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sldIdLst>
    <p:sldId id="256" r:id="rId2"/>
    <p:sldId id="296" r:id="rId3"/>
    <p:sldId id="325" r:id="rId4"/>
    <p:sldId id="261" r:id="rId5"/>
    <p:sldId id="361" r:id="rId6"/>
    <p:sldId id="362" r:id="rId7"/>
    <p:sldId id="318" r:id="rId8"/>
    <p:sldId id="329" r:id="rId9"/>
    <p:sldId id="327" r:id="rId10"/>
    <p:sldId id="328" r:id="rId11"/>
    <p:sldId id="359" r:id="rId12"/>
    <p:sldId id="319" r:id="rId13"/>
    <p:sldId id="330" r:id="rId14"/>
    <p:sldId id="335" r:id="rId15"/>
    <p:sldId id="336" r:id="rId16"/>
    <p:sldId id="356" r:id="rId17"/>
    <p:sldId id="357" r:id="rId18"/>
    <p:sldId id="358" r:id="rId19"/>
    <p:sldId id="355" r:id="rId20"/>
    <p:sldId id="320" r:id="rId21"/>
    <p:sldId id="331" r:id="rId22"/>
    <p:sldId id="340" r:id="rId23"/>
    <p:sldId id="341" r:id="rId24"/>
    <p:sldId id="332" r:id="rId25"/>
    <p:sldId id="337" r:id="rId26"/>
    <p:sldId id="338" r:id="rId27"/>
    <p:sldId id="339" r:id="rId28"/>
    <p:sldId id="342" r:id="rId29"/>
    <p:sldId id="333" r:id="rId30"/>
    <p:sldId id="346" r:id="rId31"/>
    <p:sldId id="347" r:id="rId32"/>
    <p:sldId id="3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9"/>
    <p:restoredTop sz="94613"/>
  </p:normalViewPr>
  <p:slideViewPr>
    <p:cSldViewPr snapToGrid="0" snapToObjects="1">
      <p:cViewPr varScale="1">
        <p:scale>
          <a:sx n="108" d="100"/>
          <a:sy n="108" d="100"/>
        </p:scale>
        <p:origin x="216"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631AC6-B637-4BD2-924E-1A093FC61833}"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6EE178F3-6EA8-4015-90CE-4267FF29F41C}">
      <dgm:prSet/>
      <dgm:spPr/>
      <dgm:t>
        <a:bodyPr/>
        <a:lstStyle/>
        <a:p>
          <a:r>
            <a:rPr lang="fr-FR" b="1"/>
            <a:t>1. Histoire</a:t>
          </a:r>
          <a:endParaRPr lang="en-US"/>
        </a:p>
      </dgm:t>
    </dgm:pt>
    <dgm:pt modelId="{64D80638-62DD-4944-9E09-8BC0B8D521C7}" type="parTrans" cxnId="{6021DD9D-AAA4-4885-922B-AA7C768BC8DC}">
      <dgm:prSet/>
      <dgm:spPr/>
      <dgm:t>
        <a:bodyPr/>
        <a:lstStyle/>
        <a:p>
          <a:endParaRPr lang="en-US"/>
        </a:p>
      </dgm:t>
    </dgm:pt>
    <dgm:pt modelId="{FCE9956C-DE2F-4C2C-B5C3-20F1C0CCC4D2}" type="sibTrans" cxnId="{6021DD9D-AAA4-4885-922B-AA7C768BC8DC}">
      <dgm:prSet/>
      <dgm:spPr/>
      <dgm:t>
        <a:bodyPr/>
        <a:lstStyle/>
        <a:p>
          <a:endParaRPr lang="en-US"/>
        </a:p>
      </dgm:t>
    </dgm:pt>
    <dgm:pt modelId="{5E28A34C-B336-4F42-94A8-683D1075D55E}">
      <dgm:prSet/>
      <dgm:spPr/>
      <dgm:t>
        <a:bodyPr/>
        <a:lstStyle/>
        <a:p>
          <a:r>
            <a:rPr lang="fr-FR" b="1"/>
            <a:t>2. Economie</a:t>
          </a:r>
          <a:endParaRPr lang="en-US"/>
        </a:p>
      </dgm:t>
    </dgm:pt>
    <dgm:pt modelId="{A629916D-9AEF-4B1C-B60E-CDF11A3E9479}" type="parTrans" cxnId="{C4CE0795-F9DE-44B8-A0F0-21899963CED7}">
      <dgm:prSet/>
      <dgm:spPr/>
      <dgm:t>
        <a:bodyPr/>
        <a:lstStyle/>
        <a:p>
          <a:endParaRPr lang="en-US"/>
        </a:p>
      </dgm:t>
    </dgm:pt>
    <dgm:pt modelId="{25796254-F793-4DD4-9DA2-3E7A2644543A}" type="sibTrans" cxnId="{C4CE0795-F9DE-44B8-A0F0-21899963CED7}">
      <dgm:prSet/>
      <dgm:spPr/>
      <dgm:t>
        <a:bodyPr/>
        <a:lstStyle/>
        <a:p>
          <a:endParaRPr lang="en-US"/>
        </a:p>
      </dgm:t>
    </dgm:pt>
    <dgm:pt modelId="{97CCFF1B-585D-4D35-AA35-AA958F91458D}">
      <dgm:prSet/>
      <dgm:spPr/>
      <dgm:t>
        <a:bodyPr/>
        <a:lstStyle/>
        <a:p>
          <a:r>
            <a:rPr lang="fr-FR" b="1" dirty="0"/>
            <a:t>3. Droit d’auteur</a:t>
          </a:r>
        </a:p>
      </dgm:t>
    </dgm:pt>
    <dgm:pt modelId="{2207183B-B250-4301-A93E-EF57EE56A0DF}" type="parTrans" cxnId="{0654830F-5ED3-4853-BF0D-C11FC9873889}">
      <dgm:prSet/>
      <dgm:spPr/>
      <dgm:t>
        <a:bodyPr/>
        <a:lstStyle/>
        <a:p>
          <a:endParaRPr lang="en-US"/>
        </a:p>
      </dgm:t>
    </dgm:pt>
    <dgm:pt modelId="{A33E606B-73A0-46E1-A3F0-6170F3F53176}" type="sibTrans" cxnId="{0654830F-5ED3-4853-BF0D-C11FC9873889}">
      <dgm:prSet/>
      <dgm:spPr/>
      <dgm:t>
        <a:bodyPr/>
        <a:lstStyle/>
        <a:p>
          <a:endParaRPr lang="en-US"/>
        </a:p>
      </dgm:t>
    </dgm:pt>
    <dgm:pt modelId="{B18C2BE5-2829-1248-B317-7ECFE842BB63}">
      <dgm:prSet/>
      <dgm:spPr/>
      <dgm:t>
        <a:bodyPr/>
        <a:lstStyle/>
        <a:p>
          <a:r>
            <a:rPr lang="fr-FR" b="1"/>
            <a:t>4. Contrats</a:t>
          </a:r>
        </a:p>
      </dgm:t>
    </dgm:pt>
    <dgm:pt modelId="{37049938-582D-8C4F-A76B-8DCE34B512CF}" type="parTrans" cxnId="{E4F10FF1-F184-794D-B687-BFC5BBBAAFC8}">
      <dgm:prSet/>
      <dgm:spPr/>
      <dgm:t>
        <a:bodyPr/>
        <a:lstStyle/>
        <a:p>
          <a:endParaRPr lang="fr-FR"/>
        </a:p>
      </dgm:t>
    </dgm:pt>
    <dgm:pt modelId="{D775DF0B-E207-8840-B425-0C7C4F9FD0FB}" type="sibTrans" cxnId="{E4F10FF1-F184-794D-B687-BFC5BBBAAFC8}">
      <dgm:prSet/>
      <dgm:spPr/>
      <dgm:t>
        <a:bodyPr/>
        <a:lstStyle/>
        <a:p>
          <a:endParaRPr lang="en-US"/>
        </a:p>
      </dgm:t>
    </dgm:pt>
    <dgm:pt modelId="{40AD288A-4B86-0544-83C4-2B4925B7C76B}">
      <dgm:prSet/>
      <dgm:spPr/>
      <dgm:t>
        <a:bodyPr/>
        <a:lstStyle/>
        <a:p>
          <a:r>
            <a:rPr lang="fr-FR" b="1"/>
            <a:t>5. Définition </a:t>
          </a:r>
        </a:p>
      </dgm:t>
    </dgm:pt>
    <dgm:pt modelId="{4E0ACC67-AD9E-5649-A4EE-E2D7EE413366}" type="parTrans" cxnId="{4E44C590-B858-B24C-8202-2F934F7B6CAF}">
      <dgm:prSet/>
      <dgm:spPr/>
      <dgm:t>
        <a:bodyPr/>
        <a:lstStyle/>
        <a:p>
          <a:endParaRPr lang="fr-FR"/>
        </a:p>
      </dgm:t>
    </dgm:pt>
    <dgm:pt modelId="{E4E227C5-7101-3144-84EF-E585CDA5BBA8}" type="sibTrans" cxnId="{4E44C590-B858-B24C-8202-2F934F7B6CAF}">
      <dgm:prSet/>
      <dgm:spPr/>
      <dgm:t>
        <a:bodyPr/>
        <a:lstStyle/>
        <a:p>
          <a:endParaRPr lang="en-US"/>
        </a:p>
      </dgm:t>
    </dgm:pt>
    <dgm:pt modelId="{856583B2-1B78-41DC-9A8E-1E4B1416219F}" type="pres">
      <dgm:prSet presAssocID="{33631AC6-B637-4BD2-924E-1A093FC61833}" presName="root" presStyleCnt="0">
        <dgm:presLayoutVars>
          <dgm:dir/>
          <dgm:resizeHandles val="exact"/>
        </dgm:presLayoutVars>
      </dgm:prSet>
      <dgm:spPr/>
    </dgm:pt>
    <dgm:pt modelId="{8ABD60B8-DCB9-43FC-97E0-62937E8310EC}" type="pres">
      <dgm:prSet presAssocID="{6EE178F3-6EA8-4015-90CE-4267FF29F41C}" presName="compNode" presStyleCnt="0"/>
      <dgm:spPr/>
    </dgm:pt>
    <dgm:pt modelId="{943B11C1-5E46-4692-BB91-CB805F0CFF78}" type="pres">
      <dgm:prSet presAssocID="{6EE178F3-6EA8-4015-90CE-4267FF29F41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blier terminé"/>
        </a:ext>
      </dgm:extLst>
    </dgm:pt>
    <dgm:pt modelId="{4C606249-2519-4168-A00D-E447D53CC782}" type="pres">
      <dgm:prSet presAssocID="{6EE178F3-6EA8-4015-90CE-4267FF29F41C}" presName="spaceRect" presStyleCnt="0"/>
      <dgm:spPr/>
    </dgm:pt>
    <dgm:pt modelId="{8F6B764F-AE3D-4C5D-B88F-1B7498DB70A1}" type="pres">
      <dgm:prSet presAssocID="{6EE178F3-6EA8-4015-90CE-4267FF29F41C}" presName="textRect" presStyleLbl="revTx" presStyleIdx="0" presStyleCnt="5">
        <dgm:presLayoutVars>
          <dgm:chMax val="1"/>
          <dgm:chPref val="1"/>
        </dgm:presLayoutVars>
      </dgm:prSet>
      <dgm:spPr/>
    </dgm:pt>
    <dgm:pt modelId="{C41C8F92-11A6-49DD-8C8D-3B8D33C6E181}" type="pres">
      <dgm:prSet presAssocID="{FCE9956C-DE2F-4C2C-B5C3-20F1C0CCC4D2}" presName="sibTrans" presStyleCnt="0"/>
      <dgm:spPr/>
    </dgm:pt>
    <dgm:pt modelId="{CD7749AD-ABD1-4763-B7E7-14911AD50AA9}" type="pres">
      <dgm:prSet presAssocID="{5E28A34C-B336-4F42-94A8-683D1075D55E}" presName="compNode" presStyleCnt="0"/>
      <dgm:spPr/>
    </dgm:pt>
    <dgm:pt modelId="{843D6BAC-1373-4B3E-ADFF-5A1811E7728B}" type="pres">
      <dgm:prSet presAssocID="{5E28A34C-B336-4F42-94A8-683D1075D55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èces"/>
        </a:ext>
      </dgm:extLst>
    </dgm:pt>
    <dgm:pt modelId="{13F45F71-A166-42AD-B9E0-3BD0407262D6}" type="pres">
      <dgm:prSet presAssocID="{5E28A34C-B336-4F42-94A8-683D1075D55E}" presName="spaceRect" presStyleCnt="0"/>
      <dgm:spPr/>
    </dgm:pt>
    <dgm:pt modelId="{17CE4712-7D29-47AF-86CD-A647315B71E6}" type="pres">
      <dgm:prSet presAssocID="{5E28A34C-B336-4F42-94A8-683D1075D55E}" presName="textRect" presStyleLbl="revTx" presStyleIdx="1" presStyleCnt="5">
        <dgm:presLayoutVars>
          <dgm:chMax val="1"/>
          <dgm:chPref val="1"/>
        </dgm:presLayoutVars>
      </dgm:prSet>
      <dgm:spPr/>
    </dgm:pt>
    <dgm:pt modelId="{7BB0F1EB-8B9B-4E8A-AA14-D480AB86A102}" type="pres">
      <dgm:prSet presAssocID="{25796254-F793-4DD4-9DA2-3E7A2644543A}" presName="sibTrans" presStyleCnt="0"/>
      <dgm:spPr/>
    </dgm:pt>
    <dgm:pt modelId="{BEC30BCB-F23B-4A40-8115-D6EAA02C982D}" type="pres">
      <dgm:prSet presAssocID="{97CCFF1B-585D-4D35-AA35-AA958F91458D}" presName="compNode" presStyleCnt="0"/>
      <dgm:spPr/>
    </dgm:pt>
    <dgm:pt modelId="{EE7A7A68-472C-4EF3-B24D-F3EE603F6C1D}" type="pres">
      <dgm:prSet presAssocID="{97CCFF1B-585D-4D35-AA35-AA958F91458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rouwelijke artiest avec un remplissage uni"/>
        </a:ext>
      </dgm:extLst>
    </dgm:pt>
    <dgm:pt modelId="{5486D6E7-85EE-4C1C-9EB9-B131D38800D3}" type="pres">
      <dgm:prSet presAssocID="{97CCFF1B-585D-4D35-AA35-AA958F91458D}" presName="spaceRect" presStyleCnt="0"/>
      <dgm:spPr/>
    </dgm:pt>
    <dgm:pt modelId="{1375EC92-8600-46F6-A5EE-9A4338170D70}" type="pres">
      <dgm:prSet presAssocID="{97CCFF1B-585D-4D35-AA35-AA958F91458D}" presName="textRect" presStyleLbl="revTx" presStyleIdx="2" presStyleCnt="5">
        <dgm:presLayoutVars>
          <dgm:chMax val="1"/>
          <dgm:chPref val="1"/>
        </dgm:presLayoutVars>
      </dgm:prSet>
      <dgm:spPr/>
    </dgm:pt>
    <dgm:pt modelId="{7CEFEA06-9676-4926-B321-0697F95B9BD6}" type="pres">
      <dgm:prSet presAssocID="{A33E606B-73A0-46E1-A3F0-6170F3F53176}" presName="sibTrans" presStyleCnt="0"/>
      <dgm:spPr/>
    </dgm:pt>
    <dgm:pt modelId="{E5D9F8AF-4BB4-46C5-9B2C-24BE024C7B94}" type="pres">
      <dgm:prSet presAssocID="{B18C2BE5-2829-1248-B317-7ECFE842BB63}" presName="compNode" presStyleCnt="0"/>
      <dgm:spPr/>
    </dgm:pt>
    <dgm:pt modelId="{209D3EAA-3A47-435D-A2F3-5DBB0ACB07BE}" type="pres">
      <dgm:prSet presAssocID="{B18C2BE5-2829-1248-B317-7ECFE842BB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tract"/>
        </a:ext>
      </dgm:extLst>
    </dgm:pt>
    <dgm:pt modelId="{94D1A184-7F19-456A-BDC8-76FE4FF8A808}" type="pres">
      <dgm:prSet presAssocID="{B18C2BE5-2829-1248-B317-7ECFE842BB63}" presName="spaceRect" presStyleCnt="0"/>
      <dgm:spPr/>
    </dgm:pt>
    <dgm:pt modelId="{8FCC12B5-D340-4110-AA2D-6FC47EDD86B6}" type="pres">
      <dgm:prSet presAssocID="{B18C2BE5-2829-1248-B317-7ECFE842BB63}" presName="textRect" presStyleLbl="revTx" presStyleIdx="3" presStyleCnt="5">
        <dgm:presLayoutVars>
          <dgm:chMax val="1"/>
          <dgm:chPref val="1"/>
        </dgm:presLayoutVars>
      </dgm:prSet>
      <dgm:spPr/>
    </dgm:pt>
    <dgm:pt modelId="{5DFC0041-480D-43F9-A8F2-2FE001F62BE9}" type="pres">
      <dgm:prSet presAssocID="{D775DF0B-E207-8840-B425-0C7C4F9FD0FB}" presName="sibTrans" presStyleCnt="0"/>
      <dgm:spPr/>
    </dgm:pt>
    <dgm:pt modelId="{AC4A7C25-875E-4759-B55F-1203C24553AB}" type="pres">
      <dgm:prSet presAssocID="{40AD288A-4B86-0544-83C4-2B4925B7C76B}" presName="compNode" presStyleCnt="0"/>
      <dgm:spPr/>
    </dgm:pt>
    <dgm:pt modelId="{43C7CB1A-5A52-458E-8242-E919F0B1DC5A}" type="pres">
      <dgm:prSet presAssocID="{40AD288A-4B86-0544-83C4-2B4925B7C76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irkel met pijl avec un remplissage uni"/>
        </a:ext>
      </dgm:extLst>
    </dgm:pt>
    <dgm:pt modelId="{273E5534-DF19-4F20-9A72-B77304275543}" type="pres">
      <dgm:prSet presAssocID="{40AD288A-4B86-0544-83C4-2B4925B7C76B}" presName="spaceRect" presStyleCnt="0"/>
      <dgm:spPr/>
    </dgm:pt>
    <dgm:pt modelId="{FA4291B0-EA61-480A-ACD8-95BBBDD54C62}" type="pres">
      <dgm:prSet presAssocID="{40AD288A-4B86-0544-83C4-2B4925B7C76B}" presName="textRect" presStyleLbl="revTx" presStyleIdx="4" presStyleCnt="5" custScaleX="121445">
        <dgm:presLayoutVars>
          <dgm:chMax val="1"/>
          <dgm:chPref val="1"/>
        </dgm:presLayoutVars>
      </dgm:prSet>
      <dgm:spPr/>
    </dgm:pt>
  </dgm:ptLst>
  <dgm:cxnLst>
    <dgm:cxn modelId="{0654830F-5ED3-4853-BF0D-C11FC9873889}" srcId="{33631AC6-B637-4BD2-924E-1A093FC61833}" destId="{97CCFF1B-585D-4D35-AA35-AA958F91458D}" srcOrd="2" destOrd="0" parTransId="{2207183B-B250-4301-A93E-EF57EE56A0DF}" sibTransId="{A33E606B-73A0-46E1-A3F0-6170F3F53176}"/>
    <dgm:cxn modelId="{0807DA11-4263-5C4E-85A5-89D5C92C470F}" type="presOf" srcId="{B18C2BE5-2829-1248-B317-7ECFE842BB63}" destId="{8FCC12B5-D340-4110-AA2D-6FC47EDD86B6}" srcOrd="0" destOrd="0" presId="urn:microsoft.com/office/officeart/2018/2/layout/IconLabelList"/>
    <dgm:cxn modelId="{11AD6D72-303E-1843-BD64-8F75F300658F}" type="presOf" srcId="{6EE178F3-6EA8-4015-90CE-4267FF29F41C}" destId="{8F6B764F-AE3D-4C5D-B88F-1B7498DB70A1}" srcOrd="0" destOrd="0" presId="urn:microsoft.com/office/officeart/2018/2/layout/IconLabelList"/>
    <dgm:cxn modelId="{F8750282-7E87-AB4F-9374-6069DBE5A7AF}" type="presOf" srcId="{40AD288A-4B86-0544-83C4-2B4925B7C76B}" destId="{FA4291B0-EA61-480A-ACD8-95BBBDD54C62}" srcOrd="0" destOrd="0" presId="urn:microsoft.com/office/officeart/2018/2/layout/IconLabelList"/>
    <dgm:cxn modelId="{4E44C590-B858-B24C-8202-2F934F7B6CAF}" srcId="{33631AC6-B637-4BD2-924E-1A093FC61833}" destId="{40AD288A-4B86-0544-83C4-2B4925B7C76B}" srcOrd="4" destOrd="0" parTransId="{4E0ACC67-AD9E-5649-A4EE-E2D7EE413366}" sibTransId="{E4E227C5-7101-3144-84EF-E585CDA5BBA8}"/>
    <dgm:cxn modelId="{C4CE0795-F9DE-44B8-A0F0-21899963CED7}" srcId="{33631AC6-B637-4BD2-924E-1A093FC61833}" destId="{5E28A34C-B336-4F42-94A8-683D1075D55E}" srcOrd="1" destOrd="0" parTransId="{A629916D-9AEF-4B1C-B60E-CDF11A3E9479}" sibTransId="{25796254-F793-4DD4-9DA2-3E7A2644543A}"/>
    <dgm:cxn modelId="{27E6BA97-88CF-3B43-ACA9-941E31EB3A97}" type="presOf" srcId="{33631AC6-B637-4BD2-924E-1A093FC61833}" destId="{856583B2-1B78-41DC-9A8E-1E4B1416219F}" srcOrd="0" destOrd="0" presId="urn:microsoft.com/office/officeart/2018/2/layout/IconLabelList"/>
    <dgm:cxn modelId="{6021DD9D-AAA4-4885-922B-AA7C768BC8DC}" srcId="{33631AC6-B637-4BD2-924E-1A093FC61833}" destId="{6EE178F3-6EA8-4015-90CE-4267FF29F41C}" srcOrd="0" destOrd="0" parTransId="{64D80638-62DD-4944-9E09-8BC0B8D521C7}" sibTransId="{FCE9956C-DE2F-4C2C-B5C3-20F1C0CCC4D2}"/>
    <dgm:cxn modelId="{F1153FBE-99E7-0B45-BF7D-5FFE3D03E54C}" type="presOf" srcId="{5E28A34C-B336-4F42-94A8-683D1075D55E}" destId="{17CE4712-7D29-47AF-86CD-A647315B71E6}" srcOrd="0" destOrd="0" presId="urn:microsoft.com/office/officeart/2018/2/layout/IconLabelList"/>
    <dgm:cxn modelId="{9A2CEDE1-798E-334C-AFA9-36D0AE6AE3FE}" type="presOf" srcId="{97CCFF1B-585D-4D35-AA35-AA958F91458D}" destId="{1375EC92-8600-46F6-A5EE-9A4338170D70}" srcOrd="0" destOrd="0" presId="urn:microsoft.com/office/officeart/2018/2/layout/IconLabelList"/>
    <dgm:cxn modelId="{E4F10FF1-F184-794D-B687-BFC5BBBAAFC8}" srcId="{33631AC6-B637-4BD2-924E-1A093FC61833}" destId="{B18C2BE5-2829-1248-B317-7ECFE842BB63}" srcOrd="3" destOrd="0" parTransId="{37049938-582D-8C4F-A76B-8DCE34B512CF}" sibTransId="{D775DF0B-E207-8840-B425-0C7C4F9FD0FB}"/>
    <dgm:cxn modelId="{6D1B9AA4-CBB5-E44B-B6F1-7C8748B6246F}" type="presParOf" srcId="{856583B2-1B78-41DC-9A8E-1E4B1416219F}" destId="{8ABD60B8-DCB9-43FC-97E0-62937E8310EC}" srcOrd="0" destOrd="0" presId="urn:microsoft.com/office/officeart/2018/2/layout/IconLabelList"/>
    <dgm:cxn modelId="{7701145F-D39F-5840-B5C1-2AAF6F036EA3}" type="presParOf" srcId="{8ABD60B8-DCB9-43FC-97E0-62937E8310EC}" destId="{943B11C1-5E46-4692-BB91-CB805F0CFF78}" srcOrd="0" destOrd="0" presId="urn:microsoft.com/office/officeart/2018/2/layout/IconLabelList"/>
    <dgm:cxn modelId="{43105BDF-E3E4-5045-A82E-F61B0C9461FC}" type="presParOf" srcId="{8ABD60B8-DCB9-43FC-97E0-62937E8310EC}" destId="{4C606249-2519-4168-A00D-E447D53CC782}" srcOrd="1" destOrd="0" presId="urn:microsoft.com/office/officeart/2018/2/layout/IconLabelList"/>
    <dgm:cxn modelId="{5E78C8AA-4E62-D24A-9629-37948592E6D9}" type="presParOf" srcId="{8ABD60B8-DCB9-43FC-97E0-62937E8310EC}" destId="{8F6B764F-AE3D-4C5D-B88F-1B7498DB70A1}" srcOrd="2" destOrd="0" presId="urn:microsoft.com/office/officeart/2018/2/layout/IconLabelList"/>
    <dgm:cxn modelId="{9429C7FD-F2A0-5745-B1E0-5E74E99B5C58}" type="presParOf" srcId="{856583B2-1B78-41DC-9A8E-1E4B1416219F}" destId="{C41C8F92-11A6-49DD-8C8D-3B8D33C6E181}" srcOrd="1" destOrd="0" presId="urn:microsoft.com/office/officeart/2018/2/layout/IconLabelList"/>
    <dgm:cxn modelId="{84478EB2-564B-E143-8E39-D5A9EBD19B83}" type="presParOf" srcId="{856583B2-1B78-41DC-9A8E-1E4B1416219F}" destId="{CD7749AD-ABD1-4763-B7E7-14911AD50AA9}" srcOrd="2" destOrd="0" presId="urn:microsoft.com/office/officeart/2018/2/layout/IconLabelList"/>
    <dgm:cxn modelId="{0B6EBEBC-8259-8D41-8446-8E7D24D2201F}" type="presParOf" srcId="{CD7749AD-ABD1-4763-B7E7-14911AD50AA9}" destId="{843D6BAC-1373-4B3E-ADFF-5A1811E7728B}" srcOrd="0" destOrd="0" presId="urn:microsoft.com/office/officeart/2018/2/layout/IconLabelList"/>
    <dgm:cxn modelId="{F6BB508B-1C28-EF4A-8CD9-F381277443B4}" type="presParOf" srcId="{CD7749AD-ABD1-4763-B7E7-14911AD50AA9}" destId="{13F45F71-A166-42AD-B9E0-3BD0407262D6}" srcOrd="1" destOrd="0" presId="urn:microsoft.com/office/officeart/2018/2/layout/IconLabelList"/>
    <dgm:cxn modelId="{453AF3B7-28BD-C843-BA32-DA3E14100F12}" type="presParOf" srcId="{CD7749AD-ABD1-4763-B7E7-14911AD50AA9}" destId="{17CE4712-7D29-47AF-86CD-A647315B71E6}" srcOrd="2" destOrd="0" presId="urn:microsoft.com/office/officeart/2018/2/layout/IconLabelList"/>
    <dgm:cxn modelId="{7CC9C322-A756-8A4C-85E1-015731A64DAF}" type="presParOf" srcId="{856583B2-1B78-41DC-9A8E-1E4B1416219F}" destId="{7BB0F1EB-8B9B-4E8A-AA14-D480AB86A102}" srcOrd="3" destOrd="0" presId="urn:microsoft.com/office/officeart/2018/2/layout/IconLabelList"/>
    <dgm:cxn modelId="{666A96DD-B229-C44D-BBB0-3E69F69A5CED}" type="presParOf" srcId="{856583B2-1B78-41DC-9A8E-1E4B1416219F}" destId="{BEC30BCB-F23B-4A40-8115-D6EAA02C982D}" srcOrd="4" destOrd="0" presId="urn:microsoft.com/office/officeart/2018/2/layout/IconLabelList"/>
    <dgm:cxn modelId="{77AF1AB0-85B0-1441-B9B5-45B3E6C82023}" type="presParOf" srcId="{BEC30BCB-F23B-4A40-8115-D6EAA02C982D}" destId="{EE7A7A68-472C-4EF3-B24D-F3EE603F6C1D}" srcOrd="0" destOrd="0" presId="urn:microsoft.com/office/officeart/2018/2/layout/IconLabelList"/>
    <dgm:cxn modelId="{29702D2F-747B-8F4D-A845-2D4863C52E15}" type="presParOf" srcId="{BEC30BCB-F23B-4A40-8115-D6EAA02C982D}" destId="{5486D6E7-85EE-4C1C-9EB9-B131D38800D3}" srcOrd="1" destOrd="0" presId="urn:microsoft.com/office/officeart/2018/2/layout/IconLabelList"/>
    <dgm:cxn modelId="{4BA3E29E-5CD5-B04C-9665-D7A934CAC7B1}" type="presParOf" srcId="{BEC30BCB-F23B-4A40-8115-D6EAA02C982D}" destId="{1375EC92-8600-46F6-A5EE-9A4338170D70}" srcOrd="2" destOrd="0" presId="urn:microsoft.com/office/officeart/2018/2/layout/IconLabelList"/>
    <dgm:cxn modelId="{F355E284-B758-194B-8250-3D5D09D8A0B2}" type="presParOf" srcId="{856583B2-1B78-41DC-9A8E-1E4B1416219F}" destId="{7CEFEA06-9676-4926-B321-0697F95B9BD6}" srcOrd="5" destOrd="0" presId="urn:microsoft.com/office/officeart/2018/2/layout/IconLabelList"/>
    <dgm:cxn modelId="{9FD0CF26-D767-7D4A-A99F-00F7770B9600}" type="presParOf" srcId="{856583B2-1B78-41DC-9A8E-1E4B1416219F}" destId="{E5D9F8AF-4BB4-46C5-9B2C-24BE024C7B94}" srcOrd="6" destOrd="0" presId="urn:microsoft.com/office/officeart/2018/2/layout/IconLabelList"/>
    <dgm:cxn modelId="{B9C65062-9BA0-6545-8EA3-91A67BBF5D69}" type="presParOf" srcId="{E5D9F8AF-4BB4-46C5-9B2C-24BE024C7B94}" destId="{209D3EAA-3A47-435D-A2F3-5DBB0ACB07BE}" srcOrd="0" destOrd="0" presId="urn:microsoft.com/office/officeart/2018/2/layout/IconLabelList"/>
    <dgm:cxn modelId="{57CF460D-4A92-404A-B114-1C1632BC7985}" type="presParOf" srcId="{E5D9F8AF-4BB4-46C5-9B2C-24BE024C7B94}" destId="{94D1A184-7F19-456A-BDC8-76FE4FF8A808}" srcOrd="1" destOrd="0" presId="urn:microsoft.com/office/officeart/2018/2/layout/IconLabelList"/>
    <dgm:cxn modelId="{1CE40D75-1BCA-BB47-9CA3-9E76BA94FF52}" type="presParOf" srcId="{E5D9F8AF-4BB4-46C5-9B2C-24BE024C7B94}" destId="{8FCC12B5-D340-4110-AA2D-6FC47EDD86B6}" srcOrd="2" destOrd="0" presId="urn:microsoft.com/office/officeart/2018/2/layout/IconLabelList"/>
    <dgm:cxn modelId="{A4C7771A-BFE1-1845-BB41-6559F07DB80D}" type="presParOf" srcId="{856583B2-1B78-41DC-9A8E-1E4B1416219F}" destId="{5DFC0041-480D-43F9-A8F2-2FE001F62BE9}" srcOrd="7" destOrd="0" presId="urn:microsoft.com/office/officeart/2018/2/layout/IconLabelList"/>
    <dgm:cxn modelId="{D1A182ED-57D5-2940-8CA4-6689E721E064}" type="presParOf" srcId="{856583B2-1B78-41DC-9A8E-1E4B1416219F}" destId="{AC4A7C25-875E-4759-B55F-1203C24553AB}" srcOrd="8" destOrd="0" presId="urn:microsoft.com/office/officeart/2018/2/layout/IconLabelList"/>
    <dgm:cxn modelId="{CDB90DF1-6EF7-BE46-A875-366C33BA58D0}" type="presParOf" srcId="{AC4A7C25-875E-4759-B55F-1203C24553AB}" destId="{43C7CB1A-5A52-458E-8242-E919F0B1DC5A}" srcOrd="0" destOrd="0" presId="urn:microsoft.com/office/officeart/2018/2/layout/IconLabelList"/>
    <dgm:cxn modelId="{89D96D17-8244-854F-8208-0BEF53D383A1}" type="presParOf" srcId="{AC4A7C25-875E-4759-B55F-1203C24553AB}" destId="{273E5534-DF19-4F20-9A72-B77304275543}" srcOrd="1" destOrd="0" presId="urn:microsoft.com/office/officeart/2018/2/layout/IconLabelList"/>
    <dgm:cxn modelId="{DFB9BDCA-7635-EB47-8A35-8A6A807DBDDA}" type="presParOf" srcId="{AC4A7C25-875E-4759-B55F-1203C24553AB}" destId="{FA4291B0-EA61-480A-ACD8-95BBBDD54C6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B11C1-5E46-4692-BB91-CB805F0CFF78}">
      <dsp:nvSpPr>
        <dsp:cNvPr id="0" name=""/>
        <dsp:cNvSpPr/>
      </dsp:nvSpPr>
      <dsp:spPr>
        <a:xfrm>
          <a:off x="469941" y="958997"/>
          <a:ext cx="764912" cy="764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6B764F-AE3D-4C5D-B88F-1B7498DB70A1}">
      <dsp:nvSpPr>
        <dsp:cNvPr id="0" name=""/>
        <dsp:cNvSpPr/>
      </dsp:nvSpPr>
      <dsp:spPr>
        <a:xfrm>
          <a:off x="2495" y="1978925"/>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b="1" kern="1200"/>
            <a:t>1. Histoire</a:t>
          </a:r>
          <a:endParaRPr lang="en-US" sz="2400" kern="1200"/>
        </a:p>
      </dsp:txBody>
      <dsp:txXfrm>
        <a:off x="2495" y="1978925"/>
        <a:ext cx="1699804" cy="679921"/>
      </dsp:txXfrm>
    </dsp:sp>
    <dsp:sp modelId="{843D6BAC-1373-4B3E-ADFF-5A1811E7728B}">
      <dsp:nvSpPr>
        <dsp:cNvPr id="0" name=""/>
        <dsp:cNvSpPr/>
      </dsp:nvSpPr>
      <dsp:spPr>
        <a:xfrm>
          <a:off x="2467211" y="958997"/>
          <a:ext cx="764912" cy="7649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CE4712-7D29-47AF-86CD-A647315B71E6}">
      <dsp:nvSpPr>
        <dsp:cNvPr id="0" name=""/>
        <dsp:cNvSpPr/>
      </dsp:nvSpPr>
      <dsp:spPr>
        <a:xfrm>
          <a:off x="1999765" y="1978925"/>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b="1" kern="1200"/>
            <a:t>2. Economie</a:t>
          </a:r>
          <a:endParaRPr lang="en-US" sz="2400" kern="1200"/>
        </a:p>
      </dsp:txBody>
      <dsp:txXfrm>
        <a:off x="1999765" y="1978925"/>
        <a:ext cx="1699804" cy="679921"/>
      </dsp:txXfrm>
    </dsp:sp>
    <dsp:sp modelId="{EE7A7A68-472C-4EF3-B24D-F3EE603F6C1D}">
      <dsp:nvSpPr>
        <dsp:cNvPr id="0" name=""/>
        <dsp:cNvSpPr/>
      </dsp:nvSpPr>
      <dsp:spPr>
        <a:xfrm>
          <a:off x="4464482" y="958997"/>
          <a:ext cx="764912" cy="7649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75EC92-8600-46F6-A5EE-9A4338170D70}">
      <dsp:nvSpPr>
        <dsp:cNvPr id="0" name=""/>
        <dsp:cNvSpPr/>
      </dsp:nvSpPr>
      <dsp:spPr>
        <a:xfrm>
          <a:off x="3997036" y="1978925"/>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b="1" kern="1200" dirty="0"/>
            <a:t>3. Droit d’auteur</a:t>
          </a:r>
        </a:p>
      </dsp:txBody>
      <dsp:txXfrm>
        <a:off x="3997036" y="1978925"/>
        <a:ext cx="1699804" cy="679921"/>
      </dsp:txXfrm>
    </dsp:sp>
    <dsp:sp modelId="{209D3EAA-3A47-435D-A2F3-5DBB0ACB07BE}">
      <dsp:nvSpPr>
        <dsp:cNvPr id="0" name=""/>
        <dsp:cNvSpPr/>
      </dsp:nvSpPr>
      <dsp:spPr>
        <a:xfrm>
          <a:off x="6461752" y="958997"/>
          <a:ext cx="764912" cy="7649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CC12B5-D340-4110-AA2D-6FC47EDD86B6}">
      <dsp:nvSpPr>
        <dsp:cNvPr id="0" name=""/>
        <dsp:cNvSpPr/>
      </dsp:nvSpPr>
      <dsp:spPr>
        <a:xfrm>
          <a:off x="5994306" y="1978925"/>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b="1" kern="1200"/>
            <a:t>4. Contrats</a:t>
          </a:r>
        </a:p>
      </dsp:txBody>
      <dsp:txXfrm>
        <a:off x="5994306" y="1978925"/>
        <a:ext cx="1699804" cy="679921"/>
      </dsp:txXfrm>
    </dsp:sp>
    <dsp:sp modelId="{43C7CB1A-5A52-458E-8242-E919F0B1DC5A}">
      <dsp:nvSpPr>
        <dsp:cNvPr id="0" name=""/>
        <dsp:cNvSpPr/>
      </dsp:nvSpPr>
      <dsp:spPr>
        <a:xfrm>
          <a:off x="8641284" y="958997"/>
          <a:ext cx="764912" cy="76491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4291B0-EA61-480A-ACD8-95BBBDD54C62}">
      <dsp:nvSpPr>
        <dsp:cNvPr id="0" name=""/>
        <dsp:cNvSpPr/>
      </dsp:nvSpPr>
      <dsp:spPr>
        <a:xfrm>
          <a:off x="7991577" y="1978925"/>
          <a:ext cx="2064327"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fr-FR" sz="2400" b="1" kern="1200"/>
            <a:t>5. Définition </a:t>
          </a:r>
        </a:p>
      </dsp:txBody>
      <dsp:txXfrm>
        <a:off x="7991577" y="1978925"/>
        <a:ext cx="2064327" cy="67992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FAEA-61E7-FD4F-A63E-3E5B7A17944B}" type="datetimeFigureOut">
              <a:rPr lang="fr-FR" smtClean="0"/>
              <a:t>22/09/2024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C03DA-D8A3-F44B-91B6-0F6C33729559}" type="slidenum">
              <a:rPr lang="fr-FR" smtClean="0"/>
              <a:t>‹N°›</a:t>
            </a:fld>
            <a:endParaRPr lang="fr-FR"/>
          </a:p>
        </p:txBody>
      </p:sp>
    </p:spTree>
    <p:extLst>
      <p:ext uri="{BB962C8B-B14F-4D97-AF65-F5344CB8AC3E}">
        <p14:creationId xmlns:p14="http://schemas.microsoft.com/office/powerpoint/2010/main" val="184739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AF2C25D-3CFB-F94F-8859-B5B99A60D9DE}" type="datetimeFigureOut">
              <a:rPr lang="fr-FR" smtClean="0"/>
              <a:t>22/09/2024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34CD0AF-0F41-C14C-B901-D38BCABAD338}" type="slidenum">
              <a:rPr lang="fr-FR" smtClean="0"/>
              <a:t>‹N°›</a:t>
            </a:fld>
            <a:endParaRPr lang="fr-FR"/>
          </a:p>
        </p:txBody>
      </p:sp>
    </p:spTree>
    <p:extLst>
      <p:ext uri="{BB962C8B-B14F-4D97-AF65-F5344CB8AC3E}">
        <p14:creationId xmlns:p14="http://schemas.microsoft.com/office/powerpoint/2010/main" val="104258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6AF2C25D-3CFB-F94F-8859-B5B99A60D9DE}" type="datetimeFigureOut">
              <a:rPr lang="fr-FR" smtClean="0"/>
              <a:t>22/09/2024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365170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F2C25D-3CFB-F94F-8859-B5B99A60D9DE}" type="datetimeFigureOut">
              <a:rPr lang="fr-FR" smtClean="0"/>
              <a:t>22/09/2024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290320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AF2C25D-3CFB-F94F-8859-B5B99A60D9DE}" type="datetimeFigureOut">
              <a:rPr lang="fr-FR" smtClean="0"/>
              <a:t>22/09/2024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363444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6AF2C25D-3CFB-F94F-8859-B5B99A60D9DE}" type="datetimeFigureOut">
              <a:rPr lang="fr-FR" smtClean="0"/>
              <a:t>22/09/2024</a:t>
            </a:fld>
            <a:endParaRPr lang="fr-FR"/>
          </a:p>
        </p:txBody>
      </p:sp>
      <p:sp>
        <p:nvSpPr>
          <p:cNvPr id="5" name="Footer Placeholder 4"/>
          <p:cNvSpPr>
            <a:spLocks noGrp="1"/>
          </p:cNvSpPr>
          <p:nvPr>
            <p:ph type="ftr" sz="quarter" idx="11"/>
          </p:nvPr>
        </p:nvSpPr>
        <p:spPr>
          <a:xfrm>
            <a:off x="2182708" y="6272784"/>
            <a:ext cx="6327648" cy="365125"/>
          </a:xfrm>
        </p:spPr>
        <p:txBody>
          <a:bodyPr/>
          <a:lstStyle/>
          <a:p>
            <a:endParaRPr lang="fr-F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34CD0AF-0F41-C14C-B901-D38BCABAD338}" type="slidenum">
              <a:rPr lang="fr-FR" smtClean="0"/>
              <a:t>‹N°›</a:t>
            </a:fld>
            <a:endParaRPr lang="fr-FR"/>
          </a:p>
        </p:txBody>
      </p:sp>
    </p:spTree>
    <p:extLst>
      <p:ext uri="{BB962C8B-B14F-4D97-AF65-F5344CB8AC3E}">
        <p14:creationId xmlns:p14="http://schemas.microsoft.com/office/powerpoint/2010/main" val="143383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AF2C25D-3CFB-F94F-8859-B5B99A60D9DE}" type="datetimeFigureOut">
              <a:rPr lang="fr-FR" smtClean="0"/>
              <a:t>22/09/2024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61459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AF2C25D-3CFB-F94F-8859-B5B99A60D9DE}" type="datetimeFigureOut">
              <a:rPr lang="fr-FR" smtClean="0"/>
              <a:t>22/09/2024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4CD0AF-0F41-C14C-B901-D38BCABAD338}"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301619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F2C25D-3CFB-F94F-8859-B5B99A60D9DE}" type="datetimeFigureOut">
              <a:rPr lang="fr-FR" smtClean="0"/>
              <a:t>22/09/2024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4CD0AF-0F41-C14C-B901-D38BCABAD338}"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36126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2C25D-3CFB-F94F-8859-B5B99A60D9DE}" type="datetimeFigureOut">
              <a:rPr lang="fr-FR" smtClean="0"/>
              <a:t>22/09/2024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4081196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AF2C25D-3CFB-F94F-8859-B5B99A60D9DE}" type="datetimeFigureOut">
              <a:rPr lang="fr-FR" smtClean="0"/>
              <a:t>22/09/2024</a:t>
            </a:fld>
            <a:endParaRPr lang="fr-FR"/>
          </a:p>
        </p:txBody>
      </p:sp>
      <p:sp>
        <p:nvSpPr>
          <p:cNvPr id="6" name="Footer Placeholder 5"/>
          <p:cNvSpPr>
            <a:spLocks noGrp="1"/>
          </p:cNvSpPr>
          <p:nvPr>
            <p:ph type="ftr" sz="quarter" idx="11"/>
          </p:nvPr>
        </p:nvSpPr>
        <p:spPr/>
        <p:txBody>
          <a:bodyPr/>
          <a:lstStyle/>
          <a:p>
            <a:endParaRPr lang="fr-F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125545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AF2C25D-3CFB-F94F-8859-B5B99A60D9DE}" type="datetimeFigureOut">
              <a:rPr lang="fr-FR" smtClean="0"/>
              <a:t>22/09/2024</a:t>
            </a:fld>
            <a:endParaRPr lang="fr-F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534CD0AF-0F41-C14C-B901-D38BCABAD338}" type="slidenum">
              <a:rPr lang="fr-FR" smtClean="0"/>
              <a:t>‹N°›</a:t>
            </a:fld>
            <a:endParaRPr lang="fr-FR"/>
          </a:p>
        </p:txBody>
      </p:sp>
    </p:spTree>
    <p:extLst>
      <p:ext uri="{BB962C8B-B14F-4D97-AF65-F5344CB8AC3E}">
        <p14:creationId xmlns:p14="http://schemas.microsoft.com/office/powerpoint/2010/main" val="136137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AF2C25D-3CFB-F94F-8859-B5B99A60D9DE}" type="datetimeFigureOut">
              <a:rPr lang="fr-FR" smtClean="0"/>
              <a:t>22/09/2024</a:t>
            </a:fld>
            <a:endParaRPr lang="fr-F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fr-F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34CD0AF-0F41-C14C-B901-D38BCABAD338}" type="slidenum">
              <a:rPr lang="fr-FR" smtClean="0"/>
              <a:t>‹N°›</a:t>
            </a:fld>
            <a:endParaRPr lang="fr-FR"/>
          </a:p>
        </p:txBody>
      </p:sp>
    </p:spTree>
    <p:extLst>
      <p:ext uri="{BB962C8B-B14F-4D97-AF65-F5344CB8AC3E}">
        <p14:creationId xmlns:p14="http://schemas.microsoft.com/office/powerpoint/2010/main" val="41712747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FC5A1C3B-4F88-1148-94A6-4F1038E1102C}"/>
              </a:ext>
            </a:extLst>
          </p:cNvPr>
          <p:cNvSpPr>
            <a:spLocks noGrp="1"/>
          </p:cNvSpPr>
          <p:nvPr>
            <p:ph type="ctrTitle"/>
          </p:nvPr>
        </p:nvSpPr>
        <p:spPr>
          <a:xfrm>
            <a:off x="1051560" y="1110054"/>
            <a:ext cx="6558608" cy="4580300"/>
          </a:xfrm>
        </p:spPr>
        <p:txBody>
          <a:bodyPr>
            <a:normAutofit/>
          </a:bodyPr>
          <a:lstStyle/>
          <a:p>
            <a:pPr algn="r"/>
            <a:r>
              <a:rPr lang="fr-FR" sz="8800"/>
              <a:t>ESAVL</a:t>
            </a:r>
            <a:br>
              <a:rPr lang="fr-FR" sz="8800" b="1"/>
            </a:br>
            <a:r>
              <a:rPr lang="fr-FR" sz="8800" b="1">
                <a:latin typeface="+mn-lt"/>
              </a:rPr>
              <a:t>LE DROIT DES ARTISTES</a:t>
            </a:r>
          </a:p>
        </p:txBody>
      </p:sp>
      <p:sp>
        <p:nvSpPr>
          <p:cNvPr id="27" name="Rectangle 9">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us-titre 2">
            <a:extLst>
              <a:ext uri="{FF2B5EF4-FFF2-40B4-BE49-F238E27FC236}">
                <a16:creationId xmlns:a16="http://schemas.microsoft.com/office/drawing/2014/main" id="{21300AB5-50EE-F44E-B8A1-8D3D951C5BDA}"/>
              </a:ext>
            </a:extLst>
          </p:cNvPr>
          <p:cNvSpPr>
            <a:spLocks noGrp="1"/>
          </p:cNvSpPr>
          <p:nvPr>
            <p:ph type="subTitle" idx="1"/>
          </p:nvPr>
        </p:nvSpPr>
        <p:spPr>
          <a:xfrm>
            <a:off x="8091947" y="1678210"/>
            <a:ext cx="2989007" cy="3443988"/>
          </a:xfrm>
        </p:spPr>
        <p:txBody>
          <a:bodyPr anchor="ctr">
            <a:normAutofit/>
          </a:bodyPr>
          <a:lstStyle/>
          <a:p>
            <a:endParaRPr lang="fr-FR" sz="1600">
              <a:solidFill>
                <a:srgbClr val="000000"/>
              </a:solidFill>
            </a:endParaRPr>
          </a:p>
          <a:p>
            <a:r>
              <a:rPr lang="fr-FR" sz="1600">
                <a:solidFill>
                  <a:srgbClr val="000000"/>
                </a:solidFill>
              </a:rPr>
              <a:t>Christophe MENIER</a:t>
            </a:r>
          </a:p>
          <a:p>
            <a:endParaRPr lang="fr-FR" sz="1600">
              <a:solidFill>
                <a:srgbClr val="000000"/>
              </a:solidFill>
            </a:endParaRPr>
          </a:p>
          <a:p>
            <a:r>
              <a:rPr lang="fr-FR" sz="1600" i="1">
                <a:solidFill>
                  <a:srgbClr val="000000"/>
                </a:solidFill>
              </a:rPr>
              <a:t>Avocat au Barreau de Namur</a:t>
            </a:r>
          </a:p>
          <a:p>
            <a:r>
              <a:rPr lang="fr-FR" sz="1600" i="1">
                <a:solidFill>
                  <a:srgbClr val="000000"/>
                </a:solidFill>
              </a:rPr>
              <a:t>Diplômé du Conservatoire Royal de Liège</a:t>
            </a:r>
          </a:p>
          <a:p>
            <a:r>
              <a:rPr lang="fr-FR" sz="1600" i="1">
                <a:solidFill>
                  <a:srgbClr val="000000"/>
                </a:solidFill>
              </a:rPr>
              <a:t>Certificat en direction administrative et financière d’ASBL</a:t>
            </a:r>
          </a:p>
          <a:p>
            <a:r>
              <a:rPr lang="fr-FR" sz="1600" i="1">
                <a:solidFill>
                  <a:srgbClr val="000000"/>
                </a:solidFill>
              </a:rPr>
              <a:t>Certificat en entrepreneuriat culturel</a:t>
            </a:r>
          </a:p>
          <a:p>
            <a:endParaRPr lang="fr-FR" sz="1600">
              <a:solidFill>
                <a:srgbClr val="000000"/>
              </a:solidFill>
            </a:endParaRPr>
          </a:p>
        </p:txBody>
      </p:sp>
      <p:sp>
        <p:nvSpPr>
          <p:cNvPr id="28" name="Rectangle 13">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17" name="Oval 16">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2698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§2. L’expression / la mise en forme </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a:bodyPr>
          <a:lstStyle/>
          <a:p>
            <a:pPr marL="0" indent="0">
              <a:buNone/>
            </a:pPr>
            <a:endParaRPr lang="fr-FR" sz="2400" dirty="0"/>
          </a:p>
          <a:p>
            <a:pPr>
              <a:buFontTx/>
              <a:buChar char="-"/>
            </a:pPr>
            <a:r>
              <a:rPr lang="fr-FR" sz="2400" dirty="0"/>
              <a:t>Une forme, même embryonnaire </a:t>
            </a:r>
          </a:p>
          <a:p>
            <a:pPr>
              <a:buFontTx/>
              <a:buChar char="-"/>
            </a:pPr>
            <a:r>
              <a:rPr lang="fr-FR" sz="2400" dirty="0"/>
              <a:t>Quid des idées ?</a:t>
            </a:r>
          </a:p>
          <a:p>
            <a:pPr marL="0" indent="0">
              <a:buNone/>
            </a:pPr>
            <a:endParaRPr lang="fr-FR" sz="2400" dirty="0"/>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855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ciel, extérieur&#10;&#10;Description générée automatiquement">
            <a:extLst>
              <a:ext uri="{FF2B5EF4-FFF2-40B4-BE49-F238E27FC236}">
                <a16:creationId xmlns:a16="http://schemas.microsoft.com/office/drawing/2014/main" id="{D44CBF43-100A-7B4F-B81D-4E96E9734CC5}"/>
              </a:ext>
            </a:extLst>
          </p:cNvPr>
          <p:cNvPicPr>
            <a:picLocks noChangeAspect="1"/>
          </p:cNvPicPr>
          <p:nvPr/>
        </p:nvPicPr>
        <p:blipFill rotWithShape="1">
          <a:blip r:embed="rId4"/>
          <a:srcRect l="5216" r="21308" b="-1"/>
          <a:stretch/>
        </p:blipFill>
        <p:spPr>
          <a:xfrm>
            <a:off x="3343" y="10"/>
            <a:ext cx="7548923" cy="6857990"/>
          </a:xfrm>
          <a:prstGeom prst="rect">
            <a:avLst/>
          </a:prstGeom>
        </p:spPr>
      </p:pic>
      <p:sp>
        <p:nvSpPr>
          <p:cNvPr id="9" name="Content Placeholder 8">
            <a:extLst>
              <a:ext uri="{FF2B5EF4-FFF2-40B4-BE49-F238E27FC236}">
                <a16:creationId xmlns:a16="http://schemas.microsoft.com/office/drawing/2014/main" id="{8B10FAA4-4B70-4971-ABC5-A3A8D4A8DCED}"/>
              </a:ext>
            </a:extLst>
          </p:cNvPr>
          <p:cNvSpPr>
            <a:spLocks noGrp="1"/>
          </p:cNvSpPr>
          <p:nvPr>
            <p:ph idx="1"/>
          </p:nvPr>
        </p:nvSpPr>
        <p:spPr>
          <a:xfrm>
            <a:off x="7963746" y="6086639"/>
            <a:ext cx="3816774" cy="457201"/>
          </a:xfrm>
        </p:spPr>
        <p:txBody>
          <a:bodyPr>
            <a:normAutofit/>
          </a:bodyPr>
          <a:lstStyle/>
          <a:p>
            <a:pPr marL="0" indent="0">
              <a:buNone/>
            </a:pPr>
            <a:r>
              <a:rPr lang="en-US" b="1" dirty="0"/>
              <a:t>Christo, </a:t>
            </a:r>
            <a:r>
              <a:rPr lang="en-US" b="1" i="1" dirty="0"/>
              <a:t>Pont </a:t>
            </a:r>
            <a:r>
              <a:rPr lang="en-US" b="1" i="1" dirty="0" err="1"/>
              <a:t>Neuf</a:t>
            </a:r>
            <a:r>
              <a:rPr lang="en-US" b="1" i="1" dirty="0"/>
              <a:t> de Paris</a:t>
            </a:r>
          </a:p>
        </p:txBody>
      </p:sp>
      <p:grpSp>
        <p:nvGrpSpPr>
          <p:cNvPr id="14" name="Group 13">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1378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286934" y="1465790"/>
            <a:ext cx="3860798" cy="3941345"/>
          </a:xfrm>
        </p:spPr>
        <p:txBody>
          <a:bodyPr>
            <a:normAutofit/>
          </a:bodyPr>
          <a:lstStyle/>
          <a:p>
            <a:r>
              <a:rPr lang="fr-FR" dirty="0"/>
              <a:t>Section 3. La qualité d’auteur</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6417733" y="1359090"/>
            <a:ext cx="5132665" cy="4048046"/>
          </a:xfrm>
        </p:spPr>
        <p:txBody>
          <a:bodyPr anchor="ctr">
            <a:normAutofit/>
          </a:bodyPr>
          <a:lstStyle/>
          <a:p>
            <a:pPr marL="0" indent="0">
              <a:buNone/>
            </a:pPr>
            <a:r>
              <a:rPr lang="fr-FR" dirty="0"/>
              <a:t>§1. La notion d’auteur</a:t>
            </a:r>
          </a:p>
          <a:p>
            <a:pPr marL="0" indent="0">
              <a:buNone/>
            </a:pPr>
            <a:endParaRPr lang="fr-FR" dirty="0"/>
          </a:p>
          <a:p>
            <a:pPr marL="0" indent="0">
              <a:buNone/>
            </a:pPr>
            <a:r>
              <a:rPr lang="fr-FR" dirty="0"/>
              <a:t>§2. La preuve de la paternité de l’</a:t>
            </a:r>
            <a:r>
              <a:rPr lang="fr-FR" dirty="0" err="1"/>
              <a:t>oeuvre</a:t>
            </a:r>
            <a:endParaRPr lang="fr-FR" dirty="0"/>
          </a:p>
          <a:p>
            <a:pPr marL="0" indent="0">
              <a:buNone/>
            </a:pPr>
            <a:endParaRPr lang="fr-FR" dirty="0"/>
          </a:p>
          <a:p>
            <a:pPr marL="0" indent="0">
              <a:buNone/>
            </a:pPr>
            <a:r>
              <a:rPr lang="fr-FR" dirty="0"/>
              <a:t>§3. Les œuvres de collaboration</a:t>
            </a:r>
          </a:p>
        </p:txBody>
      </p:sp>
      <p:sp>
        <p:nvSpPr>
          <p:cNvPr id="29" name="Rectangle 2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05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§1. La notion d’auteur</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a:bodyPr>
          <a:lstStyle/>
          <a:p>
            <a:pPr>
              <a:buFontTx/>
              <a:buChar char="-"/>
            </a:pPr>
            <a:r>
              <a:rPr lang="fr-FR" sz="2400" dirty="0"/>
              <a:t>Une personne physique</a:t>
            </a:r>
          </a:p>
          <a:p>
            <a:pPr>
              <a:buFontTx/>
              <a:buChar char="-"/>
            </a:pPr>
            <a:r>
              <a:rPr lang="fr-FR" sz="2400" dirty="0"/>
              <a:t>Deux présomptions légales</a:t>
            </a:r>
          </a:p>
          <a:p>
            <a:pPr>
              <a:buFontTx/>
              <a:buChar char="-"/>
            </a:pPr>
            <a:r>
              <a:rPr lang="fr-FR" sz="2400" dirty="0"/>
              <a:t>Les autres bénéficiaires</a:t>
            </a:r>
          </a:p>
          <a:p>
            <a:pPr lvl="1">
              <a:buFontTx/>
              <a:buChar char="-"/>
            </a:pPr>
            <a:r>
              <a:rPr lang="fr-FR" sz="2200" dirty="0"/>
              <a:t>Héritiers ou légataires</a:t>
            </a:r>
          </a:p>
          <a:p>
            <a:pPr lvl="1">
              <a:buFontTx/>
              <a:buChar char="-"/>
            </a:pPr>
            <a:r>
              <a:rPr lang="fr-FR" sz="2200" dirty="0"/>
              <a:t>Bénéficiaires légaux</a:t>
            </a:r>
          </a:p>
          <a:p>
            <a:pPr lvl="2">
              <a:buFontTx/>
              <a:buChar char="-"/>
            </a:pPr>
            <a:r>
              <a:rPr lang="fr-FR" sz="2000" dirty="0"/>
              <a:t>Acquéreur d’une œuvre d’art plastique ou graphique</a:t>
            </a:r>
          </a:p>
          <a:p>
            <a:pPr lvl="2">
              <a:buFontTx/>
              <a:buChar char="-"/>
            </a:pPr>
            <a:r>
              <a:rPr lang="fr-FR" sz="2000" dirty="0"/>
              <a:t>Le producteur d’une œuvre audiovisuelle</a:t>
            </a:r>
          </a:p>
          <a:p>
            <a:pPr lvl="2">
              <a:buFontTx/>
              <a:buChar char="-"/>
            </a:pPr>
            <a:r>
              <a:rPr lang="fr-FR" sz="2000" dirty="0"/>
              <a:t>L’employeur de l’auteur d’une base de donnée</a:t>
            </a:r>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883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§2. La preuve de la paternité de l’</a:t>
            </a:r>
            <a:r>
              <a:rPr lang="fr-FR" sz="4800" cap="small" dirty="0" err="1"/>
              <a:t>oeuvre</a:t>
            </a:r>
            <a:endParaRPr lang="fr-FR" sz="4800" cap="small" dirty="0"/>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a:bodyPr>
          <a:lstStyle/>
          <a:p>
            <a:pPr>
              <a:buFontTx/>
              <a:buChar char="-"/>
            </a:pPr>
            <a:r>
              <a:rPr lang="fr-FR" sz="2400" dirty="0"/>
              <a:t>L’utilité du dépôt probatoire</a:t>
            </a:r>
          </a:p>
          <a:p>
            <a:pPr>
              <a:buFontTx/>
              <a:buChar char="-"/>
            </a:pPr>
            <a:r>
              <a:rPr lang="fr-FR" sz="2400" dirty="0"/>
              <a:t>Différence entre plagiat et contrefaçon</a:t>
            </a:r>
          </a:p>
          <a:p>
            <a:pPr>
              <a:buFontTx/>
              <a:buChar char="-"/>
            </a:pPr>
            <a:r>
              <a:rPr lang="fr-FR" sz="2400" dirty="0"/>
              <a:t>Les types de dépôts possibles</a:t>
            </a:r>
          </a:p>
          <a:p>
            <a:pPr lvl="1">
              <a:buFontTx/>
              <a:buChar char="-"/>
            </a:pPr>
            <a:r>
              <a:rPr lang="fr-FR" sz="2200" dirty="0"/>
              <a:t>1° société de gestion collective</a:t>
            </a:r>
          </a:p>
          <a:p>
            <a:pPr lvl="1">
              <a:buFontTx/>
              <a:buChar char="-"/>
            </a:pPr>
            <a:r>
              <a:rPr lang="fr-FR" sz="2200" dirty="0"/>
              <a:t>2° SPF Finance</a:t>
            </a:r>
          </a:p>
          <a:p>
            <a:pPr lvl="1">
              <a:buFontTx/>
              <a:buChar char="-"/>
            </a:pPr>
            <a:r>
              <a:rPr lang="fr-FR" sz="2200" dirty="0"/>
              <a:t>3° notaire</a:t>
            </a:r>
          </a:p>
          <a:p>
            <a:pPr lvl="1">
              <a:buFontTx/>
              <a:buChar char="-"/>
            </a:pPr>
            <a:r>
              <a:rPr lang="fr-FR" sz="2200" dirty="0"/>
              <a:t>4° bibliothèque royale de Belgique</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541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§3. Les œuvres de collaboration</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4073469"/>
          </a:xfrm>
        </p:spPr>
        <p:txBody>
          <a:bodyPr>
            <a:normAutofit/>
          </a:bodyPr>
          <a:lstStyle/>
          <a:p>
            <a:pPr>
              <a:buFontTx/>
              <a:buChar char="-"/>
            </a:pPr>
            <a:r>
              <a:rPr lang="fr-FR" sz="2400" dirty="0"/>
              <a:t>Définition </a:t>
            </a:r>
          </a:p>
          <a:p>
            <a:pPr lvl="1">
              <a:buFontTx/>
              <a:buChar char="-"/>
            </a:pPr>
            <a:r>
              <a:rPr lang="fr-FR" sz="2200" dirty="0"/>
              <a:t>Une œuvre réalisée par une pluralité d’auteurs</a:t>
            </a:r>
          </a:p>
          <a:p>
            <a:pPr lvl="1">
              <a:buFontTx/>
              <a:buChar char="-"/>
            </a:pPr>
            <a:r>
              <a:rPr lang="fr-FR" sz="2200" dirty="0"/>
              <a:t>Liberté contractuelle entre co-auteurs</a:t>
            </a:r>
          </a:p>
          <a:p>
            <a:pPr lvl="1">
              <a:buFontTx/>
              <a:buChar char="-"/>
            </a:pPr>
            <a:r>
              <a:rPr lang="fr-FR" sz="2200" dirty="0"/>
              <a:t>Pas une prestation accessoire</a:t>
            </a:r>
          </a:p>
          <a:p>
            <a:pPr>
              <a:buFontTx/>
              <a:buChar char="-"/>
            </a:pPr>
            <a:r>
              <a:rPr lang="fr-FR" sz="2400" dirty="0"/>
              <a:t>Présomptions de collaboration</a:t>
            </a:r>
          </a:p>
          <a:p>
            <a:pPr lvl="1">
              <a:buFontTx/>
              <a:buChar char="-"/>
            </a:pPr>
            <a:r>
              <a:rPr lang="fr-FR" sz="2200" dirty="0"/>
              <a:t>Uniquement pour les œuvres audiovisuelles</a:t>
            </a:r>
          </a:p>
          <a:p>
            <a:pPr>
              <a:buFontTx/>
              <a:buChar char="-"/>
            </a:pPr>
            <a:r>
              <a:rPr lang="fr-FR" sz="2400" dirty="0"/>
              <a:t>Œuvre indivise</a:t>
            </a:r>
          </a:p>
          <a:p>
            <a:pPr>
              <a:buFontTx/>
              <a:buChar char="-"/>
            </a:pPr>
            <a:r>
              <a:rPr lang="fr-FR" sz="2400" dirty="0"/>
              <a:t>Œuvre divise</a:t>
            </a:r>
          </a:p>
          <a:p>
            <a:pPr>
              <a:buFontTx/>
              <a:buChar char="-"/>
            </a:pPr>
            <a:r>
              <a:rPr lang="fr-FR" sz="2400" dirty="0"/>
              <a:t>Œuvre composite</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9278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88ED87-728C-2047-91B5-F1D84C97ECAE}"/>
              </a:ext>
            </a:extLst>
          </p:cNvPr>
          <p:cNvSpPr>
            <a:spLocks noGrp="1"/>
          </p:cNvSpPr>
          <p:nvPr>
            <p:ph idx="1"/>
          </p:nvPr>
        </p:nvSpPr>
        <p:spPr>
          <a:xfrm>
            <a:off x="1069848" y="1402080"/>
            <a:ext cx="10058400" cy="4770120"/>
          </a:xfrm>
        </p:spPr>
        <p:txBody>
          <a:bodyPr/>
          <a:lstStyle/>
          <a:p>
            <a:pPr marL="0" indent="0" algn="just">
              <a:buNone/>
            </a:pPr>
            <a:r>
              <a:rPr lang="fr-FR" i="1" dirty="0"/>
              <a:t>(1) L’œuvre indivise</a:t>
            </a:r>
          </a:p>
          <a:p>
            <a:pPr algn="just">
              <a:buFontTx/>
              <a:buChar char="-"/>
            </a:pPr>
            <a:r>
              <a:rPr lang="fr-FR" dirty="0"/>
              <a:t>Celle où on ne peut pas identifier l’apport de chaque auteur</a:t>
            </a:r>
          </a:p>
          <a:p>
            <a:pPr algn="just">
              <a:buFontTx/>
              <a:buChar char="-"/>
            </a:pPr>
            <a:r>
              <a:rPr lang="fr-FR" dirty="0"/>
              <a:t>Les co-auteurs sont titulaires de droits sur l’ensemble de l’œuvre dès lors que leur participation est indispensable à l’œuvre achevée, qui forme un tout et a une valeur propre (« intimité spirituelle ») </a:t>
            </a:r>
          </a:p>
          <a:p>
            <a:pPr lvl="1" algn="just">
              <a:buFontTx/>
              <a:buChar char="-"/>
            </a:pPr>
            <a:r>
              <a:rPr lang="fr-FR" dirty="0"/>
              <a:t>A distinguer des créateurs « accessoires » (ex. tableau de Dali dans un décors de mise mise en scène) </a:t>
            </a:r>
          </a:p>
          <a:p>
            <a:pPr algn="just">
              <a:buFontTx/>
              <a:buChar char="-"/>
            </a:pPr>
            <a:r>
              <a:rPr lang="fr-FR" dirty="0"/>
              <a:t>Art. 4 de la loi de 1994 (</a:t>
            </a:r>
            <a:r>
              <a:rPr lang="fr-BE" dirty="0"/>
              <a:t>Art. XI.168 CDE) </a:t>
            </a:r>
            <a:r>
              <a:rPr lang="fr-FR" dirty="0"/>
              <a:t>: 3 règles </a:t>
            </a:r>
            <a:r>
              <a:rPr lang="fr-FR" u="sng" dirty="0"/>
              <a:t>supplétives</a:t>
            </a:r>
          </a:p>
          <a:p>
            <a:pPr lvl="1" algn="just">
              <a:buFontTx/>
              <a:buChar char="-"/>
            </a:pPr>
            <a:r>
              <a:rPr lang="fr-FR" dirty="0"/>
              <a:t>1° coauteurs doivent en principe agir conjointement</a:t>
            </a:r>
          </a:p>
          <a:p>
            <a:pPr lvl="1" algn="just">
              <a:buFontTx/>
              <a:buChar char="-"/>
            </a:pPr>
            <a:r>
              <a:rPr lang="fr-FR" dirty="0"/>
              <a:t>2° chacun peut réclamer pour sa part la réparation à l’atteinte au droit d’auteur</a:t>
            </a:r>
          </a:p>
          <a:p>
            <a:pPr lvl="1" algn="just">
              <a:buFontTx/>
              <a:buChar char="-"/>
            </a:pPr>
            <a:r>
              <a:rPr lang="fr-FR" dirty="0"/>
              <a:t>3° en cas de désaccord, le tribunal peut trancher (ex. droit divulgation)</a:t>
            </a:r>
          </a:p>
          <a:p>
            <a:endParaRPr lang="fr-FR" dirty="0"/>
          </a:p>
        </p:txBody>
      </p:sp>
    </p:spTree>
    <p:extLst>
      <p:ext uri="{BB962C8B-B14F-4D97-AF65-F5344CB8AC3E}">
        <p14:creationId xmlns:p14="http://schemas.microsoft.com/office/powerpoint/2010/main" val="2661120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88ED87-728C-2047-91B5-F1D84C97ECAE}"/>
              </a:ext>
            </a:extLst>
          </p:cNvPr>
          <p:cNvSpPr>
            <a:spLocks noGrp="1"/>
          </p:cNvSpPr>
          <p:nvPr>
            <p:ph idx="1"/>
          </p:nvPr>
        </p:nvSpPr>
        <p:spPr>
          <a:xfrm>
            <a:off x="1069848" y="1402080"/>
            <a:ext cx="10058400" cy="4770120"/>
          </a:xfrm>
        </p:spPr>
        <p:txBody>
          <a:bodyPr/>
          <a:lstStyle/>
          <a:p>
            <a:pPr marL="0" indent="0" algn="just">
              <a:buNone/>
            </a:pPr>
            <a:r>
              <a:rPr lang="fr-FR" i="1" dirty="0"/>
              <a:t>(2) L’œuvre divise</a:t>
            </a:r>
          </a:p>
          <a:p>
            <a:pPr algn="just">
              <a:buFontTx/>
              <a:buChar char="-"/>
            </a:pPr>
            <a:r>
              <a:rPr lang="fr-FR" dirty="0"/>
              <a:t>Celle où on peut identifier l’apport de chaque auteur (ex. musique d’un film)</a:t>
            </a:r>
          </a:p>
          <a:p>
            <a:pPr algn="just">
              <a:buFontTx/>
              <a:buChar char="-"/>
            </a:pPr>
            <a:r>
              <a:rPr lang="fr-FR" dirty="0"/>
              <a:t>Art. 5 al. 1</a:t>
            </a:r>
            <a:r>
              <a:rPr lang="fr-FR" baseline="30000" dirty="0"/>
              <a:t>er</a:t>
            </a:r>
            <a:r>
              <a:rPr lang="fr-FR" dirty="0"/>
              <a:t> de la loi de 1994 : « </a:t>
            </a:r>
            <a:r>
              <a:rPr lang="fr-FR" i="1" dirty="0"/>
              <a:t>Lorsqu’il s’agit d’une œuvre de collaboration où la contribution des auteurs peut être individualisée, ces auteurs ne peuvent, sauf convention contraire, traiter de leurs œuvres avec des collaborateurs nouveaux </a:t>
            </a:r>
            <a:r>
              <a:rPr lang="fr-FR" dirty="0"/>
              <a:t>»</a:t>
            </a:r>
          </a:p>
          <a:p>
            <a:pPr lvl="1" algn="just">
              <a:buFontTx/>
              <a:buChar char="-"/>
            </a:pPr>
            <a:r>
              <a:rPr lang="fr-FR" dirty="0"/>
              <a:t>Sorte de régime de non-concurrence</a:t>
            </a:r>
          </a:p>
          <a:p>
            <a:pPr algn="just">
              <a:buFontTx/>
              <a:buChar char="-"/>
            </a:pPr>
            <a:r>
              <a:rPr lang="fr-FR" dirty="0"/>
              <a:t>Possibilité d’exploiter leur participation de manière isolée « </a:t>
            </a:r>
            <a:r>
              <a:rPr lang="fr-FR" i="1" dirty="0"/>
              <a:t>pour autant que cette exploitation ne porte pas préjudice à l’œuvre commune </a:t>
            </a:r>
            <a:r>
              <a:rPr lang="fr-FR" dirty="0"/>
              <a:t>» (art. 5, al. 2)</a:t>
            </a:r>
          </a:p>
          <a:p>
            <a:pPr algn="just">
              <a:buFontTx/>
              <a:buChar char="-"/>
            </a:pPr>
            <a:r>
              <a:rPr lang="fr-FR" dirty="0"/>
              <a:t>Ex. Affaire « Buck Danny « (Mons, 2 octobre 1997</a:t>
            </a:r>
          </a:p>
        </p:txBody>
      </p:sp>
    </p:spTree>
    <p:extLst>
      <p:ext uri="{BB962C8B-B14F-4D97-AF65-F5344CB8AC3E}">
        <p14:creationId xmlns:p14="http://schemas.microsoft.com/office/powerpoint/2010/main" val="315412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A7E889C2-9DFD-3344-9D75-47024BBAC789}"/>
              </a:ext>
            </a:extLst>
          </p:cNvPr>
          <p:cNvPicPr>
            <a:picLocks noChangeAspect="1"/>
          </p:cNvPicPr>
          <p:nvPr/>
        </p:nvPicPr>
        <p:blipFill rotWithShape="1">
          <a:blip r:embed="rId3"/>
          <a:srcRect l="1989" r="-1" b="-1"/>
          <a:stretch/>
        </p:blipFill>
        <p:spPr>
          <a:xfrm>
            <a:off x="1" y="10"/>
            <a:ext cx="6066502" cy="6857989"/>
          </a:xfrm>
          <a:prstGeom prst="rect">
            <a:avLst/>
          </a:prstGeom>
        </p:spPr>
      </p:pic>
      <p:sp>
        <p:nvSpPr>
          <p:cNvPr id="3" name="Espace réservé du contenu 2">
            <a:extLst>
              <a:ext uri="{FF2B5EF4-FFF2-40B4-BE49-F238E27FC236}">
                <a16:creationId xmlns:a16="http://schemas.microsoft.com/office/drawing/2014/main" id="{1E88ED87-728C-2047-91B5-F1D84C97ECAE}"/>
              </a:ext>
            </a:extLst>
          </p:cNvPr>
          <p:cNvSpPr>
            <a:spLocks noGrp="1"/>
          </p:cNvSpPr>
          <p:nvPr>
            <p:ph idx="1"/>
          </p:nvPr>
        </p:nvSpPr>
        <p:spPr>
          <a:xfrm>
            <a:off x="6400799" y="5724939"/>
            <a:ext cx="5299585" cy="932750"/>
          </a:xfrm>
        </p:spPr>
        <p:txBody>
          <a:bodyPr>
            <a:normAutofit/>
          </a:bodyPr>
          <a:lstStyle/>
          <a:p>
            <a:pPr marL="0" indent="0">
              <a:buNone/>
            </a:pPr>
            <a:r>
              <a:rPr lang="fr-FR" i="1" dirty="0"/>
              <a:t>Exemple d’œuvre composite</a:t>
            </a:r>
          </a:p>
          <a:p>
            <a:pPr marL="0" indent="0">
              <a:buNone/>
            </a:pPr>
            <a:r>
              <a:rPr lang="fr-FR" b="1" i="1" dirty="0" err="1"/>
              <a:t>Ahlberg</a:t>
            </a:r>
            <a:r>
              <a:rPr lang="fr-FR" b="1" i="1" dirty="0"/>
              <a:t>,, The Not Yeti</a:t>
            </a:r>
          </a:p>
          <a:p>
            <a:pPr marL="0" indent="0">
              <a:buNone/>
            </a:pPr>
            <a:endParaRPr lang="fr-FR" sz="1800" i="1" dirty="0"/>
          </a:p>
        </p:txBody>
      </p:sp>
      <p:grpSp>
        <p:nvGrpSpPr>
          <p:cNvPr id="11" name="Group 10">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91238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ce réservé du contenu 2">
            <a:extLst>
              <a:ext uri="{FF2B5EF4-FFF2-40B4-BE49-F238E27FC236}">
                <a16:creationId xmlns:a16="http://schemas.microsoft.com/office/drawing/2014/main" id="{D27CB916-5E67-804F-926C-245931458173}"/>
              </a:ext>
            </a:extLst>
          </p:cNvPr>
          <p:cNvSpPr>
            <a:spLocks noGrp="1"/>
          </p:cNvSpPr>
          <p:nvPr>
            <p:ph idx="1"/>
          </p:nvPr>
        </p:nvSpPr>
        <p:spPr>
          <a:xfrm>
            <a:off x="1069850" y="844902"/>
            <a:ext cx="5818858" cy="5168196"/>
          </a:xfrm>
        </p:spPr>
        <p:txBody>
          <a:bodyPr anchor="ctr">
            <a:normAutofit/>
          </a:bodyPr>
          <a:lstStyle/>
          <a:p>
            <a:pPr marL="0" indent="0">
              <a:buNone/>
            </a:pPr>
            <a:r>
              <a:rPr lang="fr-FR" sz="2400" b="1" dirty="0">
                <a:solidFill>
                  <a:schemeClr val="bg1">
                    <a:lumMod val="65000"/>
                  </a:schemeClr>
                </a:solidFill>
              </a:rPr>
              <a:t>Section 1. Cadre légal</a:t>
            </a:r>
          </a:p>
          <a:p>
            <a:pPr marL="0" indent="0">
              <a:buNone/>
            </a:pPr>
            <a:r>
              <a:rPr lang="fr-FR" sz="2400" b="1" dirty="0">
                <a:solidFill>
                  <a:schemeClr val="bg1">
                    <a:lumMod val="65000"/>
                  </a:schemeClr>
                </a:solidFill>
              </a:rPr>
              <a:t>Section 2. Les deux conceptions du droit d’auteur</a:t>
            </a:r>
          </a:p>
          <a:p>
            <a:pPr marL="0" indent="0">
              <a:buNone/>
            </a:pPr>
            <a:r>
              <a:rPr lang="fr-FR" sz="2400" b="1" dirty="0">
                <a:solidFill>
                  <a:schemeClr val="bg1">
                    <a:lumMod val="65000"/>
                  </a:schemeClr>
                </a:solidFill>
              </a:rPr>
              <a:t>Section 3. Champ d’application</a:t>
            </a:r>
          </a:p>
          <a:p>
            <a:pPr marL="0" indent="0">
              <a:buNone/>
            </a:pPr>
            <a:r>
              <a:rPr lang="fr-FR" sz="2400" b="1" dirty="0">
                <a:solidFill>
                  <a:schemeClr val="bg1">
                    <a:lumMod val="65000"/>
                  </a:schemeClr>
                </a:solidFill>
              </a:rPr>
              <a:t>Section 4. Définition de l’œuvre </a:t>
            </a:r>
          </a:p>
          <a:p>
            <a:pPr marL="0" indent="0">
              <a:buNone/>
            </a:pPr>
            <a:r>
              <a:rPr lang="fr-FR" sz="2400" b="1" dirty="0">
                <a:solidFill>
                  <a:schemeClr val="bg1">
                    <a:lumMod val="65000"/>
                  </a:schemeClr>
                </a:solidFill>
              </a:rPr>
              <a:t>Section 5. La qualité d’auteur</a:t>
            </a:r>
          </a:p>
          <a:p>
            <a:pPr marL="0" indent="0">
              <a:buNone/>
            </a:pPr>
            <a:r>
              <a:rPr lang="fr-FR" sz="2400" b="1" dirty="0"/>
              <a:t>Section 6. Les droits de l’auteur</a:t>
            </a:r>
          </a:p>
          <a:p>
            <a:pPr marL="0" indent="0">
              <a:buNone/>
            </a:pPr>
            <a:r>
              <a:rPr lang="fr-FR" sz="2400" b="1" dirty="0"/>
              <a:t>Section 7. Les autres droits intellectuels courants</a:t>
            </a:r>
          </a:p>
        </p:txBody>
      </p:sp>
      <p:sp>
        <p:nvSpPr>
          <p:cNvPr id="32" name="Rectangle 3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pSp>
        <p:nvGrpSpPr>
          <p:cNvPr id="34" name="Group 33">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5" name="Oval 3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re 1">
            <a:extLst>
              <a:ext uri="{FF2B5EF4-FFF2-40B4-BE49-F238E27FC236}">
                <a16:creationId xmlns:a16="http://schemas.microsoft.com/office/drawing/2014/main" id="{183A60D8-345E-DC46-9238-27B706A0D2A4}"/>
              </a:ext>
            </a:extLst>
          </p:cNvPr>
          <p:cNvSpPr>
            <a:spLocks noGrp="1"/>
          </p:cNvSpPr>
          <p:nvPr>
            <p:ph type="title"/>
          </p:nvPr>
        </p:nvSpPr>
        <p:spPr>
          <a:xfrm>
            <a:off x="8371968" y="2376862"/>
            <a:ext cx="2640646" cy="2104273"/>
          </a:xfrm>
          <a:noFill/>
        </p:spPr>
        <p:txBody>
          <a:bodyPr>
            <a:normAutofit/>
          </a:bodyPr>
          <a:lstStyle/>
          <a:p>
            <a:pPr algn="ctr"/>
            <a:r>
              <a:rPr lang="fr-FR" sz="2800" b="1" u="sng" cap="small" dirty="0">
                <a:solidFill>
                  <a:schemeClr val="bg1">
                    <a:shade val="97000"/>
                    <a:satMod val="150000"/>
                  </a:schemeClr>
                </a:solidFill>
                <a:latin typeface="+mn-lt"/>
              </a:rPr>
              <a:t>Chapitre 3. Droit d’auteur</a:t>
            </a:r>
          </a:p>
        </p:txBody>
      </p:sp>
    </p:spTree>
    <p:extLst>
      <p:ext uri="{BB962C8B-B14F-4D97-AF65-F5344CB8AC3E}">
        <p14:creationId xmlns:p14="http://schemas.microsoft.com/office/powerpoint/2010/main" val="122305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955436-9097-6B46-A0C5-5302BB3A2294}"/>
              </a:ext>
            </a:extLst>
          </p:cNvPr>
          <p:cNvSpPr>
            <a:spLocks noGrp="1"/>
          </p:cNvSpPr>
          <p:nvPr>
            <p:ph type="title"/>
          </p:nvPr>
        </p:nvSpPr>
        <p:spPr>
          <a:xfrm>
            <a:off x="1286934" y="1465790"/>
            <a:ext cx="3860798" cy="3941345"/>
          </a:xfrm>
        </p:spPr>
        <p:txBody>
          <a:bodyPr>
            <a:normAutofit/>
          </a:bodyPr>
          <a:lstStyle/>
          <a:p>
            <a:r>
              <a:rPr lang="fr-FR" sz="6000" b="1" dirty="0"/>
              <a:t>PLAN DU COURS</a:t>
            </a:r>
            <a:endParaRPr lang="fr-FR" sz="6000" b="1" dirty="0">
              <a:latin typeface="+mn-lt"/>
            </a:endParaRPr>
          </a:p>
        </p:txBody>
      </p:sp>
      <p:sp>
        <p:nvSpPr>
          <p:cNvPr id="38" name="Espace réservé du contenu 2">
            <a:extLst>
              <a:ext uri="{FF2B5EF4-FFF2-40B4-BE49-F238E27FC236}">
                <a16:creationId xmlns:a16="http://schemas.microsoft.com/office/drawing/2014/main" id="{D8110846-A306-7843-BF1C-F99EA5C3680B}"/>
              </a:ext>
            </a:extLst>
          </p:cNvPr>
          <p:cNvSpPr>
            <a:spLocks noGrp="1"/>
          </p:cNvSpPr>
          <p:nvPr>
            <p:ph idx="1"/>
          </p:nvPr>
        </p:nvSpPr>
        <p:spPr>
          <a:xfrm>
            <a:off x="6417733" y="1359090"/>
            <a:ext cx="5132665" cy="4048046"/>
          </a:xfrm>
        </p:spPr>
        <p:txBody>
          <a:bodyPr anchor="ctr">
            <a:noAutofit/>
          </a:bodyPr>
          <a:lstStyle/>
          <a:p>
            <a:pPr marL="0" indent="0">
              <a:buNone/>
            </a:pPr>
            <a:endParaRPr lang="fr-FR" dirty="0"/>
          </a:p>
          <a:p>
            <a:pPr marL="0" indent="0">
              <a:buNone/>
            </a:pPr>
            <a:r>
              <a:rPr lang="fr-BE" b="1" u="sng" dirty="0"/>
              <a:t>PARTIE 1</a:t>
            </a:r>
            <a:r>
              <a:rPr lang="fr-BE" b="1" dirty="0"/>
              <a:t>. </a:t>
            </a:r>
          </a:p>
          <a:p>
            <a:pPr marL="0" indent="0">
              <a:buNone/>
            </a:pPr>
            <a:r>
              <a:rPr lang="fr-BE" b="1" dirty="0"/>
              <a:t>LA PROFESSION D’ARTISTE</a:t>
            </a:r>
          </a:p>
          <a:p>
            <a:pPr marL="0" indent="0">
              <a:buNone/>
            </a:pPr>
            <a:r>
              <a:rPr lang="fr-BE" dirty="0"/>
              <a:t>(cours 1 à 5)</a:t>
            </a:r>
          </a:p>
          <a:p>
            <a:pPr marL="0" indent="0">
              <a:buNone/>
            </a:pPr>
            <a:r>
              <a:rPr lang="fr-FR" b="1" u="sng" dirty="0"/>
              <a:t>PARTIE 2</a:t>
            </a:r>
            <a:r>
              <a:rPr lang="fr-FR" b="1" dirty="0"/>
              <a:t>. </a:t>
            </a:r>
          </a:p>
          <a:p>
            <a:pPr marL="0" indent="0">
              <a:buNone/>
            </a:pPr>
            <a:r>
              <a:rPr lang="fr-FR" b="1" dirty="0"/>
              <a:t>ASPECTS SALARIAUX DES ACTIVITES ARTISTIQUES </a:t>
            </a:r>
          </a:p>
          <a:p>
            <a:pPr marL="0" indent="0">
              <a:buNone/>
            </a:pPr>
            <a:r>
              <a:rPr lang="fr-FR" dirty="0"/>
              <a:t>(cours 6 à 10)</a:t>
            </a:r>
          </a:p>
          <a:p>
            <a:pPr marL="0" indent="0">
              <a:buNone/>
            </a:pPr>
            <a:r>
              <a:rPr lang="fr-FR" b="1" u="sng" dirty="0"/>
              <a:t>PARTIE 3</a:t>
            </a:r>
            <a:r>
              <a:rPr lang="fr-FR" b="1" dirty="0"/>
              <a:t>. </a:t>
            </a:r>
          </a:p>
          <a:p>
            <a:pPr marL="0" indent="0">
              <a:buNone/>
            </a:pPr>
            <a:r>
              <a:rPr lang="fr-FR" b="1" dirty="0"/>
              <a:t>ARTISTES ET PRESTATIONS SOCIALES </a:t>
            </a:r>
          </a:p>
          <a:p>
            <a:pPr marL="0" indent="0">
              <a:buNone/>
            </a:pPr>
            <a:r>
              <a:rPr lang="fr-FR" dirty="0"/>
              <a:t>(cours 11 à 14)</a:t>
            </a:r>
          </a:p>
        </p:txBody>
      </p:sp>
      <p:sp>
        <p:nvSpPr>
          <p:cNvPr id="49" name="Rectangle 4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67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286934" y="1465790"/>
            <a:ext cx="3860798" cy="3941345"/>
          </a:xfrm>
        </p:spPr>
        <p:txBody>
          <a:bodyPr>
            <a:normAutofit/>
          </a:bodyPr>
          <a:lstStyle/>
          <a:p>
            <a:r>
              <a:rPr lang="fr-FR" dirty="0"/>
              <a:t>Section 4. les droits de l’auteur sur son œuvre </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6417733" y="1359090"/>
            <a:ext cx="5132665" cy="4048046"/>
          </a:xfrm>
        </p:spPr>
        <p:txBody>
          <a:bodyPr anchor="ctr">
            <a:normAutofit/>
          </a:bodyPr>
          <a:lstStyle/>
          <a:p>
            <a:pPr marL="0" indent="0">
              <a:buNone/>
            </a:pPr>
            <a:r>
              <a:rPr lang="fr-FR" dirty="0"/>
              <a:t>§1. Les droits moraux</a:t>
            </a:r>
          </a:p>
          <a:p>
            <a:pPr marL="0" indent="0">
              <a:buNone/>
            </a:pPr>
            <a:endParaRPr lang="fr-FR" dirty="0"/>
          </a:p>
          <a:p>
            <a:pPr marL="0" indent="0">
              <a:buNone/>
            </a:pPr>
            <a:r>
              <a:rPr lang="fr-FR" dirty="0"/>
              <a:t>§2. Les droits patrimoniaux</a:t>
            </a:r>
          </a:p>
          <a:p>
            <a:pPr marL="0" indent="0">
              <a:buNone/>
            </a:pPr>
            <a:endParaRPr lang="fr-FR" dirty="0"/>
          </a:p>
          <a:p>
            <a:pPr marL="0" indent="0">
              <a:buNone/>
            </a:pPr>
            <a:r>
              <a:rPr lang="fr-FR" dirty="0"/>
              <a:t>§3. Conflits entre droit de propriété et droit d’auteur</a:t>
            </a:r>
          </a:p>
        </p:txBody>
      </p:sp>
      <p:sp>
        <p:nvSpPr>
          <p:cNvPr id="29" name="Rectangle 2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13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§1. Les droits moraux </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a:bodyPr>
          <a:lstStyle/>
          <a:p>
            <a:pPr>
              <a:buFontTx/>
              <a:buChar char="-"/>
            </a:pPr>
            <a:endParaRPr lang="fr-FR" sz="2400" dirty="0"/>
          </a:p>
          <a:p>
            <a:pPr>
              <a:buFontTx/>
              <a:buChar char="-"/>
            </a:pPr>
            <a:r>
              <a:rPr lang="fr-FR" sz="2400" dirty="0"/>
              <a:t>Définition</a:t>
            </a:r>
          </a:p>
          <a:p>
            <a:pPr lvl="1">
              <a:buFontTx/>
              <a:buChar char="-"/>
            </a:pPr>
            <a:r>
              <a:rPr lang="fr-FR" sz="2200" dirty="0"/>
              <a:t>Caractéristiques</a:t>
            </a:r>
          </a:p>
          <a:p>
            <a:pPr lvl="1">
              <a:buFontTx/>
              <a:buChar char="-"/>
            </a:pPr>
            <a:r>
              <a:rPr lang="fr-FR" sz="2200" dirty="0"/>
              <a:t>Incessibilité</a:t>
            </a:r>
          </a:p>
          <a:p>
            <a:pPr lvl="1">
              <a:buFontTx/>
              <a:buChar char="-"/>
            </a:pPr>
            <a:r>
              <a:rPr lang="fr-FR" sz="2200" dirty="0"/>
              <a:t>Limites</a:t>
            </a:r>
          </a:p>
          <a:p>
            <a:pPr>
              <a:buFontTx/>
              <a:buChar char="-"/>
            </a:pPr>
            <a:r>
              <a:rPr lang="fr-FR" sz="2400" dirty="0"/>
              <a:t>Le droit de divulgation</a:t>
            </a:r>
          </a:p>
          <a:p>
            <a:pPr>
              <a:buFontTx/>
              <a:buChar char="-"/>
            </a:pPr>
            <a:r>
              <a:rPr lang="fr-FR" sz="2400" dirty="0"/>
              <a:t>Le droit de paternité</a:t>
            </a:r>
          </a:p>
          <a:p>
            <a:pPr>
              <a:buFontTx/>
              <a:buChar char="-"/>
            </a:pPr>
            <a:r>
              <a:rPr lang="fr-FR" sz="2400" dirty="0"/>
              <a:t>Le droit au respect de l’œuvre</a:t>
            </a:r>
          </a:p>
          <a:p>
            <a:pPr>
              <a:buFontTx/>
              <a:buChar char="-"/>
            </a:pPr>
            <a:endParaRPr lang="fr-FR" sz="2400" dirty="0"/>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183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3F25F9-CB9F-4D46-92CD-664CC35F6FAE}"/>
              </a:ext>
            </a:extLst>
          </p:cNvPr>
          <p:cNvSpPr>
            <a:spLocks noGrp="1"/>
          </p:cNvSpPr>
          <p:nvPr>
            <p:ph type="title"/>
          </p:nvPr>
        </p:nvSpPr>
        <p:spPr/>
        <p:txBody>
          <a:bodyPr/>
          <a:lstStyle/>
          <a:p>
            <a:r>
              <a:rPr lang="fr-FR" dirty="0"/>
              <a:t>exemples</a:t>
            </a:r>
          </a:p>
        </p:txBody>
      </p:sp>
      <p:sp>
        <p:nvSpPr>
          <p:cNvPr id="3" name="Espace réservé du contenu 2">
            <a:extLst>
              <a:ext uri="{FF2B5EF4-FFF2-40B4-BE49-F238E27FC236}">
                <a16:creationId xmlns:a16="http://schemas.microsoft.com/office/drawing/2014/main" id="{BE883CEA-A664-5541-AD65-F868BF376383}"/>
              </a:ext>
            </a:extLst>
          </p:cNvPr>
          <p:cNvSpPr>
            <a:spLocks noGrp="1"/>
          </p:cNvSpPr>
          <p:nvPr>
            <p:ph idx="1"/>
          </p:nvPr>
        </p:nvSpPr>
        <p:spPr/>
        <p:txBody>
          <a:bodyPr/>
          <a:lstStyle/>
          <a:p>
            <a:pPr lvl="1" algn="just">
              <a:buFontTx/>
              <a:buChar char="-"/>
            </a:pPr>
            <a:r>
              <a:rPr lang="fr-FR" sz="2800" b="1" dirty="0"/>
              <a:t>Bruxelles, 18 avril 1997 </a:t>
            </a:r>
            <a:r>
              <a:rPr lang="fr-FR" sz="2800" dirty="0"/>
              <a:t>: </a:t>
            </a:r>
            <a:r>
              <a:rPr lang="fr-FR" sz="2800" b="1" dirty="0"/>
              <a:t>3 tableaux de Magritte sur un billet subito </a:t>
            </a:r>
            <a:r>
              <a:rPr lang="fr-FR" sz="2800" dirty="0"/>
              <a:t>(loterie nationale) =&gt; contexte dommageable</a:t>
            </a:r>
          </a:p>
          <a:p>
            <a:pPr lvl="1" algn="just">
              <a:buFontTx/>
              <a:buChar char="-"/>
            </a:pPr>
            <a:r>
              <a:rPr lang="fr-FR" sz="2800" b="1" dirty="0"/>
              <a:t>Bruxelles, 21 septembre 1994 </a:t>
            </a:r>
            <a:r>
              <a:rPr lang="fr-FR" sz="2800" dirty="0"/>
              <a:t>: photo extraite d’un livre publié dans un journal, avec papier médiocre</a:t>
            </a:r>
          </a:p>
          <a:p>
            <a:pPr lvl="1" algn="just">
              <a:buFontTx/>
              <a:buChar char="-"/>
            </a:pPr>
            <a:r>
              <a:rPr lang="fr-FR" sz="2800" dirty="0"/>
              <a:t>Insertion du logo de la chaine de télévision sur œuvre audiovisuelle</a:t>
            </a:r>
          </a:p>
          <a:p>
            <a:pPr lvl="1" algn="just">
              <a:buFontTx/>
              <a:buChar char="-"/>
            </a:pPr>
            <a:r>
              <a:rPr lang="fr-FR" sz="2800" dirty="0"/>
              <a:t>« Mon cœur » de Maurice Carême récité à radio</a:t>
            </a:r>
          </a:p>
          <a:p>
            <a:endParaRPr lang="fr-FR" dirty="0"/>
          </a:p>
        </p:txBody>
      </p:sp>
    </p:spTree>
    <p:extLst>
      <p:ext uri="{BB962C8B-B14F-4D97-AF65-F5344CB8AC3E}">
        <p14:creationId xmlns:p14="http://schemas.microsoft.com/office/powerpoint/2010/main" val="57311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a:extLst>
              <a:ext uri="{FF2B5EF4-FFF2-40B4-BE49-F238E27FC236}">
                <a16:creationId xmlns:a16="http://schemas.microsoft.com/office/drawing/2014/main" id="{F4892163-C509-3B4D-93F8-A5AB7A2A1052}"/>
              </a:ext>
            </a:extLst>
          </p:cNvPr>
          <p:cNvPicPr>
            <a:picLocks noChangeAspect="1"/>
          </p:cNvPicPr>
          <p:nvPr/>
        </p:nvPicPr>
        <p:blipFill>
          <a:blip r:embed="rId4"/>
          <a:stretch>
            <a:fillRect/>
          </a:stretch>
        </p:blipFill>
        <p:spPr>
          <a:xfrm>
            <a:off x="633999" y="879088"/>
            <a:ext cx="6882269" cy="5110084"/>
          </a:xfrm>
          <a:prstGeom prst="rect">
            <a:avLst/>
          </a:prstGeom>
        </p:spPr>
      </p:pic>
      <p:sp>
        <p:nvSpPr>
          <p:cNvPr id="3" name="Espace réservé du contenu 2">
            <a:extLst>
              <a:ext uri="{FF2B5EF4-FFF2-40B4-BE49-F238E27FC236}">
                <a16:creationId xmlns:a16="http://schemas.microsoft.com/office/drawing/2014/main" id="{51E3349B-E8DA-F246-B2A6-D8DEA3B3E10F}"/>
              </a:ext>
            </a:extLst>
          </p:cNvPr>
          <p:cNvSpPr>
            <a:spLocks noGrp="1"/>
          </p:cNvSpPr>
          <p:nvPr>
            <p:ph idx="1"/>
          </p:nvPr>
        </p:nvSpPr>
        <p:spPr>
          <a:xfrm>
            <a:off x="8156351" y="2121408"/>
            <a:ext cx="3544034" cy="4050792"/>
          </a:xfrm>
        </p:spPr>
        <p:txBody>
          <a:bodyPr>
            <a:normAutofit fontScale="92500"/>
          </a:bodyPr>
          <a:lstStyle/>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marL="0" indent="0">
              <a:buNone/>
            </a:pPr>
            <a:endParaRPr lang="fr-FR" sz="1600" b="1" dirty="0"/>
          </a:p>
          <a:p>
            <a:pPr marL="0" indent="0">
              <a:buNone/>
            </a:pPr>
            <a:r>
              <a:rPr lang="fr-FR" sz="2400" b="1" dirty="0"/>
              <a:t>3 tableaux de Magritte sur un billet subito</a:t>
            </a:r>
            <a:endParaRPr lang="fr-FR" sz="2400" dirty="0"/>
          </a:p>
        </p:txBody>
      </p:sp>
      <p:grpSp>
        <p:nvGrpSpPr>
          <p:cNvPr id="20" name="Group 19">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0239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§2. Les droits patrimoniaux (1)</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a:bodyPr>
          <a:lstStyle/>
          <a:p>
            <a:pPr>
              <a:buFontTx/>
              <a:buChar char="-"/>
            </a:pPr>
            <a:endParaRPr lang="fr-FR" sz="2400" dirty="0"/>
          </a:p>
          <a:p>
            <a:pPr>
              <a:buFontTx/>
              <a:buChar char="-"/>
            </a:pPr>
            <a:r>
              <a:rPr lang="fr-FR" sz="2400" dirty="0"/>
              <a:t>Définition</a:t>
            </a:r>
          </a:p>
          <a:p>
            <a:pPr lvl="1">
              <a:buFontTx/>
              <a:buChar char="-"/>
            </a:pPr>
            <a:r>
              <a:rPr lang="fr-FR" sz="2200" dirty="0"/>
              <a:t>Cessibilité</a:t>
            </a:r>
          </a:p>
          <a:p>
            <a:pPr lvl="1">
              <a:buFontTx/>
              <a:buChar char="-"/>
            </a:pPr>
            <a:r>
              <a:rPr lang="fr-FR" sz="2200" dirty="0"/>
              <a:t>Distinction entre œuvre et support</a:t>
            </a:r>
          </a:p>
          <a:p>
            <a:pPr lvl="1">
              <a:buFontTx/>
              <a:buChar char="-"/>
            </a:pPr>
            <a:r>
              <a:rPr lang="fr-FR" sz="2200" dirty="0"/>
              <a:t>Deux générations de droits patrimoniaux</a:t>
            </a:r>
          </a:p>
          <a:p>
            <a:pPr lvl="1">
              <a:buFontTx/>
              <a:buChar char="-"/>
            </a:pPr>
            <a:r>
              <a:rPr lang="fr-FR" sz="2200" dirty="0"/>
              <a:t>Exceptions </a:t>
            </a:r>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92272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§2. Les droits patrimoniaux (2)</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4256594"/>
          </a:xfrm>
        </p:spPr>
        <p:txBody>
          <a:bodyPr>
            <a:normAutofit/>
          </a:bodyPr>
          <a:lstStyle/>
          <a:p>
            <a:pPr marL="0" indent="0">
              <a:buNone/>
            </a:pPr>
            <a:r>
              <a:rPr lang="fr-FR" sz="2400" dirty="0"/>
              <a:t>A. </a:t>
            </a:r>
            <a:r>
              <a:rPr lang="fr-FR" sz="2400" b="1" u="sng" dirty="0"/>
              <a:t>Les droits exclusifs d’exploitation </a:t>
            </a:r>
          </a:p>
          <a:p>
            <a:pPr marL="0" indent="0">
              <a:buNone/>
            </a:pPr>
            <a:r>
              <a:rPr lang="fr-FR" sz="2400" i="1" dirty="0"/>
              <a:t>(1°) Le droit de reproduction</a:t>
            </a:r>
          </a:p>
          <a:p>
            <a:pPr marL="0" indent="0" algn="just">
              <a:buNone/>
            </a:pPr>
            <a:r>
              <a:rPr lang="fr-FR" sz="2400" dirty="0"/>
              <a:t>- </a:t>
            </a:r>
            <a:r>
              <a:rPr lang="fr-FR" dirty="0"/>
              <a:t>Droit de location, de prêt, de copie, d’enregistrement...</a:t>
            </a:r>
          </a:p>
          <a:p>
            <a:pPr algn="just">
              <a:buFontTx/>
              <a:buChar char="-"/>
            </a:pPr>
            <a:r>
              <a:rPr lang="fr-FR" dirty="0"/>
              <a:t>Droit d’adaptation </a:t>
            </a:r>
          </a:p>
          <a:p>
            <a:pPr algn="just">
              <a:buFontTx/>
              <a:buChar char="-"/>
            </a:pPr>
            <a:r>
              <a:rPr lang="fr-FR" dirty="0"/>
              <a:t>Droits dérivés du droit de reproduction</a:t>
            </a:r>
          </a:p>
          <a:p>
            <a:pPr lvl="1">
              <a:buFontTx/>
              <a:buChar char="-"/>
            </a:pPr>
            <a:r>
              <a:rPr lang="fr-FR" sz="2000" dirty="0"/>
              <a:t>Droit de destination</a:t>
            </a:r>
          </a:p>
          <a:p>
            <a:pPr lvl="1">
              <a:buFontTx/>
              <a:buChar char="-"/>
            </a:pPr>
            <a:r>
              <a:rPr lang="fr-FR" sz="2000" dirty="0"/>
              <a:t>Droit d’accès à l’œuvre</a:t>
            </a:r>
          </a:p>
          <a:p>
            <a:pPr lvl="1">
              <a:buFontTx/>
              <a:buChar char="-"/>
            </a:pPr>
            <a:r>
              <a:rPr lang="fr-FR" sz="2000" dirty="0"/>
              <a:t>Droit exclusif de distribution et droit d’importation</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0362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§2. Les droits patrimoniaux (3)</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4256594"/>
          </a:xfrm>
        </p:spPr>
        <p:txBody>
          <a:bodyPr>
            <a:normAutofit lnSpcReduction="10000"/>
          </a:bodyPr>
          <a:lstStyle/>
          <a:p>
            <a:pPr marL="0" indent="0">
              <a:buNone/>
            </a:pPr>
            <a:endParaRPr lang="fr-FR" sz="2400" dirty="0"/>
          </a:p>
          <a:p>
            <a:pPr marL="0" indent="0">
              <a:buNone/>
            </a:pPr>
            <a:r>
              <a:rPr lang="fr-FR" sz="2400" i="1" dirty="0"/>
              <a:t>(2°) Le droit de représentation (communication au public)</a:t>
            </a:r>
          </a:p>
          <a:p>
            <a:pPr>
              <a:buFontTx/>
              <a:buChar char="-"/>
            </a:pPr>
            <a:r>
              <a:rPr lang="fr-FR" dirty="0"/>
              <a:t>Double condition</a:t>
            </a:r>
          </a:p>
          <a:p>
            <a:pPr>
              <a:buFontTx/>
              <a:buChar char="-"/>
            </a:pPr>
            <a:r>
              <a:rPr lang="fr-FR" dirty="0"/>
              <a:t>Exceptions </a:t>
            </a:r>
          </a:p>
          <a:p>
            <a:pPr>
              <a:buFontTx/>
              <a:buChar char="-"/>
            </a:pPr>
            <a:r>
              <a:rPr lang="fr-FR" dirty="0"/>
              <a:t>Les différents types</a:t>
            </a:r>
          </a:p>
          <a:p>
            <a:pPr marL="0" indent="0">
              <a:buNone/>
            </a:pPr>
            <a:endParaRPr lang="fr-FR" sz="2400" dirty="0"/>
          </a:p>
          <a:p>
            <a:pPr marL="0" indent="0">
              <a:buNone/>
            </a:pPr>
            <a:r>
              <a:rPr lang="fr-FR" sz="2400" dirty="0"/>
              <a:t>B. </a:t>
            </a:r>
            <a:r>
              <a:rPr lang="fr-FR" sz="2400" b="1" u="sng" dirty="0"/>
              <a:t>Les droits de rémunération</a:t>
            </a:r>
          </a:p>
          <a:p>
            <a:pPr>
              <a:buFontTx/>
              <a:buChar char="-"/>
            </a:pPr>
            <a:r>
              <a:rPr lang="fr-FR" dirty="0"/>
              <a:t>Une contrepartie automatique versée par une société de gestion de droit</a:t>
            </a:r>
          </a:p>
          <a:p>
            <a:pPr>
              <a:buFontTx/>
              <a:buChar char="-"/>
            </a:pPr>
            <a:r>
              <a:rPr lang="fr-FR" dirty="0"/>
              <a:t>Retransmission par câble</a:t>
            </a:r>
          </a:p>
          <a:p>
            <a:pPr>
              <a:buFontTx/>
              <a:buChar char="-"/>
            </a:pPr>
            <a:r>
              <a:rPr lang="fr-FR" dirty="0"/>
              <a:t>Licences légales</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68427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§2. Les droits patrimoniaux (4)</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4256594"/>
          </a:xfrm>
        </p:spPr>
        <p:txBody>
          <a:bodyPr>
            <a:normAutofit fontScale="92500" lnSpcReduction="10000"/>
          </a:bodyPr>
          <a:lstStyle/>
          <a:p>
            <a:pPr marL="0" indent="0">
              <a:buNone/>
            </a:pPr>
            <a:r>
              <a:rPr lang="fr-FR" sz="2600" dirty="0"/>
              <a:t>C. </a:t>
            </a:r>
            <a:r>
              <a:rPr lang="fr-FR" sz="2600" b="1" u="sng" dirty="0"/>
              <a:t>Exceptions (énumération limitative)</a:t>
            </a:r>
          </a:p>
          <a:p>
            <a:pPr>
              <a:buFontTx/>
              <a:buChar char="-"/>
            </a:pPr>
            <a:r>
              <a:rPr lang="fr-FR" sz="2200" dirty="0"/>
              <a:t>Droit de citation</a:t>
            </a:r>
          </a:p>
          <a:p>
            <a:pPr>
              <a:buFontTx/>
              <a:buChar char="-"/>
            </a:pPr>
            <a:r>
              <a:rPr lang="fr-FR" sz="2200" dirty="0" err="1"/>
              <a:t>Oeuvre</a:t>
            </a:r>
            <a:r>
              <a:rPr lang="fr-FR" sz="2200" dirty="0"/>
              <a:t> exposée dans un lieu public</a:t>
            </a:r>
            <a:r>
              <a:rPr lang="fr-BE" sz="2200" dirty="0"/>
              <a:t> </a:t>
            </a:r>
          </a:p>
          <a:p>
            <a:pPr>
              <a:buFontTx/>
              <a:buChar char="-"/>
            </a:pPr>
            <a:r>
              <a:rPr lang="fr-FR" sz="2200" dirty="0"/>
              <a:t>Communication gratuite dans le cercle de la famille ou dans le cadre d’activités scolaires</a:t>
            </a:r>
            <a:r>
              <a:rPr lang="fr-BE" sz="2200" dirty="0"/>
              <a:t> </a:t>
            </a:r>
          </a:p>
          <a:p>
            <a:pPr>
              <a:buFontTx/>
              <a:buChar char="-"/>
            </a:pPr>
            <a:r>
              <a:rPr lang="fr-FR" sz="2200" dirty="0"/>
              <a:t>Parodie, caricature ou pastiche</a:t>
            </a:r>
            <a:r>
              <a:rPr lang="fr-BE" sz="2200" dirty="0"/>
              <a:t> </a:t>
            </a:r>
          </a:p>
          <a:p>
            <a:pPr>
              <a:buFontTx/>
              <a:buChar char="-"/>
            </a:pPr>
            <a:r>
              <a:rPr lang="fr-FR" sz="2200" dirty="0"/>
              <a:t>Exception </a:t>
            </a:r>
            <a:r>
              <a:rPr lang="nl-BE" sz="2200" dirty="0"/>
              <a:t>pour copie privée</a:t>
            </a:r>
          </a:p>
          <a:p>
            <a:pPr>
              <a:buFontTx/>
              <a:buChar char="-"/>
            </a:pPr>
            <a:r>
              <a:rPr lang="fr-FR" sz="2200" dirty="0"/>
              <a:t>Prêt organisé dans un but éducatif et culturel par des institutions reconnues </a:t>
            </a:r>
          </a:p>
          <a:p>
            <a:pPr>
              <a:buFontTx/>
              <a:buChar char="-"/>
            </a:pPr>
            <a:r>
              <a:rPr lang="fr-FR" sz="2200" dirty="0"/>
              <a:t>Liberté de panorama</a:t>
            </a:r>
            <a:r>
              <a:rPr lang="fr-BE" sz="2200" dirty="0"/>
              <a:t> </a:t>
            </a:r>
          </a:p>
          <a:p>
            <a:pPr>
              <a:buFontTx/>
              <a:buChar char="-"/>
            </a:pPr>
            <a:r>
              <a:rPr lang="fr-BE" sz="2200" dirty="0"/>
              <a:t>Etc… </a:t>
            </a:r>
          </a:p>
          <a:p>
            <a:pPr>
              <a:buFontTx/>
              <a:buChar char="-"/>
            </a:pPr>
            <a:r>
              <a:rPr lang="fr-FR" sz="2200" dirty="0"/>
              <a:t>TEST EN  TROIS ETAPES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657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a:extLst>
              <a:ext uri="{FF2B5EF4-FFF2-40B4-BE49-F238E27FC236}">
                <a16:creationId xmlns:a16="http://schemas.microsoft.com/office/drawing/2014/main" id="{A4F0D9D1-2CE9-1544-AD77-8B5195AAA14A}"/>
              </a:ext>
            </a:extLst>
          </p:cNvPr>
          <p:cNvPicPr>
            <a:picLocks noChangeAspect="1"/>
          </p:cNvPicPr>
          <p:nvPr/>
        </p:nvPicPr>
        <p:blipFill rotWithShape="1">
          <a:blip r:embed="rId4"/>
          <a:srcRect b="4437"/>
          <a:stretch/>
        </p:blipFill>
        <p:spPr>
          <a:xfrm>
            <a:off x="3344" y="10"/>
            <a:ext cx="4646726" cy="6857990"/>
          </a:xfrm>
          <a:prstGeom prst="rect">
            <a:avLst/>
          </a:prstGeom>
        </p:spPr>
      </p:pic>
      <p:sp>
        <p:nvSpPr>
          <p:cNvPr id="8" name="Content Placeholder 7">
            <a:extLst>
              <a:ext uri="{FF2B5EF4-FFF2-40B4-BE49-F238E27FC236}">
                <a16:creationId xmlns:a16="http://schemas.microsoft.com/office/drawing/2014/main" id="{60B27812-7662-4E28-9D69-DDB56AA1BBFD}"/>
              </a:ext>
            </a:extLst>
          </p:cNvPr>
          <p:cNvSpPr>
            <a:spLocks noGrp="1"/>
          </p:cNvSpPr>
          <p:nvPr>
            <p:ph idx="1"/>
          </p:nvPr>
        </p:nvSpPr>
        <p:spPr>
          <a:xfrm>
            <a:off x="4970109" y="2539999"/>
            <a:ext cx="6730276" cy="4117689"/>
          </a:xfrm>
        </p:spPr>
        <p:txBody>
          <a:bodyPr>
            <a:normAutofit/>
          </a:bodyPr>
          <a:lstStyle/>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pPr marL="0" indent="0">
              <a:buNone/>
            </a:pPr>
            <a:r>
              <a:rPr lang="fr-FR" b="1" dirty="0"/>
              <a:t>« Bob et Bobette » et le Vlaams </a:t>
            </a:r>
            <a:r>
              <a:rPr lang="fr-FR" b="1" dirty="0" err="1"/>
              <a:t>Belang</a:t>
            </a:r>
            <a:endParaRPr lang="en-US" b="1" dirty="0"/>
          </a:p>
          <a:p>
            <a:pPr marL="0" indent="0">
              <a:buNone/>
            </a:pPr>
            <a:r>
              <a:rPr lang="fr-FR" b="1" dirty="0"/>
              <a:t>CJUE, 3 septembre 2014, </a:t>
            </a:r>
            <a:r>
              <a:rPr lang="fr-FR" b="1" i="1" dirty="0" err="1"/>
              <a:t>Deckmyn</a:t>
            </a:r>
            <a:endParaRPr lang="fr-FR" b="1" i="1" dirty="0"/>
          </a:p>
          <a:p>
            <a:endParaRPr lang="en-US" sz="1500" dirty="0"/>
          </a:p>
        </p:txBody>
      </p:sp>
      <p:grpSp>
        <p:nvGrpSpPr>
          <p:cNvPr id="26" name="Group 21">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758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§3. Les conflits entre droit de propriété et droit d’auteur (1)</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1"/>
            <a:ext cx="10058400" cy="4366469"/>
          </a:xfrm>
        </p:spPr>
        <p:txBody>
          <a:bodyPr>
            <a:normAutofit fontScale="92500" lnSpcReduction="20000"/>
          </a:bodyPr>
          <a:lstStyle/>
          <a:p>
            <a:pPr algn="just">
              <a:buFontTx/>
              <a:buChar char="-"/>
            </a:pPr>
            <a:r>
              <a:rPr lang="fr-FR" sz="2600" b="1" dirty="0"/>
              <a:t>Droit moral de divulgation</a:t>
            </a:r>
          </a:p>
          <a:p>
            <a:pPr lvl="1" algn="just">
              <a:buFontTx/>
              <a:buChar char="-"/>
            </a:pPr>
            <a:r>
              <a:rPr lang="fr-FR" sz="2400" dirty="0"/>
              <a:t>œuvres non divulguées sont insaisissables (droit absolu) et hors commerce, et ce même si possesseur de bonne foi (ex. </a:t>
            </a:r>
            <a:r>
              <a:rPr lang="fr-FR" sz="2400" b="1" u="sng" dirty="0"/>
              <a:t>affaire du peintre Rouault</a:t>
            </a:r>
            <a:r>
              <a:rPr lang="fr-FR" sz="2400" dirty="0"/>
              <a:t> : « </a:t>
            </a:r>
            <a:r>
              <a:rPr lang="fr-FR" sz="2400" i="1" dirty="0"/>
              <a:t>une œuvre d’art ne peut entrer dans le commerce que du jour où son créateur s’en est dessaisi librement par un acte discrétionnaire qui la livre au public</a:t>
            </a:r>
            <a:r>
              <a:rPr lang="fr-FR" sz="2400" dirty="0"/>
              <a:t> »)</a:t>
            </a:r>
          </a:p>
          <a:p>
            <a:pPr lvl="1" algn="just">
              <a:buFontTx/>
              <a:buChar char="-"/>
            </a:pPr>
            <a:r>
              <a:rPr lang="fr-FR" sz="2400" b="1" u="sng" dirty="0"/>
              <a:t>Affaire Whistler / Lady Eden </a:t>
            </a:r>
            <a:r>
              <a:rPr lang="fr-FR" sz="2400" dirty="0"/>
              <a:t>=&gt; droit de divulgation peut être opposé à un commanditaire (avec la limite de l’abus de droit)</a:t>
            </a:r>
          </a:p>
          <a:p>
            <a:pPr algn="just">
              <a:buFontTx/>
              <a:buChar char="-"/>
            </a:pPr>
            <a:r>
              <a:rPr lang="fr-FR" sz="2600" b="1" dirty="0"/>
              <a:t>Droit de paternité</a:t>
            </a:r>
          </a:p>
          <a:p>
            <a:pPr lvl="1" algn="just">
              <a:buFontTx/>
              <a:buChar char="-"/>
            </a:pPr>
            <a:r>
              <a:rPr lang="fr-FR" sz="2400" dirty="0"/>
              <a:t>Affaire </a:t>
            </a:r>
            <a:r>
              <a:rPr lang="fr-FR" sz="2400" b="1" u="sng" dirty="0" err="1"/>
              <a:t>Forani</a:t>
            </a:r>
            <a:r>
              <a:rPr lang="fr-FR" sz="2400" b="1" u="sng" dirty="0"/>
              <a:t> / Dali</a:t>
            </a:r>
            <a:r>
              <a:rPr lang="fr-FR" sz="2400" dirty="0"/>
              <a:t>: Dali invité à réaliser une interprétation du buste de « Dante ». Il fait appel au talent de Madame </a:t>
            </a:r>
            <a:r>
              <a:rPr lang="fr-FR" sz="2400" dirty="0" err="1"/>
              <a:t>Forani</a:t>
            </a:r>
            <a:r>
              <a:rPr lang="fr-FR" sz="2400" dirty="0"/>
              <a:t>, sculpteur, mais il l’expose à Bruxelles en la signant de son nom uniquement =&gt; elle assigne Dali devant juridictions de Bruxelles et obtient qu’y soit ajouté la mention « Avec la collaboration de </a:t>
            </a:r>
            <a:r>
              <a:rPr lang="fr-FR" sz="2400" dirty="0" err="1"/>
              <a:t>Forani</a:t>
            </a:r>
            <a:r>
              <a:rPr lang="fr-FR" sz="2400" dirty="0"/>
              <a:t> » =&gt; Cour estime qu’elle apporte une « empreinte personnelle » suffisante à établir la collaboration (elle aurait pu être co-auteur car œuvre indivise - cf. </a:t>
            </a:r>
            <a:r>
              <a:rPr lang="fr-FR" sz="2400" i="1" dirty="0"/>
              <a:t>supra</a:t>
            </a:r>
            <a:r>
              <a:rPr lang="fr-FR" sz="2400" dirty="0"/>
              <a:t>)</a:t>
            </a:r>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6650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55436-9097-6B46-A0C5-5302BB3A2294}"/>
              </a:ext>
            </a:extLst>
          </p:cNvPr>
          <p:cNvSpPr>
            <a:spLocks noGrp="1"/>
          </p:cNvSpPr>
          <p:nvPr>
            <p:ph type="title"/>
          </p:nvPr>
        </p:nvSpPr>
        <p:spPr>
          <a:xfrm>
            <a:off x="1069848" y="484632"/>
            <a:ext cx="10058400" cy="1609344"/>
          </a:xfrm>
        </p:spPr>
        <p:txBody>
          <a:bodyPr>
            <a:normAutofit/>
          </a:bodyPr>
          <a:lstStyle/>
          <a:p>
            <a:r>
              <a:rPr lang="fr-FR" b="1"/>
              <a:t>PARTIE 1. LA PROFESSION D’ARTISTE </a:t>
            </a:r>
            <a:endParaRPr lang="fr-FR" b="1" dirty="0">
              <a:latin typeface="+mn-lt"/>
            </a:endParaRPr>
          </a:p>
        </p:txBody>
      </p:sp>
      <p:sp>
        <p:nvSpPr>
          <p:cNvPr id="10" name="Rectangle 9">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95BD79AD-8707-4A90-A68D-B40B2CE51A7E}"/>
              </a:ext>
            </a:extLst>
          </p:cNvPr>
          <p:cNvGraphicFramePr>
            <a:graphicFrameLocks noGrp="1"/>
          </p:cNvGraphicFramePr>
          <p:nvPr>
            <p:ph idx="1"/>
            <p:extLst>
              <p:ext uri="{D42A27DB-BD31-4B8C-83A1-F6EECF244321}">
                <p14:modId xmlns:p14="http://schemas.microsoft.com/office/powerpoint/2010/main" val="41627085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4738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space réservé du contenu 4" descr="Une image contenant photo, assis, vase, différent&#10;&#10;Description générée automatiquement">
            <a:extLst>
              <a:ext uri="{FF2B5EF4-FFF2-40B4-BE49-F238E27FC236}">
                <a16:creationId xmlns:a16="http://schemas.microsoft.com/office/drawing/2014/main" id="{7D46DC9E-B3FC-AE4C-B63E-C50D818393D9}"/>
              </a:ext>
            </a:extLst>
          </p:cNvPr>
          <p:cNvPicPr>
            <a:picLocks noChangeAspect="1"/>
          </p:cNvPicPr>
          <p:nvPr/>
        </p:nvPicPr>
        <p:blipFill rotWithShape="1">
          <a:blip r:embed="rId3"/>
          <a:srcRect l="26377" r="22981" b="2"/>
          <a:stretch/>
        </p:blipFill>
        <p:spPr>
          <a:xfrm>
            <a:off x="1" y="10"/>
            <a:ext cx="6066502" cy="6857989"/>
          </a:xfrm>
          <a:prstGeom prst="rect">
            <a:avLst/>
          </a:prstGeom>
        </p:spPr>
      </p:pic>
      <p:sp>
        <p:nvSpPr>
          <p:cNvPr id="8" name="Content Placeholder 7">
            <a:extLst>
              <a:ext uri="{FF2B5EF4-FFF2-40B4-BE49-F238E27FC236}">
                <a16:creationId xmlns:a16="http://schemas.microsoft.com/office/drawing/2014/main" id="{6027E5A2-5492-4C5A-A4EF-FB3AD1E7CA85}"/>
              </a:ext>
            </a:extLst>
          </p:cNvPr>
          <p:cNvSpPr>
            <a:spLocks noGrp="1"/>
          </p:cNvSpPr>
          <p:nvPr>
            <p:ph idx="1"/>
          </p:nvPr>
        </p:nvSpPr>
        <p:spPr>
          <a:xfrm>
            <a:off x="6400799" y="2121408"/>
            <a:ext cx="5299585" cy="4050792"/>
          </a:xfrm>
        </p:spPr>
        <p:txBody>
          <a:bodyPr>
            <a:normAutofit lnSpcReduction="10000"/>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fr-FR" sz="2400" b="1" dirty="0"/>
              <a:t>« Buste de Dante »</a:t>
            </a:r>
            <a:br>
              <a:rPr lang="fr-FR" sz="2400" b="1" dirty="0"/>
            </a:br>
            <a:r>
              <a:rPr lang="fr-FR" sz="2400" b="1" dirty="0"/>
              <a:t>Dali / </a:t>
            </a:r>
            <a:r>
              <a:rPr lang="fr-FR" sz="2400" b="1" dirty="0" err="1"/>
              <a:t>Forani</a:t>
            </a:r>
            <a:endParaRPr lang="en-US" sz="2400" b="1" dirty="0"/>
          </a:p>
        </p:txBody>
      </p:sp>
      <p:grpSp>
        <p:nvGrpSpPr>
          <p:cNvPr id="13" name="Group 12">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52735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§3. Les conflits entre droit de propriété et droit d’auteur (2)</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fontScale="85000" lnSpcReduction="10000"/>
          </a:bodyPr>
          <a:lstStyle/>
          <a:p>
            <a:pPr algn="just">
              <a:buFontTx/>
              <a:buChar char="-"/>
            </a:pPr>
            <a:r>
              <a:rPr lang="fr-FR" sz="2800" b="1" dirty="0"/>
              <a:t>Droit au respect de l’œuvre </a:t>
            </a:r>
          </a:p>
          <a:p>
            <a:pPr lvl="1" algn="just">
              <a:buFontTx/>
              <a:buChar char="-"/>
            </a:pPr>
            <a:r>
              <a:rPr lang="fr-FR" sz="2600" b="1" u="sng" dirty="0"/>
              <a:t>Affaire Bernard Buffet </a:t>
            </a:r>
            <a:r>
              <a:rPr lang="fr-FR" sz="2600" dirty="0"/>
              <a:t>(</a:t>
            </a:r>
            <a:r>
              <a:rPr lang="fr-FR" sz="2600" dirty="0" err="1"/>
              <a:t>Cass</a:t>
            </a:r>
            <a:r>
              <a:rPr lang="fr-FR" sz="2600" dirty="0"/>
              <a:t>. </a:t>
            </a:r>
            <a:r>
              <a:rPr lang="fr-FR" sz="2600" dirty="0" err="1"/>
              <a:t>fr.</a:t>
            </a:r>
            <a:r>
              <a:rPr lang="fr-FR" sz="2600" dirty="0"/>
              <a:t>, 1965) : œuvre sous forme de réfrigérateur en panneau dans le cadre d’une vente de charité =&gt; spéculateur démembre les parties du frigo pour les revendre séparément = usage abusif du droit de propriété</a:t>
            </a:r>
          </a:p>
          <a:p>
            <a:pPr lvl="1" algn="just">
              <a:buFontTx/>
              <a:buChar char="-"/>
            </a:pPr>
            <a:r>
              <a:rPr lang="fr-FR" sz="2600" dirty="0"/>
              <a:t>L’artiste peut aussi assigner le propriétaire en cas d’incurie ou de négligence dans les conditions de conservation, sauf cas de force majeure ou si cela résulte du choix d’un procédé de fabrication inadéquat par l’artiste (ex. fontaine monumentale de </a:t>
            </a:r>
            <a:r>
              <a:rPr lang="fr-FR" sz="2600" b="1" u="sng" dirty="0"/>
              <a:t>Roger Munch</a:t>
            </a:r>
            <a:r>
              <a:rPr lang="fr-FR" sz="2600" dirty="0"/>
              <a:t>)</a:t>
            </a:r>
          </a:p>
          <a:p>
            <a:pPr lvl="1" algn="just">
              <a:buFontTx/>
              <a:buChar char="-"/>
            </a:pPr>
            <a:r>
              <a:rPr lang="fr-FR" sz="2600" dirty="0"/>
              <a:t>Organisateur d’une exposition qui avait démonté installation réalisé par l’artiste sans avoir égard à son ordonnancement, fut condamné alors même que l’artiste n’avait pas retiré l’œuvre à la date de l’achèvement de l’exposition</a:t>
            </a:r>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9418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pPr algn="just"/>
            <a:r>
              <a:rPr lang="fr-FR" sz="4800" cap="small" dirty="0">
                <a:solidFill>
                  <a:srgbClr val="0070C0"/>
                </a:solidFill>
              </a:rPr>
              <a:t>Questions d’examen</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4337277"/>
          </a:xfrm>
        </p:spPr>
        <p:txBody>
          <a:bodyPr>
            <a:normAutofit/>
          </a:bodyPr>
          <a:lstStyle/>
          <a:p>
            <a:pPr marL="0" indent="0" algn="just">
              <a:buNone/>
            </a:pPr>
            <a:r>
              <a:rPr lang="fr-FR" b="1" dirty="0"/>
              <a:t>Définissez le critère d’originalité d’une œuvre en droit d’auteur (</a:t>
            </a:r>
            <a:r>
              <a:rPr lang="fr-FR" b="1" dirty="0">
                <a:solidFill>
                  <a:srgbClr val="0070C0"/>
                </a:solidFill>
              </a:rPr>
              <a:t>question bonus</a:t>
            </a:r>
            <a:r>
              <a:rPr lang="fr-FR" b="1" dirty="0"/>
              <a:t>)</a:t>
            </a:r>
          </a:p>
          <a:p>
            <a:pPr marL="0" indent="0" algn="just">
              <a:buNone/>
            </a:pPr>
            <a:r>
              <a:rPr lang="fr-FR" b="1" dirty="0"/>
              <a:t>Quelles sont les limites aux droits d’auteur ? (</a:t>
            </a:r>
            <a:r>
              <a:rPr lang="fr-FR" b="1" dirty="0">
                <a:solidFill>
                  <a:srgbClr val="0070C0"/>
                </a:solidFill>
              </a:rPr>
              <a:t>question de restitution</a:t>
            </a:r>
            <a:r>
              <a:rPr lang="fr-FR" b="1" dirty="0"/>
              <a:t>)</a:t>
            </a:r>
          </a:p>
          <a:p>
            <a:pPr marL="0" indent="0" algn="just">
              <a:buNone/>
            </a:pPr>
            <a:r>
              <a:rPr lang="fr-FR" b="1" dirty="0"/>
              <a:t>Expliquez les raisons pour lesquelles les artistes recourent  aux droits d’auteur tant sur le plan du droit civil, du droit social et du droit fiscale (</a:t>
            </a:r>
            <a:r>
              <a:rPr lang="fr-FR" b="1" dirty="0">
                <a:solidFill>
                  <a:srgbClr val="0070C0"/>
                </a:solidFill>
              </a:rPr>
              <a:t>question transversale</a:t>
            </a:r>
            <a:r>
              <a:rPr lang="fr-FR" b="1" dirty="0"/>
              <a:t>)</a:t>
            </a:r>
          </a:p>
          <a:p>
            <a:pPr marL="0" indent="0" algn="just">
              <a:buNone/>
            </a:pPr>
            <a:r>
              <a:rPr lang="fr-FR" b="1" dirty="0"/>
              <a:t>Que se passe-t-il en cas de conflit entre auteurs à propos d’une œuvre de collaboration ? (</a:t>
            </a:r>
            <a:r>
              <a:rPr lang="fr-FR" b="1" dirty="0">
                <a:solidFill>
                  <a:srgbClr val="0070C0"/>
                </a:solidFill>
              </a:rPr>
              <a:t>question de restitution</a:t>
            </a:r>
            <a:r>
              <a:rPr lang="fr-FR" b="1" dirty="0"/>
              <a:t>)</a:t>
            </a:r>
          </a:p>
          <a:p>
            <a:pPr marL="0" indent="0" algn="just">
              <a:buNone/>
            </a:pPr>
            <a:r>
              <a:rPr lang="fr-FR" b="1" dirty="0"/>
              <a:t>Quels sont les conflits possibles entre un auteur et le propriétaire d’une </a:t>
            </a:r>
            <a:r>
              <a:rPr lang="fr-FR" b="1" dirty="0" err="1"/>
              <a:t>oeuvre</a:t>
            </a:r>
            <a:r>
              <a:rPr lang="fr-FR" b="1" dirty="0"/>
              <a:t> ? (</a:t>
            </a:r>
            <a:r>
              <a:rPr lang="fr-FR" b="1" dirty="0">
                <a:solidFill>
                  <a:srgbClr val="0070C0"/>
                </a:solidFill>
              </a:rPr>
              <a:t>question de restitution</a:t>
            </a:r>
            <a:r>
              <a:rPr lang="fr-FR" b="1" dirty="0"/>
              <a:t>)</a:t>
            </a:r>
          </a:p>
          <a:p>
            <a:pPr marL="0" indent="0" algn="just">
              <a:buNone/>
            </a:pPr>
            <a:r>
              <a:rPr lang="fr-FR" b="1" dirty="0"/>
              <a:t>Expliquez l’affaire </a:t>
            </a:r>
            <a:r>
              <a:rPr lang="fr-FR" b="1" dirty="0" err="1"/>
              <a:t>Forani</a:t>
            </a:r>
            <a:r>
              <a:rPr lang="fr-FR" b="1" dirty="0"/>
              <a:t> / Dali (</a:t>
            </a:r>
            <a:r>
              <a:rPr lang="fr-FR" b="1" dirty="0">
                <a:solidFill>
                  <a:srgbClr val="0070C0"/>
                </a:solidFill>
              </a:rPr>
              <a:t>question bonus</a:t>
            </a:r>
            <a:r>
              <a:rPr lang="fr-FR" b="1" dirty="0"/>
              <a:t>)</a:t>
            </a:r>
          </a:p>
          <a:p>
            <a:pPr marL="0" indent="0">
              <a:buNone/>
            </a:pPr>
            <a:endParaRPr lang="fr-FR" b="1" u="sng" dirty="0"/>
          </a:p>
          <a:p>
            <a:pPr marL="0" indent="0">
              <a:buNone/>
            </a:pPr>
            <a:endParaRPr lang="fr-FR" b="1" u="sng" dirty="0"/>
          </a:p>
          <a:p>
            <a:pPr marL="0" indent="0">
              <a:buNone/>
            </a:pPr>
            <a:endParaRPr lang="fr-FR" b="1" u="sng" dirty="0"/>
          </a:p>
          <a:p>
            <a:pPr marL="0" indent="0">
              <a:buNone/>
            </a:pPr>
            <a:endParaRPr lang="fr-FR" b="1" u="sng" dirty="0"/>
          </a:p>
          <a:p>
            <a:pPr marL="0" indent="0">
              <a:buNone/>
            </a:pPr>
            <a:endParaRPr lang="fr-FR" dirty="0"/>
          </a:p>
        </p:txBody>
      </p:sp>
    </p:spTree>
    <p:extLst>
      <p:ext uri="{BB962C8B-B14F-4D97-AF65-F5344CB8AC3E}">
        <p14:creationId xmlns:p14="http://schemas.microsoft.com/office/powerpoint/2010/main" val="245539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ce réservé du contenu 2">
            <a:extLst>
              <a:ext uri="{FF2B5EF4-FFF2-40B4-BE49-F238E27FC236}">
                <a16:creationId xmlns:a16="http://schemas.microsoft.com/office/drawing/2014/main" id="{D27CB916-5E67-804F-926C-245931458173}"/>
              </a:ext>
            </a:extLst>
          </p:cNvPr>
          <p:cNvSpPr>
            <a:spLocks noGrp="1"/>
          </p:cNvSpPr>
          <p:nvPr>
            <p:ph idx="1"/>
          </p:nvPr>
        </p:nvSpPr>
        <p:spPr>
          <a:xfrm>
            <a:off x="1069850" y="844902"/>
            <a:ext cx="5818858" cy="5168196"/>
          </a:xfrm>
        </p:spPr>
        <p:txBody>
          <a:bodyPr anchor="ctr">
            <a:normAutofit/>
          </a:bodyPr>
          <a:lstStyle/>
          <a:p>
            <a:pPr marL="0" indent="0">
              <a:buNone/>
            </a:pPr>
            <a:r>
              <a:rPr lang="fr-FR" sz="2400" b="1" dirty="0"/>
              <a:t>Section 1. Champ d’application</a:t>
            </a:r>
          </a:p>
          <a:p>
            <a:pPr marL="0" indent="0">
              <a:buNone/>
            </a:pPr>
            <a:r>
              <a:rPr lang="fr-FR" sz="2400" b="1" dirty="0"/>
              <a:t>Section 2. Définition de l’œuvre </a:t>
            </a:r>
          </a:p>
          <a:p>
            <a:pPr marL="0" indent="0">
              <a:buNone/>
            </a:pPr>
            <a:r>
              <a:rPr lang="fr-FR" sz="2400" b="1" dirty="0"/>
              <a:t>Section 3. La qualité d’auteur</a:t>
            </a:r>
          </a:p>
          <a:p>
            <a:pPr marL="0" indent="0">
              <a:buNone/>
            </a:pPr>
            <a:r>
              <a:rPr lang="fr-FR" sz="2400" b="1" dirty="0"/>
              <a:t>Section 4. Les droits de l’auteur</a:t>
            </a:r>
          </a:p>
          <a:p>
            <a:pPr marL="0" indent="0">
              <a:buNone/>
            </a:pPr>
            <a:r>
              <a:rPr lang="fr-FR" sz="2400" b="1" dirty="0"/>
              <a:t>Section 5. Les autres droits intellectuels courants</a:t>
            </a:r>
          </a:p>
        </p:txBody>
      </p:sp>
      <p:sp>
        <p:nvSpPr>
          <p:cNvPr id="32" name="Rectangle 3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grpSp>
        <p:nvGrpSpPr>
          <p:cNvPr id="34" name="Group 33">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35" name="Oval 3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re 1">
            <a:extLst>
              <a:ext uri="{FF2B5EF4-FFF2-40B4-BE49-F238E27FC236}">
                <a16:creationId xmlns:a16="http://schemas.microsoft.com/office/drawing/2014/main" id="{183A60D8-345E-DC46-9238-27B706A0D2A4}"/>
              </a:ext>
            </a:extLst>
          </p:cNvPr>
          <p:cNvSpPr>
            <a:spLocks noGrp="1"/>
          </p:cNvSpPr>
          <p:nvPr>
            <p:ph type="title"/>
          </p:nvPr>
        </p:nvSpPr>
        <p:spPr>
          <a:xfrm>
            <a:off x="8371968" y="2376862"/>
            <a:ext cx="2640646" cy="2104273"/>
          </a:xfrm>
          <a:noFill/>
        </p:spPr>
        <p:txBody>
          <a:bodyPr>
            <a:normAutofit/>
          </a:bodyPr>
          <a:lstStyle/>
          <a:p>
            <a:pPr algn="ctr"/>
            <a:r>
              <a:rPr lang="fr-FR" sz="2800" b="1" u="sng" cap="small" dirty="0">
                <a:solidFill>
                  <a:schemeClr val="bg1">
                    <a:shade val="97000"/>
                    <a:satMod val="150000"/>
                  </a:schemeClr>
                </a:solidFill>
                <a:latin typeface="+mn-lt"/>
              </a:rPr>
              <a:t>Chapitre 3. Droit d’auteur</a:t>
            </a:r>
          </a:p>
        </p:txBody>
      </p:sp>
    </p:spTree>
    <p:extLst>
      <p:ext uri="{BB962C8B-B14F-4D97-AF65-F5344CB8AC3E}">
        <p14:creationId xmlns:p14="http://schemas.microsoft.com/office/powerpoint/2010/main" val="143034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Visage humain, personne, homme, ride&#10;&#10;Description générée automatiquement">
            <a:extLst>
              <a:ext uri="{FF2B5EF4-FFF2-40B4-BE49-F238E27FC236}">
                <a16:creationId xmlns:a16="http://schemas.microsoft.com/office/drawing/2014/main" id="{BD847D99-B0D3-2B77-531B-2E319A82CF13}"/>
              </a:ext>
            </a:extLst>
          </p:cNvPr>
          <p:cNvPicPr>
            <a:picLocks noChangeAspect="1"/>
          </p:cNvPicPr>
          <p:nvPr/>
        </p:nvPicPr>
        <p:blipFill>
          <a:blip r:embed="rId2"/>
          <a:srcRect r="7110" b="-1"/>
          <a:stretch/>
        </p:blipFill>
        <p:spPr>
          <a:xfrm>
            <a:off x="20" y="10"/>
            <a:ext cx="12191980" cy="6857989"/>
          </a:xfrm>
          <a:prstGeom prst="rect">
            <a:avLst/>
          </a:prstGeom>
        </p:spPr>
      </p:pic>
      <p:sp>
        <p:nvSpPr>
          <p:cNvPr id="2" name="Titre 1">
            <a:extLst>
              <a:ext uri="{FF2B5EF4-FFF2-40B4-BE49-F238E27FC236}">
                <a16:creationId xmlns:a16="http://schemas.microsoft.com/office/drawing/2014/main" id="{1BD150EF-B83A-FB54-F720-26F9C204F1F2}"/>
              </a:ext>
            </a:extLst>
          </p:cNvPr>
          <p:cNvSpPr>
            <a:spLocks noGrp="1"/>
          </p:cNvSpPr>
          <p:nvPr>
            <p:ph type="title"/>
          </p:nvPr>
        </p:nvSpPr>
        <p:spPr>
          <a:xfrm>
            <a:off x="1051560" y="1432223"/>
            <a:ext cx="9966960" cy="3035808"/>
          </a:xfrm>
        </p:spPr>
        <p:txBody>
          <a:bodyPr vert="horz" lIns="91440" tIns="45720" rIns="91440" bIns="45720" rtlCol="0" anchor="b">
            <a:normAutofit/>
          </a:bodyPr>
          <a:lstStyle/>
          <a:p>
            <a:pPr>
              <a:lnSpc>
                <a:spcPct val="80000"/>
              </a:lnSpc>
            </a:pPr>
            <a:br>
              <a:rPr lang="en-US" sz="9600" dirty="0">
                <a:solidFill>
                  <a:srgbClr val="FFFFFF"/>
                </a:solidFill>
              </a:rPr>
            </a:br>
            <a:r>
              <a:rPr lang="en-US" sz="9600" dirty="0" err="1">
                <a:solidFill>
                  <a:srgbClr val="FFFFFF"/>
                </a:solidFill>
              </a:rPr>
              <a:t>REVOILà</a:t>
            </a:r>
            <a:r>
              <a:rPr lang="en-US" sz="9600" dirty="0">
                <a:solidFill>
                  <a:srgbClr val="FFFFFF"/>
                </a:solidFill>
              </a:rPr>
              <a:t> </a:t>
            </a:r>
            <a:r>
              <a:rPr lang="en-US" sz="9600" dirty="0" err="1">
                <a:solidFill>
                  <a:srgbClr val="FFFFFF"/>
                </a:solidFill>
              </a:rPr>
              <a:t>choco</a:t>
            </a:r>
            <a:endParaRPr lang="en-US" sz="9600" dirty="0">
              <a:solidFill>
                <a:srgbClr val="FFFFFF"/>
              </a:solidFill>
            </a:endParaRPr>
          </a:p>
        </p:txBody>
      </p:sp>
    </p:spTree>
    <p:extLst>
      <p:ext uri="{BB962C8B-B14F-4D97-AF65-F5344CB8AC3E}">
        <p14:creationId xmlns:p14="http://schemas.microsoft.com/office/powerpoint/2010/main" val="419667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D150EF-B83A-FB54-F720-26F9C204F1F2}"/>
              </a:ext>
            </a:extLst>
          </p:cNvPr>
          <p:cNvSpPr>
            <a:spLocks noGrp="1"/>
          </p:cNvSpPr>
          <p:nvPr>
            <p:ph type="title"/>
          </p:nvPr>
        </p:nvSpPr>
        <p:spPr>
          <a:xfrm>
            <a:off x="8200102" y="1432223"/>
            <a:ext cx="2818417" cy="4078831"/>
          </a:xfrm>
        </p:spPr>
        <p:txBody>
          <a:bodyPr vert="horz" lIns="91440" tIns="45720" rIns="91440" bIns="45720" rtlCol="0" anchor="ctr">
            <a:normAutofit/>
          </a:bodyPr>
          <a:lstStyle/>
          <a:p>
            <a:pPr>
              <a:lnSpc>
                <a:spcPct val="80000"/>
              </a:lnSpc>
            </a:pPr>
            <a:r>
              <a:rPr lang="en-US" sz="2200" dirty="0">
                <a:blipFill dpi="0" rotWithShape="1">
                  <a:blip r:embed="rId2"/>
                  <a:srcRect/>
                  <a:tile tx="6350" ty="-127000" sx="65000" sy="64000" flip="none" algn="tl"/>
                </a:blipFill>
              </a:rPr>
              <a:t>Choco </a:t>
            </a:r>
            <a:r>
              <a:rPr lang="en-US" sz="2200" dirty="0" err="1">
                <a:blipFill dpi="0" rotWithShape="1">
                  <a:blip r:embed="rId2"/>
                  <a:srcRect/>
                  <a:tile tx="6350" ty="-127000" sx="65000" sy="64000" flip="none" algn="tl"/>
                </a:blipFill>
              </a:rPr>
              <a:t>est</a:t>
            </a:r>
            <a:r>
              <a:rPr lang="en-US" sz="2200" dirty="0">
                <a:blipFill dpi="0" rotWithShape="1">
                  <a:blip r:embed="rId2"/>
                  <a:srcRect/>
                  <a:tile tx="6350" ty="-127000" sx="65000" sy="64000" flip="none" algn="tl"/>
                </a:blipFill>
              </a:rPr>
              <a:t> </a:t>
            </a:r>
            <a:r>
              <a:rPr lang="en-US" sz="2200" dirty="0" err="1">
                <a:blipFill dpi="0" rotWithShape="1">
                  <a:blip r:embed="rId2"/>
                  <a:srcRect/>
                  <a:tile tx="6350" ty="-127000" sx="65000" sy="64000" flip="none" algn="tl"/>
                </a:blipFill>
              </a:rPr>
              <a:t>troublé</a:t>
            </a:r>
            <a:r>
              <a:rPr lang="en-US" sz="2200" dirty="0">
                <a:blipFill dpi="0" rotWithShape="1">
                  <a:blip r:embed="rId2"/>
                  <a:srcRect/>
                  <a:tile tx="6350" ty="-127000" sx="65000" sy="64000" flip="none" algn="tl"/>
                </a:blipFill>
              </a:rPr>
              <a:t>.</a:t>
            </a:r>
            <a:br>
              <a:rPr lang="en-US" sz="2200" dirty="0">
                <a:blipFill dpi="0" rotWithShape="1">
                  <a:blip r:embed="rId2"/>
                  <a:srcRect/>
                  <a:tile tx="6350" ty="-127000" sx="65000" sy="64000" flip="none" algn="tl"/>
                </a:blipFill>
              </a:rPr>
            </a:br>
            <a:br>
              <a:rPr lang="en-US" sz="2200" dirty="0">
                <a:blipFill dpi="0" rotWithShape="1">
                  <a:blip r:embed="rId2"/>
                  <a:srcRect/>
                  <a:tile tx="6350" ty="-127000" sx="65000" sy="64000" flip="none" algn="tl"/>
                </a:blipFill>
              </a:rPr>
            </a:br>
            <a:r>
              <a:rPr lang="en-US" sz="2200" dirty="0">
                <a:blipFill dpi="0" rotWithShape="1">
                  <a:blip r:embed="rId2"/>
                  <a:srcRect/>
                  <a:tile tx="6350" ty="-127000" sx="65000" sy="64000" flip="none" algn="tl"/>
                </a:blipFill>
              </a:rPr>
              <a:t>Il a fait </a:t>
            </a:r>
            <a:r>
              <a:rPr lang="en-US" sz="2200" dirty="0" err="1">
                <a:blipFill dpi="0" rotWithShape="1">
                  <a:blip r:embed="rId2"/>
                  <a:srcRect/>
                  <a:tile tx="6350" ty="-127000" sx="65000" sy="64000" flip="none" algn="tl"/>
                </a:blipFill>
              </a:rPr>
              <a:t>une</a:t>
            </a:r>
            <a:r>
              <a:rPr lang="en-US" sz="2200" dirty="0">
                <a:blipFill dpi="0" rotWithShape="1">
                  <a:blip r:embed="rId2"/>
                  <a:srcRect/>
                  <a:tile tx="6350" ty="-127000" sx="65000" sy="64000" flip="none" algn="tl"/>
                </a:blipFill>
              </a:rPr>
              <a:t> oeuvre </a:t>
            </a:r>
            <a:r>
              <a:rPr lang="en-US" sz="2200" dirty="0" err="1">
                <a:blipFill dpi="0" rotWithShape="1">
                  <a:blip r:embed="rId2"/>
                  <a:srcRect/>
                  <a:tile tx="6350" ty="-127000" sx="65000" sy="64000" flip="none" algn="tl"/>
                </a:blipFill>
              </a:rPr>
              <a:t>mais</a:t>
            </a:r>
            <a:r>
              <a:rPr lang="en-US" sz="2200" dirty="0">
                <a:blipFill dpi="0" rotWithShape="1">
                  <a:blip r:embed="rId2"/>
                  <a:srcRect/>
                  <a:tile tx="6350" ty="-127000" sx="65000" sy="64000" flip="none" algn="tl"/>
                </a:blipFill>
              </a:rPr>
              <a:t> ne </a:t>
            </a:r>
            <a:r>
              <a:rPr lang="en-US" sz="2200" dirty="0" err="1">
                <a:blipFill dpi="0" rotWithShape="1">
                  <a:blip r:embed="rId2"/>
                  <a:srcRect/>
                  <a:tile tx="6350" ty="-127000" sx="65000" sy="64000" flip="none" algn="tl"/>
                </a:blipFill>
              </a:rPr>
              <a:t>sait</a:t>
            </a:r>
            <a:r>
              <a:rPr lang="en-US" sz="2200" dirty="0">
                <a:blipFill dpi="0" rotWithShape="1">
                  <a:blip r:embed="rId2"/>
                  <a:srcRect/>
                  <a:tile tx="6350" ty="-127000" sx="65000" sy="64000" flip="none" algn="tl"/>
                </a:blipFill>
              </a:rPr>
              <a:t> pas comment il </a:t>
            </a:r>
            <a:r>
              <a:rPr lang="en-US" sz="2200" dirty="0" err="1">
                <a:blipFill dpi="0" rotWithShape="1">
                  <a:blip r:embed="rId2"/>
                  <a:srcRect/>
                  <a:tile tx="6350" ty="-127000" sx="65000" sy="64000" flip="none" algn="tl"/>
                </a:blipFill>
              </a:rPr>
              <a:t>peut</a:t>
            </a:r>
            <a:r>
              <a:rPr lang="en-US" sz="2200" dirty="0">
                <a:blipFill dpi="0" rotWithShape="1">
                  <a:blip r:embed="rId2"/>
                  <a:srcRect/>
                  <a:tile tx="6350" ty="-127000" sx="65000" sy="64000" flip="none" algn="tl"/>
                </a:blipFill>
              </a:rPr>
              <a:t> la </a:t>
            </a:r>
            <a:r>
              <a:rPr lang="en-US" sz="2200" dirty="0" err="1">
                <a:blipFill dpi="0" rotWithShape="1">
                  <a:blip r:embed="rId2"/>
                  <a:srcRect/>
                  <a:tile tx="6350" ty="-127000" sx="65000" sy="64000" flip="none" algn="tl"/>
                </a:blipFill>
              </a:rPr>
              <a:t>protéger</a:t>
            </a:r>
            <a:r>
              <a:rPr lang="en-US" sz="2200" dirty="0">
                <a:blipFill dpi="0" rotWithShape="1">
                  <a:blip r:embed="rId2"/>
                  <a:srcRect/>
                  <a:tile tx="6350" ty="-127000" sx="65000" sy="64000" flip="none" algn="tl"/>
                </a:blipFill>
              </a:rPr>
              <a:t> </a:t>
            </a:r>
            <a:r>
              <a:rPr lang="en-US" sz="2200" dirty="0" err="1">
                <a:blipFill dpi="0" rotWithShape="1">
                  <a:blip r:embed="rId2"/>
                  <a:srcRect/>
                  <a:tile tx="6350" ty="-127000" sx="65000" sy="64000" flip="none" algn="tl"/>
                </a:blipFill>
              </a:rPr>
              <a:t>contre</a:t>
            </a:r>
            <a:r>
              <a:rPr lang="en-US" sz="2200" dirty="0">
                <a:blipFill dpi="0" rotWithShape="1">
                  <a:blip r:embed="rId2"/>
                  <a:srcRect/>
                  <a:tile tx="6350" ty="-127000" sx="65000" sy="64000" flip="none" algn="tl"/>
                </a:blipFill>
              </a:rPr>
              <a:t> le </a:t>
            </a:r>
            <a:r>
              <a:rPr lang="en-US" sz="2200" dirty="0" err="1">
                <a:blipFill dpi="0" rotWithShape="1">
                  <a:blip r:embed="rId2"/>
                  <a:srcRect/>
                  <a:tile tx="6350" ty="-127000" sx="65000" sy="64000" flip="none" algn="tl"/>
                </a:blipFill>
              </a:rPr>
              <a:t>plagiat</a:t>
            </a:r>
            <a:r>
              <a:rPr lang="en-US" sz="2200" dirty="0">
                <a:blipFill dpi="0" rotWithShape="1">
                  <a:blip r:embed="rId2"/>
                  <a:srcRect/>
                  <a:tile tx="6350" ty="-127000" sx="65000" sy="64000" flip="none" algn="tl"/>
                </a:blipFill>
              </a:rPr>
              <a:t>…</a:t>
            </a:r>
            <a:br>
              <a:rPr lang="en-US" sz="2200" dirty="0">
                <a:blipFill dpi="0" rotWithShape="1">
                  <a:blip r:embed="rId2"/>
                  <a:srcRect/>
                  <a:tile tx="6350" ty="-127000" sx="65000" sy="64000" flip="none" algn="tl"/>
                </a:blipFill>
              </a:rPr>
            </a:br>
            <a:br>
              <a:rPr lang="en-US" sz="2200" dirty="0">
                <a:blipFill dpi="0" rotWithShape="1">
                  <a:blip r:embed="rId2"/>
                  <a:srcRect/>
                  <a:tile tx="6350" ty="-127000" sx="65000" sy="64000" flip="none" algn="tl"/>
                </a:blipFill>
              </a:rPr>
            </a:br>
            <a:r>
              <a:rPr lang="en-US" sz="2200" dirty="0" err="1">
                <a:blipFill dpi="0" rotWithShape="1">
                  <a:blip r:embed="rId2"/>
                  <a:srcRect/>
                  <a:tile tx="6350" ty="-127000" sx="65000" sy="64000" flip="none" algn="tl"/>
                </a:blipFill>
              </a:rPr>
              <a:t>ni</a:t>
            </a:r>
            <a:r>
              <a:rPr lang="en-US" sz="2200" dirty="0">
                <a:blipFill dpi="0" rotWithShape="1">
                  <a:blip r:embed="rId2"/>
                  <a:srcRect/>
                  <a:tile tx="6350" ty="-127000" sx="65000" sy="64000" flip="none" algn="tl"/>
                </a:blipFill>
              </a:rPr>
              <a:t> comment il </a:t>
            </a:r>
            <a:r>
              <a:rPr lang="en-US" sz="2200" dirty="0" err="1">
                <a:blipFill dpi="0" rotWithShape="1">
                  <a:blip r:embed="rId2"/>
                  <a:srcRect/>
                  <a:tile tx="6350" ty="-127000" sx="65000" sy="64000" flip="none" algn="tl"/>
                </a:blipFill>
              </a:rPr>
              <a:t>peut</a:t>
            </a:r>
            <a:r>
              <a:rPr lang="en-US" sz="2200" dirty="0">
                <a:blipFill dpi="0" rotWithShape="1">
                  <a:blip r:embed="rId2"/>
                  <a:srcRect/>
                  <a:tile tx="6350" ty="-127000" sx="65000" sy="64000" flip="none" algn="tl"/>
                </a:blipFill>
              </a:rPr>
              <a:t> </a:t>
            </a:r>
            <a:r>
              <a:rPr lang="en-US" sz="2200" dirty="0" err="1">
                <a:blipFill dpi="0" rotWithShape="1">
                  <a:blip r:embed="rId2"/>
                  <a:srcRect/>
                  <a:tile tx="6350" ty="-127000" sx="65000" sy="64000" flip="none" algn="tl"/>
                </a:blipFill>
              </a:rPr>
              <a:t>en</a:t>
            </a:r>
            <a:r>
              <a:rPr lang="en-US" sz="2200" dirty="0">
                <a:blipFill dpi="0" rotWithShape="1">
                  <a:blip r:embed="rId2"/>
                  <a:srcRect/>
                  <a:tile tx="6350" ty="-127000" sx="65000" sy="64000" flip="none" algn="tl"/>
                </a:blipFill>
              </a:rPr>
              <a:t> </a:t>
            </a:r>
            <a:r>
              <a:rPr lang="en-US" sz="2200" dirty="0" err="1">
                <a:blipFill dpi="0" rotWithShape="1">
                  <a:blip r:embed="rId2"/>
                  <a:srcRect/>
                  <a:tile tx="6350" ty="-127000" sx="65000" sy="64000" flip="none" algn="tl"/>
                </a:blipFill>
              </a:rPr>
              <a:t>retirer</a:t>
            </a:r>
            <a:r>
              <a:rPr lang="en-US" sz="2200" dirty="0">
                <a:blipFill dpi="0" rotWithShape="1">
                  <a:blip r:embed="rId2"/>
                  <a:srcRect/>
                  <a:tile tx="6350" ty="-127000" sx="65000" sy="64000" flip="none" algn="tl"/>
                </a:blipFill>
              </a:rPr>
              <a:t> de </a:t>
            </a:r>
            <a:r>
              <a:rPr lang="en-US" sz="2200" dirty="0" err="1">
                <a:blipFill dpi="0" rotWithShape="1">
                  <a:blip r:embed="rId2"/>
                  <a:srcRect/>
                  <a:tile tx="6350" ty="-127000" sx="65000" sy="64000" flip="none" algn="tl"/>
                </a:blipFill>
              </a:rPr>
              <a:t>l’argent</a:t>
            </a:r>
            <a:r>
              <a:rPr lang="en-US" sz="2200" dirty="0">
                <a:blipFill dpi="0" rotWithShape="1">
                  <a:blip r:embed="rId2"/>
                  <a:srcRect/>
                  <a:tile tx="6350" ty="-127000" sx="65000" sy="64000" flip="none" algn="tl"/>
                </a:blipFill>
              </a:rPr>
              <a:t>.</a:t>
            </a:r>
            <a:endParaRPr lang="en-US" sz="2400" dirty="0">
              <a:blipFill dpi="0" rotWithShape="1">
                <a:blip r:embed="rId2"/>
                <a:srcRect/>
                <a:tile tx="6350" ty="-127000" sx="65000" sy="64000" flip="none" algn="tl"/>
              </a:blipFill>
            </a:endParaRPr>
          </a:p>
        </p:txBody>
      </p:sp>
      <p:pic>
        <p:nvPicPr>
          <p:cNvPr id="5" name="Espace réservé du contenu 4" descr="Une image contenant Visage humain, personne, homme, ride&#10;&#10;Description générée automatiquement">
            <a:extLst>
              <a:ext uri="{FF2B5EF4-FFF2-40B4-BE49-F238E27FC236}">
                <a16:creationId xmlns:a16="http://schemas.microsoft.com/office/drawing/2014/main" id="{BD847D99-B0D3-2B77-531B-2E319A82CF13}"/>
              </a:ext>
            </a:extLst>
          </p:cNvPr>
          <p:cNvPicPr>
            <a:picLocks noChangeAspect="1"/>
          </p:cNvPicPr>
          <p:nvPr/>
        </p:nvPicPr>
        <p:blipFill>
          <a:blip r:embed="rId3"/>
          <a:srcRect r="7110" b="-1"/>
          <a:stretch/>
        </p:blipFill>
        <p:spPr>
          <a:xfrm>
            <a:off x="920834" y="1529509"/>
            <a:ext cx="6631744" cy="3730346"/>
          </a:xfrm>
          <a:prstGeom prst="rect">
            <a:avLst/>
          </a:prstGeom>
        </p:spPr>
      </p:pic>
    </p:spTree>
    <p:extLst>
      <p:ext uri="{BB962C8B-B14F-4D97-AF65-F5344CB8AC3E}">
        <p14:creationId xmlns:p14="http://schemas.microsoft.com/office/powerpoint/2010/main" val="414141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286934" y="1465790"/>
            <a:ext cx="3860798" cy="3941345"/>
          </a:xfrm>
        </p:spPr>
        <p:txBody>
          <a:bodyPr>
            <a:normAutofit/>
          </a:bodyPr>
          <a:lstStyle/>
          <a:p>
            <a:r>
              <a:rPr lang="fr-FR" dirty="0"/>
              <a:t>Section 1. Champ d’application</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6417733" y="1359090"/>
            <a:ext cx="5132665" cy="4048046"/>
          </a:xfrm>
        </p:spPr>
        <p:txBody>
          <a:bodyPr anchor="ctr">
            <a:normAutofit/>
          </a:bodyPr>
          <a:lstStyle/>
          <a:p>
            <a:pPr marL="0" indent="0">
              <a:buNone/>
            </a:pPr>
            <a:r>
              <a:rPr lang="fr-FR" dirty="0"/>
              <a:t>Champ d’application temporel</a:t>
            </a:r>
          </a:p>
          <a:p>
            <a:pPr marL="0" indent="0">
              <a:buNone/>
            </a:pPr>
            <a:r>
              <a:rPr lang="fr-FR" dirty="0">
                <a:solidFill>
                  <a:srgbClr val="FF0000"/>
                </a:solidFill>
              </a:rPr>
              <a:t>! 70 ans ! </a:t>
            </a:r>
          </a:p>
          <a:p>
            <a:pPr marL="0" indent="0">
              <a:buNone/>
            </a:pPr>
            <a:r>
              <a:rPr lang="fr-FR" dirty="0">
                <a:solidFill>
                  <a:srgbClr val="FF0000"/>
                </a:solidFill>
              </a:rPr>
              <a:t>à partir de la mort de l’auteur</a:t>
            </a:r>
          </a:p>
          <a:p>
            <a:pPr marL="0" indent="0">
              <a:buNone/>
            </a:pPr>
            <a:endParaRPr lang="fr-FR" dirty="0"/>
          </a:p>
          <a:p>
            <a:pPr marL="0" indent="0">
              <a:buNone/>
            </a:pPr>
            <a:r>
              <a:rPr lang="fr-FR" dirty="0"/>
              <a:t>Champ d’application matériel</a:t>
            </a:r>
          </a:p>
          <a:p>
            <a:pPr marL="0" indent="0">
              <a:buNone/>
            </a:pPr>
            <a:r>
              <a:rPr lang="fr-FR" dirty="0"/>
              <a:t>« </a:t>
            </a:r>
            <a:r>
              <a:rPr lang="fr-FR" i="1" dirty="0"/>
              <a:t>Œuvres artistiques et littéraires </a:t>
            </a:r>
            <a:r>
              <a:rPr lang="fr-FR" dirty="0"/>
              <a:t>»</a:t>
            </a:r>
          </a:p>
          <a:p>
            <a:pPr marL="0" indent="0">
              <a:buNone/>
            </a:pPr>
            <a:endParaRPr lang="fr-FR" dirty="0"/>
          </a:p>
        </p:txBody>
      </p:sp>
      <p:sp>
        <p:nvSpPr>
          <p:cNvPr id="29" name="Rectangle 2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10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286934" y="1465790"/>
            <a:ext cx="3860798" cy="3941345"/>
          </a:xfrm>
        </p:spPr>
        <p:txBody>
          <a:bodyPr>
            <a:normAutofit/>
          </a:bodyPr>
          <a:lstStyle/>
          <a:p>
            <a:r>
              <a:rPr lang="fr-FR" dirty="0"/>
              <a:t>Section 2. Définition de l’œuvre </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6417733" y="1359090"/>
            <a:ext cx="5132665" cy="4048046"/>
          </a:xfrm>
        </p:spPr>
        <p:txBody>
          <a:bodyPr anchor="ctr">
            <a:normAutofit/>
          </a:bodyPr>
          <a:lstStyle/>
          <a:p>
            <a:pPr marL="0" indent="0">
              <a:buNone/>
            </a:pPr>
            <a:r>
              <a:rPr lang="fr-FR" dirty="0"/>
              <a:t>§1. Premier critère : l’originalité</a:t>
            </a:r>
          </a:p>
          <a:p>
            <a:pPr marL="0" indent="0">
              <a:buNone/>
            </a:pPr>
            <a:endParaRPr lang="fr-FR" dirty="0"/>
          </a:p>
          <a:p>
            <a:pPr marL="0" indent="0">
              <a:buNone/>
            </a:pPr>
            <a:r>
              <a:rPr lang="fr-FR" dirty="0"/>
              <a:t>§2. Deuxième critère : l’expression / la mise en forme</a:t>
            </a:r>
          </a:p>
        </p:txBody>
      </p:sp>
      <p:sp>
        <p:nvSpPr>
          <p:cNvPr id="29" name="Rectangle 28">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41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FDE6FEA-29B3-1349-A99F-D09B44305BFB}"/>
              </a:ext>
            </a:extLst>
          </p:cNvPr>
          <p:cNvSpPr>
            <a:spLocks noGrp="1"/>
          </p:cNvSpPr>
          <p:nvPr>
            <p:ph type="title"/>
          </p:nvPr>
        </p:nvSpPr>
        <p:spPr>
          <a:xfrm>
            <a:off x="1069848" y="484632"/>
            <a:ext cx="10058400" cy="1609344"/>
          </a:xfrm>
        </p:spPr>
        <p:txBody>
          <a:bodyPr>
            <a:normAutofit/>
          </a:bodyPr>
          <a:lstStyle/>
          <a:p>
            <a:r>
              <a:rPr lang="fr-FR" sz="4800" cap="small" dirty="0"/>
              <a:t>§1. L’originalité</a:t>
            </a:r>
          </a:p>
        </p:txBody>
      </p:sp>
      <p:sp>
        <p:nvSpPr>
          <p:cNvPr id="3" name="Espace réservé du contenu 2">
            <a:extLst>
              <a:ext uri="{FF2B5EF4-FFF2-40B4-BE49-F238E27FC236}">
                <a16:creationId xmlns:a16="http://schemas.microsoft.com/office/drawing/2014/main" id="{541B3B0A-93AE-984B-BADE-0BF4FD0B205E}"/>
              </a:ext>
            </a:extLst>
          </p:cNvPr>
          <p:cNvSpPr>
            <a:spLocks noGrp="1"/>
          </p:cNvSpPr>
          <p:nvPr>
            <p:ph idx="1"/>
          </p:nvPr>
        </p:nvSpPr>
        <p:spPr>
          <a:xfrm>
            <a:off x="1069848" y="2320412"/>
            <a:ext cx="10058400" cy="3851787"/>
          </a:xfrm>
        </p:spPr>
        <p:txBody>
          <a:bodyPr>
            <a:normAutofit/>
          </a:bodyPr>
          <a:lstStyle/>
          <a:p>
            <a:pPr marL="0" indent="0">
              <a:buNone/>
            </a:pPr>
            <a:endParaRPr lang="fr-FR" sz="2400" dirty="0"/>
          </a:p>
          <a:p>
            <a:pPr marL="0" indent="0">
              <a:buNone/>
            </a:pPr>
            <a:r>
              <a:rPr lang="fr-FR" sz="2400" dirty="0"/>
              <a:t>- Absence de définition</a:t>
            </a:r>
          </a:p>
          <a:p>
            <a:pPr>
              <a:buFontTx/>
              <a:buChar char="-"/>
            </a:pPr>
            <a:r>
              <a:rPr lang="fr-FR" sz="2400" dirty="0"/>
              <a:t>Une création de l’esprit</a:t>
            </a:r>
          </a:p>
          <a:p>
            <a:pPr>
              <a:buFontTx/>
              <a:buChar char="-"/>
            </a:pPr>
            <a:r>
              <a:rPr lang="fr-FR" sz="2400" dirty="0"/>
              <a:t>Effort intellectuel ou empreinte de la personnalité de l’auteur ?</a:t>
            </a:r>
          </a:p>
          <a:p>
            <a:pPr>
              <a:buFontTx/>
              <a:buChar char="-"/>
            </a:pPr>
            <a:r>
              <a:rPr lang="fr-FR" sz="2400" dirty="0"/>
              <a:t>Des choix personnels libres et créatifs</a:t>
            </a:r>
          </a:p>
          <a:p>
            <a:pPr>
              <a:buFontTx/>
              <a:buChar char="-"/>
            </a:pPr>
            <a:r>
              <a:rPr lang="fr-FR" sz="2400" dirty="0"/>
              <a:t>Critères non-distinctifs</a:t>
            </a:r>
          </a:p>
          <a:p>
            <a:pPr lvl="1">
              <a:buFontTx/>
              <a:buChar char="-"/>
            </a:pPr>
            <a:r>
              <a:rPr lang="fr-FR" sz="2200" dirty="0"/>
              <a:t>Originalité n’est pas synonyme de nouveauté</a:t>
            </a:r>
          </a:p>
          <a:p>
            <a:pPr lvl="1">
              <a:buFontTx/>
              <a:buChar char="-"/>
            </a:pPr>
            <a:r>
              <a:rPr lang="fr-FR" sz="2200" dirty="0"/>
              <a:t>Le caractère fonctionnel ou esthétique</a:t>
            </a:r>
          </a:p>
          <a:p>
            <a:pPr marL="0" indent="0">
              <a:buNone/>
            </a:pPr>
            <a:endParaRPr lang="fr-F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5958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3920</TotalTime>
  <Words>1534</Words>
  <Application>Microsoft Macintosh PowerPoint</Application>
  <PresentationFormat>Grand écran</PresentationFormat>
  <Paragraphs>225</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Calibri</vt:lpstr>
      <vt:lpstr>Rockwell</vt:lpstr>
      <vt:lpstr>Rockwell Condensed</vt:lpstr>
      <vt:lpstr>Rockwell Extra Bold</vt:lpstr>
      <vt:lpstr>Wingdings</vt:lpstr>
      <vt:lpstr>Type de bois</vt:lpstr>
      <vt:lpstr>ESAVL LE DROIT DES ARTISTES</vt:lpstr>
      <vt:lpstr>PLAN DU COURS</vt:lpstr>
      <vt:lpstr>PARTIE 1. LA PROFESSION D’ARTISTE </vt:lpstr>
      <vt:lpstr>Chapitre 3. Droit d’auteur</vt:lpstr>
      <vt:lpstr> REVOILà choco</vt:lpstr>
      <vt:lpstr>Choco est troublé.  Il a fait une oeuvre mais ne sait pas comment il peut la protéger contre le plagiat…  ni comment il peut en retirer de l’argent.</vt:lpstr>
      <vt:lpstr>Section 1. Champ d’application</vt:lpstr>
      <vt:lpstr>Section 2. Définition de l’œuvre </vt:lpstr>
      <vt:lpstr>§1. L’originalité</vt:lpstr>
      <vt:lpstr>§2. L’expression / la mise en forme </vt:lpstr>
      <vt:lpstr>Présentation PowerPoint</vt:lpstr>
      <vt:lpstr>Section 3. La qualité d’auteur</vt:lpstr>
      <vt:lpstr>§1. La notion d’auteur</vt:lpstr>
      <vt:lpstr>§2. La preuve de la paternité de l’oeuvre</vt:lpstr>
      <vt:lpstr>§3. Les œuvres de collaboration</vt:lpstr>
      <vt:lpstr>Présentation PowerPoint</vt:lpstr>
      <vt:lpstr>Présentation PowerPoint</vt:lpstr>
      <vt:lpstr>Présentation PowerPoint</vt:lpstr>
      <vt:lpstr>Chapitre 3. Droit d’auteur</vt:lpstr>
      <vt:lpstr>Section 4. les droits de l’auteur sur son œuvre </vt:lpstr>
      <vt:lpstr>§1. Les droits moraux </vt:lpstr>
      <vt:lpstr>exemples</vt:lpstr>
      <vt:lpstr>Présentation PowerPoint</vt:lpstr>
      <vt:lpstr>§2. Les droits patrimoniaux (1)</vt:lpstr>
      <vt:lpstr>§2. Les droits patrimoniaux (2)</vt:lpstr>
      <vt:lpstr>§2. Les droits patrimoniaux (3)</vt:lpstr>
      <vt:lpstr>§2. Les droits patrimoniaux (4)</vt:lpstr>
      <vt:lpstr>Présentation PowerPoint</vt:lpstr>
      <vt:lpstr>§3. Les conflits entre droit de propriété et droit d’auteur (1)</vt:lpstr>
      <vt:lpstr>Présentation PowerPoint</vt:lpstr>
      <vt:lpstr>§3. Les conflits entre droit de propriété et droit d’auteur (2)</vt:lpstr>
      <vt:lpstr>Questions d’examen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ESAVL  LE DROIT DES ARTISTES</dc:title>
  <dc:creator>menier.avocat@proximus.be</dc:creator>
  <cp:lastModifiedBy>christophe men</cp:lastModifiedBy>
  <cp:revision>71</cp:revision>
  <dcterms:created xsi:type="dcterms:W3CDTF">2020-09-13T19:55:32Z</dcterms:created>
  <dcterms:modified xsi:type="dcterms:W3CDTF">2024-09-22T20:04:07Z</dcterms:modified>
</cp:coreProperties>
</file>