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26"/>
  </p:notesMasterIdLst>
  <p:sldIdLst>
    <p:sldId id="256" r:id="rId2"/>
    <p:sldId id="296" r:id="rId3"/>
    <p:sldId id="354" r:id="rId4"/>
    <p:sldId id="360" r:id="rId5"/>
    <p:sldId id="383" r:id="rId6"/>
    <p:sldId id="384" r:id="rId7"/>
    <p:sldId id="361" r:id="rId8"/>
    <p:sldId id="362" r:id="rId9"/>
    <p:sldId id="363" r:id="rId10"/>
    <p:sldId id="364" r:id="rId11"/>
    <p:sldId id="365" r:id="rId12"/>
    <p:sldId id="366" r:id="rId13"/>
    <p:sldId id="367" r:id="rId14"/>
    <p:sldId id="369" r:id="rId15"/>
    <p:sldId id="368" r:id="rId16"/>
    <p:sldId id="370" r:id="rId17"/>
    <p:sldId id="371" r:id="rId18"/>
    <p:sldId id="372" r:id="rId19"/>
    <p:sldId id="373" r:id="rId20"/>
    <p:sldId id="374" r:id="rId21"/>
    <p:sldId id="380" r:id="rId22"/>
    <p:sldId id="381" r:id="rId23"/>
    <p:sldId id="385" r:id="rId24"/>
    <p:sldId id="382"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669"/>
    <p:restoredTop sz="94544"/>
  </p:normalViewPr>
  <p:slideViewPr>
    <p:cSldViewPr snapToGrid="0" snapToObjects="1">
      <p:cViewPr varScale="1">
        <p:scale>
          <a:sx n="108" d="100"/>
          <a:sy n="108" d="100"/>
        </p:scale>
        <p:origin x="216" y="4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diagrams/colors1.xml><?xml version="1.0" encoding="utf-8"?>
<dgm:colorsDef xmlns:dgm="http://schemas.openxmlformats.org/drawingml/2006/diagram" xmlns:a="http://schemas.openxmlformats.org/drawingml/2006/main" uniqueId="urn:microsoft.com/office/officeart/2018/5/colors/Iconchunking_neutralbg_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a:alpha val="0"/>
      </a:schemeClr>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631AC6-B637-4BD2-924E-1A093FC61833}" type="doc">
      <dgm:prSet loTypeId="urn:microsoft.com/office/officeart/2018/2/layout/IconLabelList" loCatId="icon" qsTypeId="urn:microsoft.com/office/officeart/2005/8/quickstyle/simple1" qsCatId="simple" csTypeId="urn:microsoft.com/office/officeart/2018/5/colors/Iconchunking_neutralbg_accent2_2" csCatId="accent2" phldr="1"/>
      <dgm:spPr/>
      <dgm:t>
        <a:bodyPr/>
        <a:lstStyle/>
        <a:p>
          <a:endParaRPr lang="en-US"/>
        </a:p>
      </dgm:t>
    </dgm:pt>
    <dgm:pt modelId="{6EE178F3-6EA8-4015-90CE-4267FF29F41C}">
      <dgm:prSet/>
      <dgm:spPr/>
      <dgm:t>
        <a:bodyPr/>
        <a:lstStyle/>
        <a:p>
          <a:r>
            <a:rPr lang="fr-FR" b="1"/>
            <a:t>1. Histoire</a:t>
          </a:r>
          <a:endParaRPr lang="en-US"/>
        </a:p>
      </dgm:t>
    </dgm:pt>
    <dgm:pt modelId="{64D80638-62DD-4944-9E09-8BC0B8D521C7}" type="parTrans" cxnId="{6021DD9D-AAA4-4885-922B-AA7C768BC8DC}">
      <dgm:prSet/>
      <dgm:spPr/>
      <dgm:t>
        <a:bodyPr/>
        <a:lstStyle/>
        <a:p>
          <a:endParaRPr lang="en-US"/>
        </a:p>
      </dgm:t>
    </dgm:pt>
    <dgm:pt modelId="{FCE9956C-DE2F-4C2C-B5C3-20F1C0CCC4D2}" type="sibTrans" cxnId="{6021DD9D-AAA4-4885-922B-AA7C768BC8DC}">
      <dgm:prSet/>
      <dgm:spPr/>
      <dgm:t>
        <a:bodyPr/>
        <a:lstStyle/>
        <a:p>
          <a:endParaRPr lang="en-US"/>
        </a:p>
      </dgm:t>
    </dgm:pt>
    <dgm:pt modelId="{5E28A34C-B336-4F42-94A8-683D1075D55E}">
      <dgm:prSet/>
      <dgm:spPr/>
      <dgm:t>
        <a:bodyPr/>
        <a:lstStyle/>
        <a:p>
          <a:r>
            <a:rPr lang="fr-FR" b="1"/>
            <a:t>2. Economie</a:t>
          </a:r>
          <a:endParaRPr lang="en-US"/>
        </a:p>
      </dgm:t>
    </dgm:pt>
    <dgm:pt modelId="{A629916D-9AEF-4B1C-B60E-CDF11A3E9479}" type="parTrans" cxnId="{C4CE0795-F9DE-44B8-A0F0-21899963CED7}">
      <dgm:prSet/>
      <dgm:spPr/>
      <dgm:t>
        <a:bodyPr/>
        <a:lstStyle/>
        <a:p>
          <a:endParaRPr lang="en-US"/>
        </a:p>
      </dgm:t>
    </dgm:pt>
    <dgm:pt modelId="{25796254-F793-4DD4-9DA2-3E7A2644543A}" type="sibTrans" cxnId="{C4CE0795-F9DE-44B8-A0F0-21899963CED7}">
      <dgm:prSet/>
      <dgm:spPr/>
      <dgm:t>
        <a:bodyPr/>
        <a:lstStyle/>
        <a:p>
          <a:endParaRPr lang="en-US"/>
        </a:p>
      </dgm:t>
    </dgm:pt>
    <dgm:pt modelId="{97CCFF1B-585D-4D35-AA35-AA958F91458D}">
      <dgm:prSet/>
      <dgm:spPr/>
      <dgm:t>
        <a:bodyPr/>
        <a:lstStyle/>
        <a:p>
          <a:r>
            <a:rPr lang="fr-FR" b="1"/>
            <a:t>3. Droits d’auteurs</a:t>
          </a:r>
        </a:p>
      </dgm:t>
    </dgm:pt>
    <dgm:pt modelId="{2207183B-B250-4301-A93E-EF57EE56A0DF}" type="parTrans" cxnId="{0654830F-5ED3-4853-BF0D-C11FC9873889}">
      <dgm:prSet/>
      <dgm:spPr/>
      <dgm:t>
        <a:bodyPr/>
        <a:lstStyle/>
        <a:p>
          <a:endParaRPr lang="en-US"/>
        </a:p>
      </dgm:t>
    </dgm:pt>
    <dgm:pt modelId="{A33E606B-73A0-46E1-A3F0-6170F3F53176}" type="sibTrans" cxnId="{0654830F-5ED3-4853-BF0D-C11FC9873889}">
      <dgm:prSet/>
      <dgm:spPr/>
      <dgm:t>
        <a:bodyPr/>
        <a:lstStyle/>
        <a:p>
          <a:endParaRPr lang="en-US"/>
        </a:p>
      </dgm:t>
    </dgm:pt>
    <dgm:pt modelId="{B18C2BE5-2829-1248-B317-7ECFE842BB63}">
      <dgm:prSet/>
      <dgm:spPr/>
      <dgm:t>
        <a:bodyPr/>
        <a:lstStyle/>
        <a:p>
          <a:r>
            <a:rPr lang="fr-FR" b="1"/>
            <a:t>4. Contrats</a:t>
          </a:r>
        </a:p>
      </dgm:t>
    </dgm:pt>
    <dgm:pt modelId="{37049938-582D-8C4F-A76B-8DCE34B512CF}" type="parTrans" cxnId="{E4F10FF1-F184-794D-B687-BFC5BBBAAFC8}">
      <dgm:prSet/>
      <dgm:spPr/>
      <dgm:t>
        <a:bodyPr/>
        <a:lstStyle/>
        <a:p>
          <a:endParaRPr lang="fr-FR"/>
        </a:p>
      </dgm:t>
    </dgm:pt>
    <dgm:pt modelId="{D775DF0B-E207-8840-B425-0C7C4F9FD0FB}" type="sibTrans" cxnId="{E4F10FF1-F184-794D-B687-BFC5BBBAAFC8}">
      <dgm:prSet/>
      <dgm:spPr/>
      <dgm:t>
        <a:bodyPr/>
        <a:lstStyle/>
        <a:p>
          <a:endParaRPr lang="en-US"/>
        </a:p>
      </dgm:t>
    </dgm:pt>
    <dgm:pt modelId="{40AD288A-4B86-0544-83C4-2B4925B7C76B}">
      <dgm:prSet/>
      <dgm:spPr/>
      <dgm:t>
        <a:bodyPr/>
        <a:lstStyle/>
        <a:p>
          <a:r>
            <a:rPr lang="fr-FR" b="1" dirty="0"/>
            <a:t>5. Cas pratique </a:t>
          </a:r>
        </a:p>
      </dgm:t>
    </dgm:pt>
    <dgm:pt modelId="{4E0ACC67-AD9E-5649-A4EE-E2D7EE413366}" type="parTrans" cxnId="{4E44C590-B858-B24C-8202-2F934F7B6CAF}">
      <dgm:prSet/>
      <dgm:spPr/>
      <dgm:t>
        <a:bodyPr/>
        <a:lstStyle/>
        <a:p>
          <a:endParaRPr lang="fr-FR"/>
        </a:p>
      </dgm:t>
    </dgm:pt>
    <dgm:pt modelId="{E4E227C5-7101-3144-84EF-E585CDA5BBA8}" type="sibTrans" cxnId="{4E44C590-B858-B24C-8202-2F934F7B6CAF}">
      <dgm:prSet/>
      <dgm:spPr/>
      <dgm:t>
        <a:bodyPr/>
        <a:lstStyle/>
        <a:p>
          <a:endParaRPr lang="en-US"/>
        </a:p>
      </dgm:t>
    </dgm:pt>
    <dgm:pt modelId="{856583B2-1B78-41DC-9A8E-1E4B1416219F}" type="pres">
      <dgm:prSet presAssocID="{33631AC6-B637-4BD2-924E-1A093FC61833}" presName="root" presStyleCnt="0">
        <dgm:presLayoutVars>
          <dgm:dir/>
          <dgm:resizeHandles val="exact"/>
        </dgm:presLayoutVars>
      </dgm:prSet>
      <dgm:spPr/>
    </dgm:pt>
    <dgm:pt modelId="{8ABD60B8-DCB9-43FC-97E0-62937E8310EC}" type="pres">
      <dgm:prSet presAssocID="{6EE178F3-6EA8-4015-90CE-4267FF29F41C}" presName="compNode" presStyleCnt="0"/>
      <dgm:spPr/>
    </dgm:pt>
    <dgm:pt modelId="{943B11C1-5E46-4692-BB91-CB805F0CFF78}" type="pres">
      <dgm:prSet presAssocID="{6EE178F3-6EA8-4015-90CE-4267FF29F41C}"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ablier terminé"/>
        </a:ext>
      </dgm:extLst>
    </dgm:pt>
    <dgm:pt modelId="{4C606249-2519-4168-A00D-E447D53CC782}" type="pres">
      <dgm:prSet presAssocID="{6EE178F3-6EA8-4015-90CE-4267FF29F41C}" presName="spaceRect" presStyleCnt="0"/>
      <dgm:spPr/>
    </dgm:pt>
    <dgm:pt modelId="{8F6B764F-AE3D-4C5D-B88F-1B7498DB70A1}" type="pres">
      <dgm:prSet presAssocID="{6EE178F3-6EA8-4015-90CE-4267FF29F41C}" presName="textRect" presStyleLbl="revTx" presStyleIdx="0" presStyleCnt="5">
        <dgm:presLayoutVars>
          <dgm:chMax val="1"/>
          <dgm:chPref val="1"/>
        </dgm:presLayoutVars>
      </dgm:prSet>
      <dgm:spPr/>
    </dgm:pt>
    <dgm:pt modelId="{C41C8F92-11A6-49DD-8C8D-3B8D33C6E181}" type="pres">
      <dgm:prSet presAssocID="{FCE9956C-DE2F-4C2C-B5C3-20F1C0CCC4D2}" presName="sibTrans" presStyleCnt="0"/>
      <dgm:spPr/>
    </dgm:pt>
    <dgm:pt modelId="{CD7749AD-ABD1-4763-B7E7-14911AD50AA9}" type="pres">
      <dgm:prSet presAssocID="{5E28A34C-B336-4F42-94A8-683D1075D55E}" presName="compNode" presStyleCnt="0"/>
      <dgm:spPr/>
    </dgm:pt>
    <dgm:pt modelId="{843D6BAC-1373-4B3E-ADFF-5A1811E7728B}" type="pres">
      <dgm:prSet presAssocID="{5E28A34C-B336-4F42-94A8-683D1075D55E}"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ièces"/>
        </a:ext>
      </dgm:extLst>
    </dgm:pt>
    <dgm:pt modelId="{13F45F71-A166-42AD-B9E0-3BD0407262D6}" type="pres">
      <dgm:prSet presAssocID="{5E28A34C-B336-4F42-94A8-683D1075D55E}" presName="spaceRect" presStyleCnt="0"/>
      <dgm:spPr/>
    </dgm:pt>
    <dgm:pt modelId="{17CE4712-7D29-47AF-86CD-A647315B71E6}" type="pres">
      <dgm:prSet presAssocID="{5E28A34C-B336-4F42-94A8-683D1075D55E}" presName="textRect" presStyleLbl="revTx" presStyleIdx="1" presStyleCnt="5">
        <dgm:presLayoutVars>
          <dgm:chMax val="1"/>
          <dgm:chPref val="1"/>
        </dgm:presLayoutVars>
      </dgm:prSet>
      <dgm:spPr/>
    </dgm:pt>
    <dgm:pt modelId="{7BB0F1EB-8B9B-4E8A-AA14-D480AB86A102}" type="pres">
      <dgm:prSet presAssocID="{25796254-F793-4DD4-9DA2-3E7A2644543A}" presName="sibTrans" presStyleCnt="0"/>
      <dgm:spPr/>
    </dgm:pt>
    <dgm:pt modelId="{BEC30BCB-F23B-4A40-8115-D6EAA02C982D}" type="pres">
      <dgm:prSet presAssocID="{97CCFF1B-585D-4D35-AA35-AA958F91458D}" presName="compNode" presStyleCnt="0"/>
      <dgm:spPr/>
    </dgm:pt>
    <dgm:pt modelId="{EE7A7A68-472C-4EF3-B24D-F3EE603F6C1D}" type="pres">
      <dgm:prSet presAssocID="{97CCFF1B-585D-4D35-AA35-AA958F91458D}"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Vrouwelijke artiest avec un remplissage uni"/>
        </a:ext>
      </dgm:extLst>
    </dgm:pt>
    <dgm:pt modelId="{5486D6E7-85EE-4C1C-9EB9-B131D38800D3}" type="pres">
      <dgm:prSet presAssocID="{97CCFF1B-585D-4D35-AA35-AA958F91458D}" presName="spaceRect" presStyleCnt="0"/>
      <dgm:spPr/>
    </dgm:pt>
    <dgm:pt modelId="{1375EC92-8600-46F6-A5EE-9A4338170D70}" type="pres">
      <dgm:prSet presAssocID="{97CCFF1B-585D-4D35-AA35-AA958F91458D}" presName="textRect" presStyleLbl="revTx" presStyleIdx="2" presStyleCnt="5">
        <dgm:presLayoutVars>
          <dgm:chMax val="1"/>
          <dgm:chPref val="1"/>
        </dgm:presLayoutVars>
      </dgm:prSet>
      <dgm:spPr/>
    </dgm:pt>
    <dgm:pt modelId="{7CEFEA06-9676-4926-B321-0697F95B9BD6}" type="pres">
      <dgm:prSet presAssocID="{A33E606B-73A0-46E1-A3F0-6170F3F53176}" presName="sibTrans" presStyleCnt="0"/>
      <dgm:spPr/>
    </dgm:pt>
    <dgm:pt modelId="{E5D9F8AF-4BB4-46C5-9B2C-24BE024C7B94}" type="pres">
      <dgm:prSet presAssocID="{B18C2BE5-2829-1248-B317-7ECFE842BB63}" presName="compNode" presStyleCnt="0"/>
      <dgm:spPr/>
    </dgm:pt>
    <dgm:pt modelId="{209D3EAA-3A47-435D-A2F3-5DBB0ACB07BE}" type="pres">
      <dgm:prSet presAssocID="{B18C2BE5-2829-1248-B317-7ECFE842BB63}"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ontract"/>
        </a:ext>
      </dgm:extLst>
    </dgm:pt>
    <dgm:pt modelId="{94D1A184-7F19-456A-BDC8-76FE4FF8A808}" type="pres">
      <dgm:prSet presAssocID="{B18C2BE5-2829-1248-B317-7ECFE842BB63}" presName="spaceRect" presStyleCnt="0"/>
      <dgm:spPr/>
    </dgm:pt>
    <dgm:pt modelId="{8FCC12B5-D340-4110-AA2D-6FC47EDD86B6}" type="pres">
      <dgm:prSet presAssocID="{B18C2BE5-2829-1248-B317-7ECFE842BB63}" presName="textRect" presStyleLbl="revTx" presStyleIdx="3" presStyleCnt="5">
        <dgm:presLayoutVars>
          <dgm:chMax val="1"/>
          <dgm:chPref val="1"/>
        </dgm:presLayoutVars>
      </dgm:prSet>
      <dgm:spPr/>
    </dgm:pt>
    <dgm:pt modelId="{5DFC0041-480D-43F9-A8F2-2FE001F62BE9}" type="pres">
      <dgm:prSet presAssocID="{D775DF0B-E207-8840-B425-0C7C4F9FD0FB}" presName="sibTrans" presStyleCnt="0"/>
      <dgm:spPr/>
    </dgm:pt>
    <dgm:pt modelId="{AC4A7C25-875E-4759-B55F-1203C24553AB}" type="pres">
      <dgm:prSet presAssocID="{40AD288A-4B86-0544-83C4-2B4925B7C76B}" presName="compNode" presStyleCnt="0"/>
      <dgm:spPr/>
    </dgm:pt>
    <dgm:pt modelId="{43C7CB1A-5A52-458E-8242-E919F0B1DC5A}" type="pres">
      <dgm:prSet presAssocID="{40AD288A-4B86-0544-83C4-2B4925B7C76B}"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a:noFill/>
        </a:ln>
      </dgm:spPr>
      <dgm:extLst>
        <a:ext uri="{E40237B7-FDA0-4F09-8148-C483321AD2D9}">
          <dgm14:cNvPr xmlns:dgm14="http://schemas.microsoft.com/office/drawing/2010/diagram" id="0" name="" descr="Cirkel met pijl avec un remplissage uni"/>
        </a:ext>
      </dgm:extLst>
    </dgm:pt>
    <dgm:pt modelId="{273E5534-DF19-4F20-9A72-B77304275543}" type="pres">
      <dgm:prSet presAssocID="{40AD288A-4B86-0544-83C4-2B4925B7C76B}" presName="spaceRect" presStyleCnt="0"/>
      <dgm:spPr/>
    </dgm:pt>
    <dgm:pt modelId="{FA4291B0-EA61-480A-ACD8-95BBBDD54C62}" type="pres">
      <dgm:prSet presAssocID="{40AD288A-4B86-0544-83C4-2B4925B7C76B}" presName="textRect" presStyleLbl="revTx" presStyleIdx="4" presStyleCnt="5" custScaleX="121445">
        <dgm:presLayoutVars>
          <dgm:chMax val="1"/>
          <dgm:chPref val="1"/>
        </dgm:presLayoutVars>
      </dgm:prSet>
      <dgm:spPr/>
    </dgm:pt>
  </dgm:ptLst>
  <dgm:cxnLst>
    <dgm:cxn modelId="{0654830F-5ED3-4853-BF0D-C11FC9873889}" srcId="{33631AC6-B637-4BD2-924E-1A093FC61833}" destId="{97CCFF1B-585D-4D35-AA35-AA958F91458D}" srcOrd="2" destOrd="0" parTransId="{2207183B-B250-4301-A93E-EF57EE56A0DF}" sibTransId="{A33E606B-73A0-46E1-A3F0-6170F3F53176}"/>
    <dgm:cxn modelId="{0807DA11-4263-5C4E-85A5-89D5C92C470F}" type="presOf" srcId="{B18C2BE5-2829-1248-B317-7ECFE842BB63}" destId="{8FCC12B5-D340-4110-AA2D-6FC47EDD86B6}" srcOrd="0" destOrd="0" presId="urn:microsoft.com/office/officeart/2018/2/layout/IconLabelList"/>
    <dgm:cxn modelId="{11AD6D72-303E-1843-BD64-8F75F300658F}" type="presOf" srcId="{6EE178F3-6EA8-4015-90CE-4267FF29F41C}" destId="{8F6B764F-AE3D-4C5D-B88F-1B7498DB70A1}" srcOrd="0" destOrd="0" presId="urn:microsoft.com/office/officeart/2018/2/layout/IconLabelList"/>
    <dgm:cxn modelId="{F8750282-7E87-AB4F-9374-6069DBE5A7AF}" type="presOf" srcId="{40AD288A-4B86-0544-83C4-2B4925B7C76B}" destId="{FA4291B0-EA61-480A-ACD8-95BBBDD54C62}" srcOrd="0" destOrd="0" presId="urn:microsoft.com/office/officeart/2018/2/layout/IconLabelList"/>
    <dgm:cxn modelId="{4E44C590-B858-B24C-8202-2F934F7B6CAF}" srcId="{33631AC6-B637-4BD2-924E-1A093FC61833}" destId="{40AD288A-4B86-0544-83C4-2B4925B7C76B}" srcOrd="4" destOrd="0" parTransId="{4E0ACC67-AD9E-5649-A4EE-E2D7EE413366}" sibTransId="{E4E227C5-7101-3144-84EF-E585CDA5BBA8}"/>
    <dgm:cxn modelId="{C4CE0795-F9DE-44B8-A0F0-21899963CED7}" srcId="{33631AC6-B637-4BD2-924E-1A093FC61833}" destId="{5E28A34C-B336-4F42-94A8-683D1075D55E}" srcOrd="1" destOrd="0" parTransId="{A629916D-9AEF-4B1C-B60E-CDF11A3E9479}" sibTransId="{25796254-F793-4DD4-9DA2-3E7A2644543A}"/>
    <dgm:cxn modelId="{27E6BA97-88CF-3B43-ACA9-941E31EB3A97}" type="presOf" srcId="{33631AC6-B637-4BD2-924E-1A093FC61833}" destId="{856583B2-1B78-41DC-9A8E-1E4B1416219F}" srcOrd="0" destOrd="0" presId="urn:microsoft.com/office/officeart/2018/2/layout/IconLabelList"/>
    <dgm:cxn modelId="{6021DD9D-AAA4-4885-922B-AA7C768BC8DC}" srcId="{33631AC6-B637-4BD2-924E-1A093FC61833}" destId="{6EE178F3-6EA8-4015-90CE-4267FF29F41C}" srcOrd="0" destOrd="0" parTransId="{64D80638-62DD-4944-9E09-8BC0B8D521C7}" sibTransId="{FCE9956C-DE2F-4C2C-B5C3-20F1C0CCC4D2}"/>
    <dgm:cxn modelId="{F1153FBE-99E7-0B45-BF7D-5FFE3D03E54C}" type="presOf" srcId="{5E28A34C-B336-4F42-94A8-683D1075D55E}" destId="{17CE4712-7D29-47AF-86CD-A647315B71E6}" srcOrd="0" destOrd="0" presId="urn:microsoft.com/office/officeart/2018/2/layout/IconLabelList"/>
    <dgm:cxn modelId="{9A2CEDE1-798E-334C-AFA9-36D0AE6AE3FE}" type="presOf" srcId="{97CCFF1B-585D-4D35-AA35-AA958F91458D}" destId="{1375EC92-8600-46F6-A5EE-9A4338170D70}" srcOrd="0" destOrd="0" presId="urn:microsoft.com/office/officeart/2018/2/layout/IconLabelList"/>
    <dgm:cxn modelId="{E4F10FF1-F184-794D-B687-BFC5BBBAAFC8}" srcId="{33631AC6-B637-4BD2-924E-1A093FC61833}" destId="{B18C2BE5-2829-1248-B317-7ECFE842BB63}" srcOrd="3" destOrd="0" parTransId="{37049938-582D-8C4F-A76B-8DCE34B512CF}" sibTransId="{D775DF0B-E207-8840-B425-0C7C4F9FD0FB}"/>
    <dgm:cxn modelId="{6D1B9AA4-CBB5-E44B-B6F1-7C8748B6246F}" type="presParOf" srcId="{856583B2-1B78-41DC-9A8E-1E4B1416219F}" destId="{8ABD60B8-DCB9-43FC-97E0-62937E8310EC}" srcOrd="0" destOrd="0" presId="urn:microsoft.com/office/officeart/2018/2/layout/IconLabelList"/>
    <dgm:cxn modelId="{7701145F-D39F-5840-B5C1-2AAF6F036EA3}" type="presParOf" srcId="{8ABD60B8-DCB9-43FC-97E0-62937E8310EC}" destId="{943B11C1-5E46-4692-BB91-CB805F0CFF78}" srcOrd="0" destOrd="0" presId="urn:microsoft.com/office/officeart/2018/2/layout/IconLabelList"/>
    <dgm:cxn modelId="{43105BDF-E3E4-5045-A82E-F61B0C9461FC}" type="presParOf" srcId="{8ABD60B8-DCB9-43FC-97E0-62937E8310EC}" destId="{4C606249-2519-4168-A00D-E447D53CC782}" srcOrd="1" destOrd="0" presId="urn:microsoft.com/office/officeart/2018/2/layout/IconLabelList"/>
    <dgm:cxn modelId="{5E78C8AA-4E62-D24A-9629-37948592E6D9}" type="presParOf" srcId="{8ABD60B8-DCB9-43FC-97E0-62937E8310EC}" destId="{8F6B764F-AE3D-4C5D-B88F-1B7498DB70A1}" srcOrd="2" destOrd="0" presId="urn:microsoft.com/office/officeart/2018/2/layout/IconLabelList"/>
    <dgm:cxn modelId="{9429C7FD-F2A0-5745-B1E0-5E74E99B5C58}" type="presParOf" srcId="{856583B2-1B78-41DC-9A8E-1E4B1416219F}" destId="{C41C8F92-11A6-49DD-8C8D-3B8D33C6E181}" srcOrd="1" destOrd="0" presId="urn:microsoft.com/office/officeart/2018/2/layout/IconLabelList"/>
    <dgm:cxn modelId="{84478EB2-564B-E143-8E39-D5A9EBD19B83}" type="presParOf" srcId="{856583B2-1B78-41DC-9A8E-1E4B1416219F}" destId="{CD7749AD-ABD1-4763-B7E7-14911AD50AA9}" srcOrd="2" destOrd="0" presId="urn:microsoft.com/office/officeart/2018/2/layout/IconLabelList"/>
    <dgm:cxn modelId="{0B6EBEBC-8259-8D41-8446-8E7D24D2201F}" type="presParOf" srcId="{CD7749AD-ABD1-4763-B7E7-14911AD50AA9}" destId="{843D6BAC-1373-4B3E-ADFF-5A1811E7728B}" srcOrd="0" destOrd="0" presId="urn:microsoft.com/office/officeart/2018/2/layout/IconLabelList"/>
    <dgm:cxn modelId="{F6BB508B-1C28-EF4A-8CD9-F381277443B4}" type="presParOf" srcId="{CD7749AD-ABD1-4763-B7E7-14911AD50AA9}" destId="{13F45F71-A166-42AD-B9E0-3BD0407262D6}" srcOrd="1" destOrd="0" presId="urn:microsoft.com/office/officeart/2018/2/layout/IconLabelList"/>
    <dgm:cxn modelId="{453AF3B7-28BD-C843-BA32-DA3E14100F12}" type="presParOf" srcId="{CD7749AD-ABD1-4763-B7E7-14911AD50AA9}" destId="{17CE4712-7D29-47AF-86CD-A647315B71E6}" srcOrd="2" destOrd="0" presId="urn:microsoft.com/office/officeart/2018/2/layout/IconLabelList"/>
    <dgm:cxn modelId="{7CC9C322-A756-8A4C-85E1-015731A64DAF}" type="presParOf" srcId="{856583B2-1B78-41DC-9A8E-1E4B1416219F}" destId="{7BB0F1EB-8B9B-4E8A-AA14-D480AB86A102}" srcOrd="3" destOrd="0" presId="urn:microsoft.com/office/officeart/2018/2/layout/IconLabelList"/>
    <dgm:cxn modelId="{666A96DD-B229-C44D-BBB0-3E69F69A5CED}" type="presParOf" srcId="{856583B2-1B78-41DC-9A8E-1E4B1416219F}" destId="{BEC30BCB-F23B-4A40-8115-D6EAA02C982D}" srcOrd="4" destOrd="0" presId="urn:microsoft.com/office/officeart/2018/2/layout/IconLabelList"/>
    <dgm:cxn modelId="{77AF1AB0-85B0-1441-B9B5-45B3E6C82023}" type="presParOf" srcId="{BEC30BCB-F23B-4A40-8115-D6EAA02C982D}" destId="{EE7A7A68-472C-4EF3-B24D-F3EE603F6C1D}" srcOrd="0" destOrd="0" presId="urn:microsoft.com/office/officeart/2018/2/layout/IconLabelList"/>
    <dgm:cxn modelId="{29702D2F-747B-8F4D-A845-2D4863C52E15}" type="presParOf" srcId="{BEC30BCB-F23B-4A40-8115-D6EAA02C982D}" destId="{5486D6E7-85EE-4C1C-9EB9-B131D38800D3}" srcOrd="1" destOrd="0" presId="urn:microsoft.com/office/officeart/2018/2/layout/IconLabelList"/>
    <dgm:cxn modelId="{4BA3E29E-5CD5-B04C-9665-D7A934CAC7B1}" type="presParOf" srcId="{BEC30BCB-F23B-4A40-8115-D6EAA02C982D}" destId="{1375EC92-8600-46F6-A5EE-9A4338170D70}" srcOrd="2" destOrd="0" presId="urn:microsoft.com/office/officeart/2018/2/layout/IconLabelList"/>
    <dgm:cxn modelId="{F355E284-B758-194B-8250-3D5D09D8A0B2}" type="presParOf" srcId="{856583B2-1B78-41DC-9A8E-1E4B1416219F}" destId="{7CEFEA06-9676-4926-B321-0697F95B9BD6}" srcOrd="5" destOrd="0" presId="urn:microsoft.com/office/officeart/2018/2/layout/IconLabelList"/>
    <dgm:cxn modelId="{9FD0CF26-D767-7D4A-A99F-00F7770B9600}" type="presParOf" srcId="{856583B2-1B78-41DC-9A8E-1E4B1416219F}" destId="{E5D9F8AF-4BB4-46C5-9B2C-24BE024C7B94}" srcOrd="6" destOrd="0" presId="urn:microsoft.com/office/officeart/2018/2/layout/IconLabelList"/>
    <dgm:cxn modelId="{B9C65062-9BA0-6545-8EA3-91A67BBF5D69}" type="presParOf" srcId="{E5D9F8AF-4BB4-46C5-9B2C-24BE024C7B94}" destId="{209D3EAA-3A47-435D-A2F3-5DBB0ACB07BE}" srcOrd="0" destOrd="0" presId="urn:microsoft.com/office/officeart/2018/2/layout/IconLabelList"/>
    <dgm:cxn modelId="{57CF460D-4A92-404A-B114-1C1632BC7985}" type="presParOf" srcId="{E5D9F8AF-4BB4-46C5-9B2C-24BE024C7B94}" destId="{94D1A184-7F19-456A-BDC8-76FE4FF8A808}" srcOrd="1" destOrd="0" presId="urn:microsoft.com/office/officeart/2018/2/layout/IconLabelList"/>
    <dgm:cxn modelId="{1CE40D75-1BCA-BB47-9CA3-9E76BA94FF52}" type="presParOf" srcId="{E5D9F8AF-4BB4-46C5-9B2C-24BE024C7B94}" destId="{8FCC12B5-D340-4110-AA2D-6FC47EDD86B6}" srcOrd="2" destOrd="0" presId="urn:microsoft.com/office/officeart/2018/2/layout/IconLabelList"/>
    <dgm:cxn modelId="{A4C7771A-BFE1-1845-BB41-6559F07DB80D}" type="presParOf" srcId="{856583B2-1B78-41DC-9A8E-1E4B1416219F}" destId="{5DFC0041-480D-43F9-A8F2-2FE001F62BE9}" srcOrd="7" destOrd="0" presId="urn:microsoft.com/office/officeart/2018/2/layout/IconLabelList"/>
    <dgm:cxn modelId="{D1A182ED-57D5-2940-8CA4-6689E721E064}" type="presParOf" srcId="{856583B2-1B78-41DC-9A8E-1E4B1416219F}" destId="{AC4A7C25-875E-4759-B55F-1203C24553AB}" srcOrd="8" destOrd="0" presId="urn:microsoft.com/office/officeart/2018/2/layout/IconLabelList"/>
    <dgm:cxn modelId="{CDB90DF1-6EF7-BE46-A875-366C33BA58D0}" type="presParOf" srcId="{AC4A7C25-875E-4759-B55F-1203C24553AB}" destId="{43C7CB1A-5A52-458E-8242-E919F0B1DC5A}" srcOrd="0" destOrd="0" presId="urn:microsoft.com/office/officeart/2018/2/layout/IconLabelList"/>
    <dgm:cxn modelId="{89D96D17-8244-854F-8208-0BEF53D383A1}" type="presParOf" srcId="{AC4A7C25-875E-4759-B55F-1203C24553AB}" destId="{273E5534-DF19-4F20-9A72-B77304275543}" srcOrd="1" destOrd="0" presId="urn:microsoft.com/office/officeart/2018/2/layout/IconLabelList"/>
    <dgm:cxn modelId="{DFB9BDCA-7635-EB47-8A35-8A6A807DBDDA}" type="presParOf" srcId="{AC4A7C25-875E-4759-B55F-1203C24553AB}" destId="{FA4291B0-EA61-480A-ACD8-95BBBDD54C62}" srcOrd="2" destOrd="0" presId="urn:microsoft.com/office/officeart/2018/2/layout/Icon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3B11C1-5E46-4692-BB91-CB805F0CFF78}">
      <dsp:nvSpPr>
        <dsp:cNvPr id="0" name=""/>
        <dsp:cNvSpPr/>
      </dsp:nvSpPr>
      <dsp:spPr>
        <a:xfrm>
          <a:off x="469941" y="958997"/>
          <a:ext cx="764912" cy="7649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F6B764F-AE3D-4C5D-B88F-1B7498DB70A1}">
      <dsp:nvSpPr>
        <dsp:cNvPr id="0" name=""/>
        <dsp:cNvSpPr/>
      </dsp:nvSpPr>
      <dsp:spPr>
        <a:xfrm>
          <a:off x="2495" y="1978925"/>
          <a:ext cx="1699804" cy="6799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pPr>
          <a:r>
            <a:rPr lang="fr-FR" sz="2400" b="1" kern="1200"/>
            <a:t>1. Histoire</a:t>
          </a:r>
          <a:endParaRPr lang="en-US" sz="2400" kern="1200"/>
        </a:p>
      </dsp:txBody>
      <dsp:txXfrm>
        <a:off x="2495" y="1978925"/>
        <a:ext cx="1699804" cy="679921"/>
      </dsp:txXfrm>
    </dsp:sp>
    <dsp:sp modelId="{843D6BAC-1373-4B3E-ADFF-5A1811E7728B}">
      <dsp:nvSpPr>
        <dsp:cNvPr id="0" name=""/>
        <dsp:cNvSpPr/>
      </dsp:nvSpPr>
      <dsp:spPr>
        <a:xfrm>
          <a:off x="2467211" y="958997"/>
          <a:ext cx="764912" cy="7649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7CE4712-7D29-47AF-86CD-A647315B71E6}">
      <dsp:nvSpPr>
        <dsp:cNvPr id="0" name=""/>
        <dsp:cNvSpPr/>
      </dsp:nvSpPr>
      <dsp:spPr>
        <a:xfrm>
          <a:off x="1999765" y="1978925"/>
          <a:ext cx="1699804" cy="6799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pPr>
          <a:r>
            <a:rPr lang="fr-FR" sz="2400" b="1" kern="1200"/>
            <a:t>2. Economie</a:t>
          </a:r>
          <a:endParaRPr lang="en-US" sz="2400" kern="1200"/>
        </a:p>
      </dsp:txBody>
      <dsp:txXfrm>
        <a:off x="1999765" y="1978925"/>
        <a:ext cx="1699804" cy="679921"/>
      </dsp:txXfrm>
    </dsp:sp>
    <dsp:sp modelId="{EE7A7A68-472C-4EF3-B24D-F3EE603F6C1D}">
      <dsp:nvSpPr>
        <dsp:cNvPr id="0" name=""/>
        <dsp:cNvSpPr/>
      </dsp:nvSpPr>
      <dsp:spPr>
        <a:xfrm>
          <a:off x="4464482" y="958997"/>
          <a:ext cx="764912" cy="76491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375EC92-8600-46F6-A5EE-9A4338170D70}">
      <dsp:nvSpPr>
        <dsp:cNvPr id="0" name=""/>
        <dsp:cNvSpPr/>
      </dsp:nvSpPr>
      <dsp:spPr>
        <a:xfrm>
          <a:off x="3997036" y="1978925"/>
          <a:ext cx="1699804" cy="6799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pPr>
          <a:r>
            <a:rPr lang="fr-FR" sz="2400" b="1" kern="1200"/>
            <a:t>3. Droits d’auteurs</a:t>
          </a:r>
        </a:p>
      </dsp:txBody>
      <dsp:txXfrm>
        <a:off x="3997036" y="1978925"/>
        <a:ext cx="1699804" cy="679921"/>
      </dsp:txXfrm>
    </dsp:sp>
    <dsp:sp modelId="{209D3EAA-3A47-435D-A2F3-5DBB0ACB07BE}">
      <dsp:nvSpPr>
        <dsp:cNvPr id="0" name=""/>
        <dsp:cNvSpPr/>
      </dsp:nvSpPr>
      <dsp:spPr>
        <a:xfrm>
          <a:off x="6461752" y="958997"/>
          <a:ext cx="764912" cy="76491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FCC12B5-D340-4110-AA2D-6FC47EDD86B6}">
      <dsp:nvSpPr>
        <dsp:cNvPr id="0" name=""/>
        <dsp:cNvSpPr/>
      </dsp:nvSpPr>
      <dsp:spPr>
        <a:xfrm>
          <a:off x="5994306" y="1978925"/>
          <a:ext cx="1699804" cy="6799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pPr>
          <a:r>
            <a:rPr lang="fr-FR" sz="2400" b="1" kern="1200"/>
            <a:t>4. Contrats</a:t>
          </a:r>
        </a:p>
      </dsp:txBody>
      <dsp:txXfrm>
        <a:off x="5994306" y="1978925"/>
        <a:ext cx="1699804" cy="679921"/>
      </dsp:txXfrm>
    </dsp:sp>
    <dsp:sp modelId="{43C7CB1A-5A52-458E-8242-E919F0B1DC5A}">
      <dsp:nvSpPr>
        <dsp:cNvPr id="0" name=""/>
        <dsp:cNvSpPr/>
      </dsp:nvSpPr>
      <dsp:spPr>
        <a:xfrm>
          <a:off x="8641284" y="958997"/>
          <a:ext cx="764912" cy="76491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A4291B0-EA61-480A-ACD8-95BBBDD54C62}">
      <dsp:nvSpPr>
        <dsp:cNvPr id="0" name=""/>
        <dsp:cNvSpPr/>
      </dsp:nvSpPr>
      <dsp:spPr>
        <a:xfrm>
          <a:off x="7991577" y="1978925"/>
          <a:ext cx="2064327" cy="6799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pPr>
          <a:r>
            <a:rPr lang="fr-FR" sz="2400" b="1" kern="1200" dirty="0"/>
            <a:t>5. Cas pratique </a:t>
          </a:r>
        </a:p>
      </dsp:txBody>
      <dsp:txXfrm>
        <a:off x="7991577" y="1978925"/>
        <a:ext cx="2064327" cy="679921"/>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AAFAEA-61E7-FD4F-A63E-3E5B7A17944B}" type="datetimeFigureOut">
              <a:rPr lang="fr-FR" smtClean="0"/>
              <a:t>07/10/2024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5C03DA-D8A3-F44B-91B6-0F6C33729559}" type="slidenum">
              <a:rPr lang="fr-FR" smtClean="0"/>
              <a:t>‹N°›</a:t>
            </a:fld>
            <a:endParaRPr lang="fr-FR"/>
          </a:p>
        </p:txBody>
      </p:sp>
    </p:spTree>
    <p:extLst>
      <p:ext uri="{BB962C8B-B14F-4D97-AF65-F5344CB8AC3E}">
        <p14:creationId xmlns:p14="http://schemas.microsoft.com/office/powerpoint/2010/main" val="1847396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fr-FR"/>
              <a:t>Modifiez le style du titre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6AF2C25D-3CFB-F94F-8859-B5B99A60D9DE}" type="datetimeFigureOut">
              <a:rPr lang="fr-FR" smtClean="0"/>
              <a:t>07/10/2024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534CD0AF-0F41-C14C-B901-D38BCABAD338}" type="slidenum">
              <a:rPr lang="fr-FR" smtClean="0"/>
              <a:t>‹N°›</a:t>
            </a:fld>
            <a:endParaRPr lang="fr-FR"/>
          </a:p>
        </p:txBody>
      </p:sp>
    </p:spTree>
    <p:extLst>
      <p:ext uri="{BB962C8B-B14F-4D97-AF65-F5344CB8AC3E}">
        <p14:creationId xmlns:p14="http://schemas.microsoft.com/office/powerpoint/2010/main" val="1042580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6AF2C25D-3CFB-F94F-8859-B5B99A60D9DE}" type="datetimeFigureOut">
              <a:rPr lang="fr-FR" smtClean="0"/>
              <a:t>07/10/2024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3651706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AF2C25D-3CFB-F94F-8859-B5B99A60D9DE}" type="datetimeFigureOut">
              <a:rPr lang="fr-FR" smtClean="0"/>
              <a:t>07/10/2024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2903202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AF2C25D-3CFB-F94F-8859-B5B99A60D9DE}" type="datetimeFigureOut">
              <a:rPr lang="fr-FR" smtClean="0"/>
              <a:t>07/10/2024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3634440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fr-FR"/>
              <a:t>Modifiez le style du titre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8593667" y="6272784"/>
            <a:ext cx="2644309" cy="365125"/>
          </a:xfrm>
        </p:spPr>
        <p:txBody>
          <a:bodyPr/>
          <a:lstStyle/>
          <a:p>
            <a:fld id="{6AF2C25D-3CFB-F94F-8859-B5B99A60D9DE}" type="datetimeFigureOut">
              <a:rPr lang="fr-FR" smtClean="0"/>
              <a:t>07/10/2024</a:t>
            </a:fld>
            <a:endParaRPr lang="fr-FR"/>
          </a:p>
        </p:txBody>
      </p:sp>
      <p:sp>
        <p:nvSpPr>
          <p:cNvPr id="5" name="Footer Placeholder 4"/>
          <p:cNvSpPr>
            <a:spLocks noGrp="1"/>
          </p:cNvSpPr>
          <p:nvPr>
            <p:ph type="ftr" sz="quarter" idx="11"/>
          </p:nvPr>
        </p:nvSpPr>
        <p:spPr>
          <a:xfrm>
            <a:off x="2182708" y="6272784"/>
            <a:ext cx="6327648" cy="365125"/>
          </a:xfrm>
        </p:spPr>
        <p:txBody>
          <a:bodyPr/>
          <a:lstStyle/>
          <a:p>
            <a:endParaRPr lang="fr-F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534CD0AF-0F41-C14C-B901-D38BCABAD338}" type="slidenum">
              <a:rPr lang="fr-FR" smtClean="0"/>
              <a:t>‹N°›</a:t>
            </a:fld>
            <a:endParaRPr lang="fr-FR"/>
          </a:p>
        </p:txBody>
      </p:sp>
    </p:spTree>
    <p:extLst>
      <p:ext uri="{BB962C8B-B14F-4D97-AF65-F5344CB8AC3E}">
        <p14:creationId xmlns:p14="http://schemas.microsoft.com/office/powerpoint/2010/main" val="1433838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AF2C25D-3CFB-F94F-8859-B5B99A60D9DE}" type="datetimeFigureOut">
              <a:rPr lang="fr-FR" smtClean="0"/>
              <a:t>07/10/2024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614595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AF2C25D-3CFB-F94F-8859-B5B99A60D9DE}" type="datetimeFigureOut">
              <a:rPr lang="fr-FR" smtClean="0"/>
              <a:t>07/10/2024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34CD0AF-0F41-C14C-B901-D38BCABAD338}" type="slidenum">
              <a:rPr lang="fr-FR" smtClean="0"/>
              <a:t>‹N°›</a:t>
            </a:fld>
            <a:endParaRPr lang="fr-FR"/>
          </a:p>
        </p:txBody>
      </p:sp>
      <p:sp>
        <p:nvSpPr>
          <p:cNvPr id="10" name="Title 9"/>
          <p:cNvSpPr>
            <a:spLocks noGrp="1"/>
          </p:cNvSpPr>
          <p:nvPr>
            <p:ph type="title"/>
          </p:nvPr>
        </p:nvSpPr>
        <p:spPr/>
        <p:txBody>
          <a:bodyPr/>
          <a:lstStyle/>
          <a:p>
            <a:r>
              <a:rPr lang="fr-FR"/>
              <a:t>Modifiez le style du titre</a:t>
            </a:r>
            <a:endParaRPr lang="en-US" dirty="0"/>
          </a:p>
        </p:txBody>
      </p:sp>
    </p:spTree>
    <p:extLst>
      <p:ext uri="{BB962C8B-B14F-4D97-AF65-F5344CB8AC3E}">
        <p14:creationId xmlns:p14="http://schemas.microsoft.com/office/powerpoint/2010/main" val="3016191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AF2C25D-3CFB-F94F-8859-B5B99A60D9DE}" type="datetimeFigureOut">
              <a:rPr lang="fr-FR" smtClean="0"/>
              <a:t>07/10/2024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534CD0AF-0F41-C14C-B901-D38BCABAD338}" type="slidenum">
              <a:rPr lang="fr-FR" smtClean="0"/>
              <a:t>‹N°›</a:t>
            </a:fld>
            <a:endParaRPr lang="fr-FR"/>
          </a:p>
        </p:txBody>
      </p:sp>
      <p:sp>
        <p:nvSpPr>
          <p:cNvPr id="6" name="Title 5"/>
          <p:cNvSpPr>
            <a:spLocks noGrp="1"/>
          </p:cNvSpPr>
          <p:nvPr>
            <p:ph type="title"/>
          </p:nvPr>
        </p:nvSpPr>
        <p:spPr/>
        <p:txBody>
          <a:bodyPr/>
          <a:lstStyle/>
          <a:p>
            <a:r>
              <a:rPr lang="fr-FR"/>
              <a:t>Modifiez le style du titre</a:t>
            </a:r>
            <a:endParaRPr lang="en-US"/>
          </a:p>
        </p:txBody>
      </p:sp>
    </p:spTree>
    <p:extLst>
      <p:ext uri="{BB962C8B-B14F-4D97-AF65-F5344CB8AC3E}">
        <p14:creationId xmlns:p14="http://schemas.microsoft.com/office/powerpoint/2010/main" val="3361263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F2C25D-3CFB-F94F-8859-B5B99A60D9DE}" type="datetimeFigureOut">
              <a:rPr lang="fr-FR" smtClean="0"/>
              <a:t>07/10/2024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4081196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fr-FR"/>
              <a:t>Modifiez le style du titre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AF2C25D-3CFB-F94F-8859-B5B99A60D9DE}" type="datetimeFigureOut">
              <a:rPr lang="fr-FR" smtClean="0"/>
              <a:t>07/10/2024</a:t>
            </a:fld>
            <a:endParaRPr lang="fr-FR"/>
          </a:p>
        </p:txBody>
      </p:sp>
      <p:sp>
        <p:nvSpPr>
          <p:cNvPr id="6" name="Footer Placeholder 5"/>
          <p:cNvSpPr>
            <a:spLocks noGrp="1"/>
          </p:cNvSpPr>
          <p:nvPr>
            <p:ph type="ftr" sz="quarter" idx="11"/>
          </p:nvPr>
        </p:nvSpPr>
        <p:spPr/>
        <p:txBody>
          <a:bodyPr/>
          <a:lstStyle/>
          <a:p>
            <a:endParaRPr lang="fr-F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1255457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fr-FR"/>
              <a:t>Modifiez le style du titre</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AF2C25D-3CFB-F94F-8859-B5B99A60D9DE}" type="datetimeFigureOut">
              <a:rPr lang="fr-FR" smtClean="0"/>
              <a:t>07/10/2024</a:t>
            </a:fld>
            <a:endParaRPr lang="fr-F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1361370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6AF2C25D-3CFB-F94F-8859-B5B99A60D9DE}" type="datetimeFigureOut">
              <a:rPr lang="fr-FR" smtClean="0"/>
              <a:t>07/10/2024</a:t>
            </a:fld>
            <a:endParaRPr lang="fr-F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fr-F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534CD0AF-0F41-C14C-B901-D38BCABAD338}" type="slidenum">
              <a:rPr lang="fr-FR" smtClean="0"/>
              <a:t>‹N°›</a:t>
            </a:fld>
            <a:endParaRPr lang="fr-FR"/>
          </a:p>
        </p:txBody>
      </p:sp>
    </p:spTree>
    <p:extLst>
      <p:ext uri="{BB962C8B-B14F-4D97-AF65-F5344CB8AC3E}">
        <p14:creationId xmlns:p14="http://schemas.microsoft.com/office/powerpoint/2010/main" val="417127479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microsoft.com/office/2007/relationships/hdphoto" Target="../media/hdphoto2.wdp"/></Relationships>
</file>

<file path=ppt/slides/_rels/slide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3.wdp"/><Relationship Id="rId4" Type="http://schemas.openxmlformats.org/officeDocument/2006/relationships/image" Target="../media/image15.png"/></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microsoft.com/office/2007/relationships/hdphoto" Target="../media/hdphoto2.wdp"/><Relationship Id="rId7" Type="http://schemas.openxmlformats.org/officeDocument/2006/relationships/diagramColors" Target="../diagrams/colors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3.wdp"/><Relationship Id="rId4" Type="http://schemas.openxmlformats.org/officeDocument/2006/relationships/image" Target="../media/image15.png"/></Relationships>
</file>

<file path=ppt/slides/_rels/slide5.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C84B8E-16E8-4E54-B4AC-84CE51595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re 1">
            <a:extLst>
              <a:ext uri="{FF2B5EF4-FFF2-40B4-BE49-F238E27FC236}">
                <a16:creationId xmlns:a16="http://schemas.microsoft.com/office/drawing/2014/main" id="{FC5A1C3B-4F88-1148-94A6-4F1038E1102C}"/>
              </a:ext>
            </a:extLst>
          </p:cNvPr>
          <p:cNvSpPr>
            <a:spLocks noGrp="1"/>
          </p:cNvSpPr>
          <p:nvPr>
            <p:ph type="ctrTitle"/>
          </p:nvPr>
        </p:nvSpPr>
        <p:spPr>
          <a:xfrm>
            <a:off x="1051560" y="1110054"/>
            <a:ext cx="6558608" cy="4580300"/>
          </a:xfrm>
        </p:spPr>
        <p:txBody>
          <a:bodyPr>
            <a:normAutofit/>
          </a:bodyPr>
          <a:lstStyle/>
          <a:p>
            <a:pPr algn="r"/>
            <a:r>
              <a:rPr lang="fr-FR" sz="8800"/>
              <a:t>ESAVL</a:t>
            </a:r>
            <a:br>
              <a:rPr lang="fr-FR" sz="8800" b="1"/>
            </a:br>
            <a:r>
              <a:rPr lang="fr-FR" sz="8800" b="1">
                <a:latin typeface="+mn-lt"/>
              </a:rPr>
              <a:t>LE DROIT DES ARTISTES</a:t>
            </a:r>
          </a:p>
        </p:txBody>
      </p:sp>
      <p:sp>
        <p:nvSpPr>
          <p:cNvPr id="27" name="Rectangle 9">
            <a:extLst>
              <a:ext uri="{FF2B5EF4-FFF2-40B4-BE49-F238E27FC236}">
                <a16:creationId xmlns:a16="http://schemas.microsoft.com/office/drawing/2014/main" id="{ECE9EEEA-5DB7-4DC7-AF9F-74D1C19B7E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928117"/>
            <a:ext cx="10351008" cy="80683"/>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F199147-B958-49C0-9BE2-65BDD892F2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85470" y="1110053"/>
            <a:ext cx="3386371" cy="4580301"/>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ous-titre 2">
            <a:extLst>
              <a:ext uri="{FF2B5EF4-FFF2-40B4-BE49-F238E27FC236}">
                <a16:creationId xmlns:a16="http://schemas.microsoft.com/office/drawing/2014/main" id="{21300AB5-50EE-F44E-B8A1-8D3D951C5BDA}"/>
              </a:ext>
            </a:extLst>
          </p:cNvPr>
          <p:cNvSpPr>
            <a:spLocks noGrp="1"/>
          </p:cNvSpPr>
          <p:nvPr>
            <p:ph type="subTitle" idx="1"/>
          </p:nvPr>
        </p:nvSpPr>
        <p:spPr>
          <a:xfrm>
            <a:off x="8091947" y="1678210"/>
            <a:ext cx="2989007" cy="3443988"/>
          </a:xfrm>
        </p:spPr>
        <p:txBody>
          <a:bodyPr anchor="ctr">
            <a:normAutofit/>
          </a:bodyPr>
          <a:lstStyle/>
          <a:p>
            <a:endParaRPr lang="fr-FR" sz="1600">
              <a:solidFill>
                <a:srgbClr val="000000"/>
              </a:solidFill>
            </a:endParaRPr>
          </a:p>
          <a:p>
            <a:r>
              <a:rPr lang="fr-FR" sz="1600">
                <a:solidFill>
                  <a:srgbClr val="000000"/>
                </a:solidFill>
              </a:rPr>
              <a:t>Christophe MENIER</a:t>
            </a:r>
          </a:p>
          <a:p>
            <a:endParaRPr lang="fr-FR" sz="1600">
              <a:solidFill>
                <a:srgbClr val="000000"/>
              </a:solidFill>
            </a:endParaRPr>
          </a:p>
          <a:p>
            <a:r>
              <a:rPr lang="fr-FR" sz="1600" i="1">
                <a:solidFill>
                  <a:srgbClr val="000000"/>
                </a:solidFill>
              </a:rPr>
              <a:t>Avocat au Barreau de Namur</a:t>
            </a:r>
          </a:p>
          <a:p>
            <a:r>
              <a:rPr lang="fr-FR" sz="1600" i="1">
                <a:solidFill>
                  <a:srgbClr val="000000"/>
                </a:solidFill>
              </a:rPr>
              <a:t>Diplômé du Conservatoire Royal de Liège</a:t>
            </a:r>
          </a:p>
          <a:p>
            <a:r>
              <a:rPr lang="fr-FR" sz="1600" i="1">
                <a:solidFill>
                  <a:srgbClr val="000000"/>
                </a:solidFill>
              </a:rPr>
              <a:t>Certificat en direction administrative et financière d’ASBL</a:t>
            </a:r>
          </a:p>
          <a:p>
            <a:r>
              <a:rPr lang="fr-FR" sz="1600" i="1">
                <a:solidFill>
                  <a:srgbClr val="000000"/>
                </a:solidFill>
              </a:rPr>
              <a:t>Certificat en entrepreneuriat culturel</a:t>
            </a:r>
          </a:p>
          <a:p>
            <a:endParaRPr lang="fr-FR" sz="1600">
              <a:solidFill>
                <a:srgbClr val="000000"/>
              </a:solidFill>
            </a:endParaRPr>
          </a:p>
        </p:txBody>
      </p:sp>
      <p:sp>
        <p:nvSpPr>
          <p:cNvPr id="28" name="Rectangle 13">
            <a:extLst>
              <a:ext uri="{FF2B5EF4-FFF2-40B4-BE49-F238E27FC236}">
                <a16:creationId xmlns:a16="http://schemas.microsoft.com/office/drawing/2014/main" id="{EF70505D-EC2C-4D1A-86DE-258377807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5780565"/>
            <a:ext cx="10351008" cy="80683"/>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2DF20BDF-18D7-4E94-9BA1-9CEB40470CB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6920" y="5257800"/>
            <a:ext cx="1080904" cy="1080902"/>
            <a:chOff x="9646920" y="5257800"/>
            <a:chExt cx="1080904" cy="1080902"/>
          </a:xfrm>
        </p:grpSpPr>
        <p:sp>
          <p:nvSpPr>
            <p:cNvPr id="17" name="Oval 16">
              <a:extLst>
                <a:ext uri="{FF2B5EF4-FFF2-40B4-BE49-F238E27FC236}">
                  <a16:creationId xmlns:a16="http://schemas.microsoft.com/office/drawing/2014/main" id="{98F42242-4089-4E5D-95C3-C113C73DA9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46920" y="5257800"/>
              <a:ext cx="1080904" cy="1080902"/>
            </a:xfrm>
            <a:prstGeom prst="ellipse">
              <a:avLst/>
            </a:prstGeom>
            <a:blipFill dpi="0" rotWithShape="1">
              <a:blip r:embed="rId3">
                <a:duotone>
                  <a:schemeClr val="accent1">
                    <a:shade val="45000"/>
                    <a:satMod val="135000"/>
                  </a:schemeClr>
                  <a:prstClr val="white"/>
                </a:duotone>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796F87F1-ABB5-42FB-86BD-EED111CD33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55011" y="5365890"/>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9269874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§2. Application aux contrats classiques (1)</a:t>
            </a:r>
          </a:p>
        </p:txBody>
      </p:sp>
      <p:sp>
        <p:nvSpPr>
          <p:cNvPr id="3" name="Espace réservé du contenu 2">
            <a:extLst>
              <a:ext uri="{FF2B5EF4-FFF2-40B4-BE49-F238E27FC236}">
                <a16:creationId xmlns:a16="http://schemas.microsoft.com/office/drawing/2014/main" id="{541B3B0A-93AE-984B-BADE-0BF4FD0B205E}"/>
              </a:ext>
            </a:extLst>
          </p:cNvPr>
          <p:cNvSpPr>
            <a:spLocks noGrp="1"/>
          </p:cNvSpPr>
          <p:nvPr>
            <p:ph idx="1"/>
          </p:nvPr>
        </p:nvSpPr>
        <p:spPr>
          <a:xfrm>
            <a:off x="1069848" y="2320412"/>
            <a:ext cx="10058400" cy="4175911"/>
          </a:xfrm>
        </p:spPr>
        <p:txBody>
          <a:bodyPr>
            <a:normAutofit lnSpcReduction="10000"/>
          </a:bodyPr>
          <a:lstStyle/>
          <a:p>
            <a:pPr marL="0" indent="0" algn="just">
              <a:buNone/>
            </a:pPr>
            <a:r>
              <a:rPr lang="fr-FR" b="1" dirty="0"/>
              <a:t>- La clause de cession de droit est généralement intégrée dans le contrat</a:t>
            </a:r>
          </a:p>
          <a:p>
            <a:pPr marL="0" indent="0" algn="just">
              <a:buNone/>
            </a:pPr>
            <a:r>
              <a:rPr lang="fr-FR" b="1" dirty="0"/>
              <a:t>- Application des règles de droit civil</a:t>
            </a:r>
          </a:p>
          <a:p>
            <a:pPr marL="0" indent="0" algn="just">
              <a:buNone/>
            </a:pPr>
            <a:endParaRPr lang="fr-FR" b="1" dirty="0"/>
          </a:p>
          <a:p>
            <a:pPr marL="0" indent="0" algn="just">
              <a:buNone/>
            </a:pPr>
            <a:r>
              <a:rPr lang="fr-FR" sz="2400" b="1" dirty="0"/>
              <a:t>A. </a:t>
            </a:r>
            <a:r>
              <a:rPr lang="fr-FR" sz="2400" b="1" u="sng" dirty="0"/>
              <a:t>Le contrat de travail</a:t>
            </a:r>
            <a:endParaRPr lang="fr-FR" sz="2400" b="1" dirty="0"/>
          </a:p>
          <a:p>
            <a:pPr algn="just">
              <a:buFontTx/>
              <a:buChar char="-"/>
            </a:pPr>
            <a:r>
              <a:rPr lang="fr-FR" b="1" dirty="0"/>
              <a:t>Absence de présomption de cession en faveur de l’employeur</a:t>
            </a:r>
            <a:endParaRPr lang="fr-FR" sz="2400" b="1" dirty="0"/>
          </a:p>
          <a:p>
            <a:pPr marL="0" indent="0" algn="just">
              <a:buNone/>
            </a:pPr>
            <a:r>
              <a:rPr lang="fr-FR" sz="2400" b="1" dirty="0"/>
              <a:t>B. </a:t>
            </a:r>
            <a:r>
              <a:rPr lang="fr-FR" sz="2400" b="1" u="sng" dirty="0"/>
              <a:t>Le contrat de commande</a:t>
            </a:r>
            <a:endParaRPr lang="fr-FR" sz="2400" b="1" dirty="0"/>
          </a:p>
          <a:p>
            <a:pPr algn="just">
              <a:buFontTx/>
              <a:buChar char="-"/>
            </a:pPr>
            <a:r>
              <a:rPr lang="fr-FR" b="1" dirty="0"/>
              <a:t>Un régime assoupli pour certaines commandes</a:t>
            </a:r>
          </a:p>
          <a:p>
            <a:pPr algn="just">
              <a:buFontTx/>
              <a:buChar char="-"/>
            </a:pPr>
            <a:r>
              <a:rPr lang="fr-FR" b="1" dirty="0"/>
              <a:t>Trois conditions cumulatives pour bénéficier du régime assoupli</a:t>
            </a:r>
          </a:p>
          <a:p>
            <a:pPr algn="just">
              <a:buFontTx/>
              <a:buChar char="-"/>
            </a:pPr>
            <a:r>
              <a:rPr lang="fr-FR" b="1" dirty="0"/>
              <a:t>Trois conséquences</a:t>
            </a:r>
          </a:p>
          <a:p>
            <a:pPr algn="just">
              <a:buFontTx/>
              <a:buChar char="-"/>
            </a:pPr>
            <a:r>
              <a:rPr lang="fr-FR" b="1" dirty="0"/>
              <a:t>Observation : confusion entre revenu de droits d’auteur et rémunération</a:t>
            </a:r>
          </a:p>
          <a:p>
            <a:pPr marL="0" indent="0" algn="just">
              <a:buNone/>
            </a:pPr>
            <a:endParaRPr lang="fr-FR" sz="2400" b="1" dirty="0"/>
          </a:p>
          <a:p>
            <a:pPr marL="0" indent="0" algn="just">
              <a:buNone/>
            </a:pPr>
            <a:endParaRPr lang="fr-FR" sz="3400" b="1" u="sng"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840273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§2. Application aux contrats classiques (2)</a:t>
            </a:r>
          </a:p>
        </p:txBody>
      </p:sp>
      <p:sp>
        <p:nvSpPr>
          <p:cNvPr id="3" name="Espace réservé du contenu 2">
            <a:extLst>
              <a:ext uri="{FF2B5EF4-FFF2-40B4-BE49-F238E27FC236}">
                <a16:creationId xmlns:a16="http://schemas.microsoft.com/office/drawing/2014/main" id="{541B3B0A-93AE-984B-BADE-0BF4FD0B205E}"/>
              </a:ext>
            </a:extLst>
          </p:cNvPr>
          <p:cNvSpPr>
            <a:spLocks noGrp="1"/>
          </p:cNvSpPr>
          <p:nvPr>
            <p:ph idx="1"/>
          </p:nvPr>
        </p:nvSpPr>
        <p:spPr>
          <a:xfrm>
            <a:off x="1069848" y="2320412"/>
            <a:ext cx="10058400" cy="4175911"/>
          </a:xfrm>
        </p:spPr>
        <p:txBody>
          <a:bodyPr>
            <a:normAutofit/>
          </a:bodyPr>
          <a:lstStyle/>
          <a:p>
            <a:pPr marL="0" indent="0" algn="just">
              <a:buNone/>
            </a:pPr>
            <a:r>
              <a:rPr lang="fr-FR" sz="2400" b="1" dirty="0"/>
              <a:t>C. </a:t>
            </a:r>
            <a:r>
              <a:rPr lang="fr-FR" sz="2400" b="1" u="sng" dirty="0"/>
              <a:t>Le contrat de vente/d’achat</a:t>
            </a:r>
            <a:endParaRPr lang="fr-FR" sz="2400" b="1" dirty="0"/>
          </a:p>
          <a:p>
            <a:pPr algn="just">
              <a:buFontTx/>
              <a:buChar char="-"/>
            </a:pPr>
            <a:r>
              <a:rPr lang="fr-FR" b="1" dirty="0"/>
              <a:t>Définition</a:t>
            </a:r>
          </a:p>
          <a:p>
            <a:pPr algn="just">
              <a:buFontTx/>
              <a:buChar char="-"/>
            </a:pPr>
            <a:r>
              <a:rPr lang="fr-FR" b="1" dirty="0"/>
              <a:t>Délivrance d’une facture</a:t>
            </a:r>
          </a:p>
          <a:p>
            <a:pPr algn="just">
              <a:buFontTx/>
              <a:buChar char="-"/>
            </a:pPr>
            <a:r>
              <a:rPr lang="fr-FR" b="1" dirty="0"/>
              <a:t>Distinction des règles applicables en fonction de la qualité de l’acquéreur</a:t>
            </a:r>
          </a:p>
          <a:p>
            <a:pPr algn="just">
              <a:buFontTx/>
              <a:buChar char="-"/>
            </a:pPr>
            <a:r>
              <a:rPr lang="fr-FR" b="1" dirty="0"/>
              <a:t>Trois obligations cas de vente à un consommateur : </a:t>
            </a:r>
          </a:p>
          <a:p>
            <a:pPr algn="just">
              <a:buFontTx/>
              <a:buChar char="-"/>
            </a:pPr>
            <a:r>
              <a:rPr lang="fr-FR" b="1" dirty="0"/>
              <a:t>Absence de régime assoupli</a:t>
            </a:r>
          </a:p>
          <a:p>
            <a:pPr algn="just">
              <a:buFontTx/>
              <a:buChar char="-"/>
            </a:pPr>
            <a:r>
              <a:rPr lang="fr-FR" b="1" dirty="0"/>
              <a:t>Le prix de vente de l’œuvre et le prix de la cession des droits</a:t>
            </a:r>
          </a:p>
          <a:p>
            <a:pPr marL="0" indent="0" algn="just">
              <a:buNone/>
            </a:pPr>
            <a:endParaRPr lang="fr-FR" sz="2400" b="1" dirty="0"/>
          </a:p>
          <a:p>
            <a:pPr marL="0" indent="0" algn="just">
              <a:buNone/>
            </a:pPr>
            <a:endParaRPr lang="fr-FR" sz="3400" b="1" u="sng"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114583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§3. Les sociétés de gestion de droit (1)</a:t>
            </a:r>
          </a:p>
        </p:txBody>
      </p:sp>
      <p:sp>
        <p:nvSpPr>
          <p:cNvPr id="3" name="Espace réservé du contenu 2">
            <a:extLst>
              <a:ext uri="{FF2B5EF4-FFF2-40B4-BE49-F238E27FC236}">
                <a16:creationId xmlns:a16="http://schemas.microsoft.com/office/drawing/2014/main" id="{541B3B0A-93AE-984B-BADE-0BF4FD0B205E}"/>
              </a:ext>
            </a:extLst>
          </p:cNvPr>
          <p:cNvSpPr>
            <a:spLocks noGrp="1"/>
          </p:cNvSpPr>
          <p:nvPr>
            <p:ph idx="1"/>
          </p:nvPr>
        </p:nvSpPr>
        <p:spPr>
          <a:xfrm>
            <a:off x="1069848" y="2320412"/>
            <a:ext cx="10058400" cy="4175911"/>
          </a:xfrm>
        </p:spPr>
        <p:txBody>
          <a:bodyPr>
            <a:normAutofit/>
          </a:bodyPr>
          <a:lstStyle/>
          <a:p>
            <a:pPr marL="0" indent="0" algn="just">
              <a:buNone/>
            </a:pPr>
            <a:r>
              <a:rPr lang="fr-FR" sz="2400" b="1" dirty="0"/>
              <a:t>A. </a:t>
            </a:r>
            <a:r>
              <a:rPr lang="fr-FR" sz="2400" b="1" u="sng" dirty="0"/>
              <a:t>Le rôle des sociétés de gestion de droit</a:t>
            </a:r>
            <a:endParaRPr lang="fr-FR" sz="2400" b="1" dirty="0"/>
          </a:p>
          <a:p>
            <a:pPr algn="just">
              <a:buFontTx/>
              <a:buChar char="-"/>
            </a:pPr>
            <a:r>
              <a:rPr lang="fr-FR" b="1" dirty="0"/>
              <a:t>Définition</a:t>
            </a:r>
          </a:p>
          <a:p>
            <a:pPr algn="just">
              <a:buFontTx/>
              <a:buChar char="-"/>
            </a:pPr>
            <a:r>
              <a:rPr lang="fr-FR" b="1" dirty="0"/>
              <a:t>Un réseau international</a:t>
            </a:r>
          </a:p>
          <a:p>
            <a:pPr marL="0" indent="0" algn="just">
              <a:buNone/>
            </a:pPr>
            <a:r>
              <a:rPr lang="fr-FR" sz="2400" b="1" dirty="0"/>
              <a:t>B. </a:t>
            </a:r>
            <a:r>
              <a:rPr lang="fr-FR" sz="2400" b="1" u="sng" dirty="0"/>
              <a:t>Le rôle des sociétés de gestion de droit</a:t>
            </a:r>
            <a:endParaRPr lang="fr-FR" sz="2400" b="1" dirty="0"/>
          </a:p>
          <a:p>
            <a:pPr algn="just">
              <a:buFontTx/>
              <a:buChar char="-"/>
            </a:pPr>
            <a:r>
              <a:rPr lang="fr-FR" b="1" dirty="0"/>
              <a:t>Missions :</a:t>
            </a:r>
          </a:p>
          <a:p>
            <a:pPr lvl="1" algn="just">
              <a:buFontTx/>
              <a:buChar char="-"/>
            </a:pPr>
            <a:r>
              <a:rPr lang="fr-FR" b="1" dirty="0"/>
              <a:t>Admission des œuvres déposées</a:t>
            </a:r>
          </a:p>
          <a:p>
            <a:pPr lvl="1" algn="just">
              <a:buFontTx/>
              <a:buChar char="-"/>
            </a:pPr>
            <a:r>
              <a:rPr lang="fr-FR" b="1" dirty="0"/>
              <a:t>Perception des droits auprès des utilisateurs</a:t>
            </a:r>
          </a:p>
          <a:p>
            <a:pPr lvl="1" algn="just">
              <a:buFontTx/>
              <a:buChar char="-"/>
            </a:pPr>
            <a:r>
              <a:rPr lang="fr-FR" b="1" dirty="0"/>
              <a:t>Répartition entre les auteurs</a:t>
            </a:r>
          </a:p>
          <a:p>
            <a:pPr lvl="1" algn="just">
              <a:buFontTx/>
              <a:buChar char="-"/>
            </a:pPr>
            <a:r>
              <a:rPr lang="fr-FR" b="1" dirty="0"/>
              <a:t>Poursuivre l’utilisation non autorisée des </a:t>
            </a:r>
            <a:r>
              <a:rPr lang="fr-FR" b="1" dirty="0" err="1"/>
              <a:t>oeuvres</a:t>
            </a:r>
            <a:endParaRPr lang="fr-FR" b="1" dirty="0"/>
          </a:p>
          <a:p>
            <a:pPr algn="just">
              <a:buFontTx/>
              <a:buChar char="-"/>
            </a:pPr>
            <a:r>
              <a:rPr lang="fr-FR" b="1" dirty="0"/>
              <a:t>Gestion volontaire et gestion obligatoire</a:t>
            </a:r>
          </a:p>
          <a:p>
            <a:pPr marL="0" indent="0" algn="just">
              <a:buNone/>
            </a:pPr>
            <a:endParaRPr lang="fr-FR" b="1" dirty="0"/>
          </a:p>
          <a:p>
            <a:pPr marL="0" indent="0" algn="just">
              <a:buNone/>
            </a:pPr>
            <a:endParaRPr lang="fr-FR" sz="2400" b="1" dirty="0"/>
          </a:p>
          <a:p>
            <a:pPr marL="0" indent="0" algn="just">
              <a:buNone/>
            </a:pPr>
            <a:endParaRPr lang="fr-FR" sz="3400" b="1" u="sng"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81572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§3. Les sociétés de gestion de droit (2)</a:t>
            </a:r>
          </a:p>
        </p:txBody>
      </p:sp>
      <p:sp>
        <p:nvSpPr>
          <p:cNvPr id="3" name="Espace réservé du contenu 2">
            <a:extLst>
              <a:ext uri="{FF2B5EF4-FFF2-40B4-BE49-F238E27FC236}">
                <a16:creationId xmlns:a16="http://schemas.microsoft.com/office/drawing/2014/main" id="{541B3B0A-93AE-984B-BADE-0BF4FD0B205E}"/>
              </a:ext>
            </a:extLst>
          </p:cNvPr>
          <p:cNvSpPr>
            <a:spLocks noGrp="1"/>
          </p:cNvSpPr>
          <p:nvPr>
            <p:ph idx="1"/>
          </p:nvPr>
        </p:nvSpPr>
        <p:spPr>
          <a:xfrm>
            <a:off x="1069848" y="2320412"/>
            <a:ext cx="10058400" cy="4175911"/>
          </a:xfrm>
        </p:spPr>
        <p:txBody>
          <a:bodyPr>
            <a:normAutofit/>
          </a:bodyPr>
          <a:lstStyle/>
          <a:p>
            <a:pPr marL="0" indent="0" algn="just">
              <a:buNone/>
            </a:pPr>
            <a:r>
              <a:rPr lang="fr-FR" sz="2400" b="1" dirty="0"/>
              <a:t>C. </a:t>
            </a:r>
            <a:r>
              <a:rPr lang="fr-FR" sz="2400" b="1" u="sng" dirty="0"/>
              <a:t>Le contrat d’affiliation</a:t>
            </a:r>
            <a:endParaRPr lang="fr-FR" sz="2400" b="1" dirty="0"/>
          </a:p>
          <a:p>
            <a:pPr algn="just">
              <a:buFontTx/>
              <a:buChar char="-"/>
            </a:pPr>
            <a:r>
              <a:rPr lang="fr-FR" b="1" dirty="0"/>
              <a:t>Contrat d’adhésion</a:t>
            </a:r>
          </a:p>
          <a:p>
            <a:pPr algn="just">
              <a:buFontTx/>
              <a:buChar char="-"/>
            </a:pPr>
            <a:r>
              <a:rPr lang="fr-FR" b="1" dirty="0"/>
              <a:t>Contrat de cession / de mandat</a:t>
            </a:r>
          </a:p>
          <a:p>
            <a:pPr algn="just">
              <a:buFontTx/>
              <a:buChar char="-"/>
            </a:pPr>
            <a:r>
              <a:rPr lang="fr-FR" b="1" dirty="0"/>
              <a:t>Démarches</a:t>
            </a:r>
          </a:p>
          <a:p>
            <a:pPr marL="0" indent="0" algn="just">
              <a:buNone/>
            </a:pPr>
            <a:r>
              <a:rPr lang="fr-FR" sz="2400" b="1" dirty="0"/>
              <a:t>B. </a:t>
            </a:r>
            <a:r>
              <a:rPr lang="fr-FR" sz="2400" b="1" u="sng" dirty="0"/>
              <a:t>Avantages et inconvénients</a:t>
            </a:r>
            <a:endParaRPr lang="fr-FR" sz="2400" b="1" dirty="0"/>
          </a:p>
          <a:p>
            <a:pPr marL="0" indent="0" algn="just">
              <a:buNone/>
            </a:pPr>
            <a:endParaRPr lang="fr-FR" b="1" dirty="0"/>
          </a:p>
          <a:p>
            <a:pPr marL="0" indent="0" algn="just">
              <a:buNone/>
            </a:pPr>
            <a:endParaRPr lang="fr-FR" sz="2400" b="1" dirty="0"/>
          </a:p>
          <a:p>
            <a:pPr marL="0" indent="0" algn="just">
              <a:buNone/>
            </a:pPr>
            <a:endParaRPr lang="fr-FR" sz="3400" b="1" u="sng"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742233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4FCA88C2-C73C-4062-A097-8FBCE3090B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83981C21-E132-4402-B31B-D725C1CE77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53241"/>
            <a:ext cx="109087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6A685C77-4E84-486A-9AE5-F3635BE98E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2" y="822324"/>
            <a:ext cx="5149596" cy="5228279"/>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286934" y="1465790"/>
            <a:ext cx="3860798" cy="3941345"/>
          </a:xfrm>
        </p:spPr>
        <p:txBody>
          <a:bodyPr>
            <a:normAutofit/>
          </a:bodyPr>
          <a:lstStyle/>
          <a:p>
            <a:r>
              <a:rPr lang="fr-FR" dirty="0"/>
              <a:t>Section 2. </a:t>
            </a:r>
            <a:br>
              <a:rPr lang="fr-FR" dirty="0"/>
            </a:br>
            <a:r>
              <a:rPr lang="fr-FR" dirty="0"/>
              <a:t>CONTRATS </a:t>
            </a:r>
            <a:r>
              <a:rPr lang="fr-FR" dirty="0" err="1"/>
              <a:t>SPéCIFIQUES</a:t>
            </a:r>
            <a:r>
              <a:rPr lang="fr-FR" dirty="0"/>
              <a:t> EN </a:t>
            </a:r>
            <a:r>
              <a:rPr lang="fr-FR" dirty="0" err="1"/>
              <a:t>MATIèRE</a:t>
            </a:r>
            <a:r>
              <a:rPr lang="fr-FR" dirty="0"/>
              <a:t> </a:t>
            </a:r>
            <a:r>
              <a:rPr lang="fr-FR" dirty="0" err="1"/>
              <a:t>D’éDITION</a:t>
            </a:r>
            <a:endParaRPr lang="fr-FR" dirty="0"/>
          </a:p>
        </p:txBody>
      </p:sp>
      <p:sp>
        <p:nvSpPr>
          <p:cNvPr id="3" name="Espace réservé du contenu 2">
            <a:extLst>
              <a:ext uri="{FF2B5EF4-FFF2-40B4-BE49-F238E27FC236}">
                <a16:creationId xmlns:a16="http://schemas.microsoft.com/office/drawing/2014/main" id="{541B3B0A-93AE-984B-BADE-0BF4FD0B205E}"/>
              </a:ext>
            </a:extLst>
          </p:cNvPr>
          <p:cNvSpPr>
            <a:spLocks noGrp="1"/>
          </p:cNvSpPr>
          <p:nvPr>
            <p:ph idx="1"/>
          </p:nvPr>
        </p:nvSpPr>
        <p:spPr>
          <a:xfrm>
            <a:off x="6417733" y="1359090"/>
            <a:ext cx="5132665" cy="4048046"/>
          </a:xfrm>
        </p:spPr>
        <p:txBody>
          <a:bodyPr anchor="ctr">
            <a:normAutofit/>
          </a:bodyPr>
          <a:lstStyle/>
          <a:p>
            <a:pPr marL="0" indent="0">
              <a:buNone/>
            </a:pPr>
            <a:r>
              <a:rPr lang="fr-FR" sz="2200" dirty="0"/>
              <a:t>§1. La rôle des intermédiaires</a:t>
            </a:r>
          </a:p>
          <a:p>
            <a:pPr marL="0" indent="0">
              <a:buNone/>
            </a:pPr>
            <a:endParaRPr lang="fr-FR" sz="2200" dirty="0"/>
          </a:p>
          <a:p>
            <a:pPr marL="0" indent="0">
              <a:buNone/>
            </a:pPr>
            <a:r>
              <a:rPr lang="fr-FR" sz="2200" dirty="0"/>
              <a:t>§2. Les relations contractuelles entre artistes et intermédiaires</a:t>
            </a:r>
          </a:p>
        </p:txBody>
      </p:sp>
      <p:sp>
        <p:nvSpPr>
          <p:cNvPr id="29" name="Rectangle 28">
            <a:extLst>
              <a:ext uri="{FF2B5EF4-FFF2-40B4-BE49-F238E27FC236}">
                <a16:creationId xmlns:a16="http://schemas.microsoft.com/office/drawing/2014/main" id="{E55C1C3E-5158-47F3-8FD9-14B22C3E6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121662"/>
            <a:ext cx="109087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588963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§1. Le rôle des intermédiaires</a:t>
            </a:r>
          </a:p>
        </p:txBody>
      </p:sp>
      <p:sp>
        <p:nvSpPr>
          <p:cNvPr id="3" name="Espace réservé du contenu 2">
            <a:extLst>
              <a:ext uri="{FF2B5EF4-FFF2-40B4-BE49-F238E27FC236}">
                <a16:creationId xmlns:a16="http://schemas.microsoft.com/office/drawing/2014/main" id="{541B3B0A-93AE-984B-BADE-0BF4FD0B205E}"/>
              </a:ext>
            </a:extLst>
          </p:cNvPr>
          <p:cNvSpPr>
            <a:spLocks noGrp="1"/>
          </p:cNvSpPr>
          <p:nvPr>
            <p:ph idx="1"/>
          </p:nvPr>
        </p:nvSpPr>
        <p:spPr>
          <a:xfrm>
            <a:off x="1069848" y="2320412"/>
            <a:ext cx="10058400" cy="4175911"/>
          </a:xfrm>
        </p:spPr>
        <p:txBody>
          <a:bodyPr>
            <a:normAutofit/>
          </a:bodyPr>
          <a:lstStyle/>
          <a:p>
            <a:pPr marL="0" indent="0" algn="just">
              <a:buNone/>
            </a:pPr>
            <a:endParaRPr lang="fr-FR" b="1" dirty="0"/>
          </a:p>
          <a:p>
            <a:pPr algn="just">
              <a:buFontTx/>
              <a:buChar char="-"/>
            </a:pPr>
            <a:r>
              <a:rPr lang="fr-FR" sz="2400" b="1" dirty="0"/>
              <a:t>L’éditeur</a:t>
            </a:r>
          </a:p>
          <a:p>
            <a:pPr marL="0" indent="0" algn="just">
              <a:buNone/>
            </a:pPr>
            <a:endParaRPr lang="fr-FR" sz="2400" b="1" dirty="0"/>
          </a:p>
          <a:p>
            <a:pPr algn="just">
              <a:buFontTx/>
              <a:buChar char="-"/>
            </a:pPr>
            <a:r>
              <a:rPr lang="fr-FR" sz="2400" b="1" dirty="0"/>
              <a:t>Le détaillant</a:t>
            </a:r>
          </a:p>
          <a:p>
            <a:pPr marL="0" indent="0" algn="just">
              <a:buNone/>
            </a:pPr>
            <a:endParaRPr lang="fr-FR" sz="2400" b="1" dirty="0"/>
          </a:p>
          <a:p>
            <a:pPr marL="0" indent="0" algn="just">
              <a:buNone/>
            </a:pPr>
            <a:endParaRPr lang="fr-FR" sz="3400" b="1" u="sng"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831053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§2. Les relations contractuelles (1)</a:t>
            </a:r>
          </a:p>
        </p:txBody>
      </p:sp>
      <p:sp>
        <p:nvSpPr>
          <p:cNvPr id="3" name="Espace réservé du contenu 2">
            <a:extLst>
              <a:ext uri="{FF2B5EF4-FFF2-40B4-BE49-F238E27FC236}">
                <a16:creationId xmlns:a16="http://schemas.microsoft.com/office/drawing/2014/main" id="{541B3B0A-93AE-984B-BADE-0BF4FD0B205E}"/>
              </a:ext>
            </a:extLst>
          </p:cNvPr>
          <p:cNvSpPr>
            <a:spLocks noGrp="1"/>
          </p:cNvSpPr>
          <p:nvPr>
            <p:ph idx="1"/>
          </p:nvPr>
        </p:nvSpPr>
        <p:spPr>
          <a:xfrm>
            <a:off x="1069848" y="2320412"/>
            <a:ext cx="10058400" cy="4175911"/>
          </a:xfrm>
        </p:spPr>
        <p:txBody>
          <a:bodyPr>
            <a:normAutofit lnSpcReduction="10000"/>
          </a:bodyPr>
          <a:lstStyle/>
          <a:p>
            <a:pPr marL="0" indent="0" algn="just">
              <a:buNone/>
            </a:pPr>
            <a:r>
              <a:rPr lang="fr-FR" b="1" dirty="0"/>
              <a:t>A. </a:t>
            </a:r>
            <a:r>
              <a:rPr lang="fr-FR" sz="2400" b="1" u="sng" dirty="0"/>
              <a:t>Le contrat d’édition classique</a:t>
            </a:r>
          </a:p>
          <a:p>
            <a:pPr algn="just">
              <a:buFontTx/>
              <a:buChar char="-"/>
            </a:pPr>
            <a:r>
              <a:rPr lang="fr-FR" b="1" dirty="0"/>
              <a:t>Absence de définition</a:t>
            </a:r>
          </a:p>
          <a:p>
            <a:pPr algn="just">
              <a:buFontTx/>
              <a:buChar char="-"/>
            </a:pPr>
            <a:r>
              <a:rPr lang="fr-FR" b="1" dirty="0"/>
              <a:t>Contrat </a:t>
            </a:r>
            <a:r>
              <a:rPr lang="fr-FR" b="1" i="1" dirty="0"/>
              <a:t>intuitu </a:t>
            </a:r>
            <a:r>
              <a:rPr lang="fr-FR" b="1" i="1" dirty="0" err="1"/>
              <a:t>firmae</a:t>
            </a:r>
            <a:endParaRPr lang="fr-FR" sz="2400" b="1" dirty="0"/>
          </a:p>
          <a:p>
            <a:pPr algn="just">
              <a:buFontTx/>
              <a:buChar char="-"/>
            </a:pPr>
            <a:r>
              <a:rPr lang="fr-FR" b="1" dirty="0"/>
              <a:t>1° Obligations de l’auteur</a:t>
            </a:r>
          </a:p>
          <a:p>
            <a:pPr lvl="1" algn="just">
              <a:buFontTx/>
              <a:buChar char="-"/>
            </a:pPr>
            <a:r>
              <a:rPr lang="fr-FR" b="1" dirty="0"/>
              <a:t>Obligation de délivrance et de garantie</a:t>
            </a:r>
          </a:p>
          <a:p>
            <a:pPr lvl="1" algn="just">
              <a:buFontTx/>
              <a:buChar char="-"/>
            </a:pPr>
            <a:r>
              <a:rPr lang="fr-FR" b="1" dirty="0"/>
              <a:t>La garantie de l’exercice paisible du droit cédé</a:t>
            </a:r>
          </a:p>
          <a:p>
            <a:pPr algn="just">
              <a:buFontTx/>
              <a:buChar char="-"/>
            </a:pPr>
            <a:r>
              <a:rPr lang="fr-FR" b="1" dirty="0"/>
              <a:t>2° Obligations de l’éditeur</a:t>
            </a:r>
          </a:p>
          <a:p>
            <a:pPr lvl="1" algn="just">
              <a:buFontTx/>
              <a:buChar char="-"/>
            </a:pPr>
            <a:r>
              <a:rPr lang="fr-FR" b="1" dirty="0"/>
              <a:t>Reproduction de l’œuvre</a:t>
            </a:r>
          </a:p>
          <a:p>
            <a:pPr lvl="1" algn="just">
              <a:buFontTx/>
              <a:buChar char="-"/>
            </a:pPr>
            <a:r>
              <a:rPr lang="fr-FR" b="1" dirty="0"/>
              <a:t>Remise d’un bon à tirer</a:t>
            </a:r>
          </a:p>
          <a:p>
            <a:pPr lvl="1" algn="just">
              <a:buFontTx/>
              <a:buChar char="-"/>
            </a:pPr>
            <a:r>
              <a:rPr lang="fr-FR" b="1" dirty="0"/>
              <a:t>Un premier tirage garanti </a:t>
            </a:r>
          </a:p>
          <a:p>
            <a:pPr lvl="1" algn="just">
              <a:buFontTx/>
              <a:buChar char="-"/>
            </a:pPr>
            <a:r>
              <a:rPr lang="fr-FR" b="1" dirty="0"/>
              <a:t>La production des exemplaires dans le délai convenu</a:t>
            </a:r>
          </a:p>
          <a:p>
            <a:pPr lvl="1" algn="just">
              <a:buFontTx/>
              <a:buChar char="-"/>
            </a:pPr>
            <a:r>
              <a:rPr lang="fr-FR" b="1" dirty="0"/>
              <a:t>L’envoi d’un relevé annuel des ventes (…)</a:t>
            </a:r>
          </a:p>
          <a:p>
            <a:pPr marL="0" indent="0" algn="just">
              <a:buNone/>
            </a:pPr>
            <a:endParaRPr lang="fr-FR" sz="2400" b="1" dirty="0"/>
          </a:p>
          <a:p>
            <a:pPr marL="0" indent="0" algn="just">
              <a:buNone/>
            </a:pPr>
            <a:endParaRPr lang="fr-FR" sz="3400" b="1" u="sng"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423491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§2. Les relations contractuelles (2)</a:t>
            </a:r>
          </a:p>
        </p:txBody>
      </p:sp>
      <p:sp>
        <p:nvSpPr>
          <p:cNvPr id="3" name="Espace réservé du contenu 2">
            <a:extLst>
              <a:ext uri="{FF2B5EF4-FFF2-40B4-BE49-F238E27FC236}">
                <a16:creationId xmlns:a16="http://schemas.microsoft.com/office/drawing/2014/main" id="{541B3B0A-93AE-984B-BADE-0BF4FD0B205E}"/>
              </a:ext>
            </a:extLst>
          </p:cNvPr>
          <p:cNvSpPr>
            <a:spLocks noGrp="1"/>
          </p:cNvSpPr>
          <p:nvPr>
            <p:ph idx="1"/>
          </p:nvPr>
        </p:nvSpPr>
        <p:spPr>
          <a:xfrm>
            <a:off x="1069848" y="2320412"/>
            <a:ext cx="10058400" cy="4175911"/>
          </a:xfrm>
        </p:spPr>
        <p:txBody>
          <a:bodyPr>
            <a:normAutofit/>
          </a:bodyPr>
          <a:lstStyle/>
          <a:p>
            <a:pPr marL="0" indent="0" algn="just">
              <a:buNone/>
            </a:pPr>
            <a:r>
              <a:rPr lang="fr-FR" b="1" dirty="0"/>
              <a:t>A. </a:t>
            </a:r>
            <a:r>
              <a:rPr lang="fr-FR" sz="2400" b="1" u="sng" dirty="0"/>
              <a:t>Le mode de rémunération</a:t>
            </a:r>
          </a:p>
          <a:p>
            <a:pPr algn="just">
              <a:buFontTx/>
              <a:buChar char="-"/>
            </a:pPr>
            <a:r>
              <a:rPr lang="fr-FR" b="1" dirty="0"/>
              <a:t>En principe, une rémunération proportionnelle aux recettes brutes, sauf convention contraire </a:t>
            </a:r>
          </a:p>
          <a:p>
            <a:pPr lvl="1" algn="just">
              <a:buFontTx/>
              <a:buChar char="-"/>
            </a:pPr>
            <a:r>
              <a:rPr lang="fr-FR" b="1" dirty="0"/>
              <a:t>L’avance</a:t>
            </a:r>
          </a:p>
          <a:p>
            <a:pPr lvl="1" algn="just">
              <a:buFontTx/>
              <a:buChar char="-"/>
            </a:pPr>
            <a:r>
              <a:rPr lang="fr-FR" b="1" dirty="0"/>
              <a:t>Les revenus équivalents à un pourcentage sur le prix public hors taxe ou le chiffre d’affaire net</a:t>
            </a:r>
          </a:p>
          <a:p>
            <a:pPr lvl="1" algn="just">
              <a:buFontTx/>
              <a:buChar char="-"/>
            </a:pPr>
            <a:r>
              <a:rPr lang="fr-FR" b="1" dirty="0"/>
              <a:t>Les revenus équivalents à un pourcentage des sommes nettes perçues par l’éditeur</a:t>
            </a:r>
          </a:p>
          <a:p>
            <a:pPr lvl="1" algn="just">
              <a:buFontTx/>
              <a:buChar char="-"/>
            </a:pPr>
            <a:r>
              <a:rPr lang="fr-FR" b="1" dirty="0"/>
              <a:t>La rémunération forfaitaires</a:t>
            </a:r>
          </a:p>
          <a:p>
            <a:pPr lvl="1" algn="just">
              <a:buFontTx/>
              <a:buChar char="-"/>
            </a:pPr>
            <a:r>
              <a:rPr lang="fr-FR" b="1" dirty="0"/>
              <a:t>Un </a:t>
            </a:r>
            <a:r>
              <a:rPr lang="fr-FR" b="1" dirty="0" err="1"/>
              <a:t>panacahge</a:t>
            </a:r>
            <a:endParaRPr lang="fr-FR" b="1" dirty="0"/>
          </a:p>
          <a:p>
            <a:pPr lvl="1" algn="just">
              <a:buFontTx/>
              <a:buChar char="-"/>
            </a:pPr>
            <a:endParaRPr lang="fr-FR" b="1" dirty="0"/>
          </a:p>
          <a:p>
            <a:pPr marL="0" indent="0" algn="just">
              <a:buNone/>
            </a:pPr>
            <a:endParaRPr lang="fr-FR" sz="2400" b="1" dirty="0"/>
          </a:p>
          <a:p>
            <a:pPr marL="0" indent="0" algn="just">
              <a:buNone/>
            </a:pPr>
            <a:endParaRPr lang="fr-FR" sz="3400" b="1" u="sng"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948472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§2. Les relations contractuelles (3)</a:t>
            </a:r>
          </a:p>
        </p:txBody>
      </p:sp>
      <p:sp>
        <p:nvSpPr>
          <p:cNvPr id="3" name="Espace réservé du contenu 2">
            <a:extLst>
              <a:ext uri="{FF2B5EF4-FFF2-40B4-BE49-F238E27FC236}">
                <a16:creationId xmlns:a16="http://schemas.microsoft.com/office/drawing/2014/main" id="{541B3B0A-93AE-984B-BADE-0BF4FD0B205E}"/>
              </a:ext>
            </a:extLst>
          </p:cNvPr>
          <p:cNvSpPr>
            <a:spLocks noGrp="1"/>
          </p:cNvSpPr>
          <p:nvPr>
            <p:ph idx="1"/>
          </p:nvPr>
        </p:nvSpPr>
        <p:spPr>
          <a:xfrm>
            <a:off x="1069848" y="2320412"/>
            <a:ext cx="10058400" cy="4175911"/>
          </a:xfrm>
        </p:spPr>
        <p:txBody>
          <a:bodyPr>
            <a:normAutofit lnSpcReduction="10000"/>
          </a:bodyPr>
          <a:lstStyle/>
          <a:p>
            <a:pPr marL="0" indent="0" algn="just">
              <a:buNone/>
            </a:pPr>
            <a:r>
              <a:rPr lang="fr-FR" sz="2400" b="1" dirty="0"/>
              <a:t>B. </a:t>
            </a:r>
            <a:r>
              <a:rPr lang="fr-FR" sz="2400" b="1" u="sng" dirty="0"/>
              <a:t>Le contrat d’édition numérique</a:t>
            </a:r>
          </a:p>
          <a:p>
            <a:pPr marL="0" indent="0" algn="just">
              <a:buNone/>
            </a:pPr>
            <a:endParaRPr lang="fr-FR" sz="2400" b="1" dirty="0"/>
          </a:p>
          <a:p>
            <a:pPr marL="0" indent="0" algn="just">
              <a:buNone/>
            </a:pPr>
            <a:r>
              <a:rPr lang="fr-FR" sz="2400" b="1" dirty="0"/>
              <a:t>C. </a:t>
            </a:r>
            <a:r>
              <a:rPr lang="fr-FR" sz="2400" b="1" u="sng" dirty="0"/>
              <a:t>Le contrat à compte d’auteur</a:t>
            </a:r>
          </a:p>
          <a:p>
            <a:pPr marL="0" indent="0" algn="just">
              <a:buNone/>
            </a:pPr>
            <a:endParaRPr lang="fr-FR" sz="2400" b="1" dirty="0"/>
          </a:p>
          <a:p>
            <a:pPr marL="0" indent="0" algn="just">
              <a:buNone/>
            </a:pPr>
            <a:r>
              <a:rPr lang="fr-FR" sz="2400" b="1" dirty="0"/>
              <a:t>D. </a:t>
            </a:r>
            <a:r>
              <a:rPr lang="fr-FR" sz="2400" b="1" u="sng" dirty="0"/>
              <a:t>Le contrat d’édition en matière de bande dessinée</a:t>
            </a:r>
          </a:p>
          <a:p>
            <a:pPr marL="0" indent="0" algn="just">
              <a:buNone/>
            </a:pPr>
            <a:endParaRPr lang="fr-FR" sz="2400" b="1" u="sng" dirty="0"/>
          </a:p>
          <a:p>
            <a:pPr marL="0" indent="0" algn="just">
              <a:buNone/>
            </a:pPr>
            <a:r>
              <a:rPr lang="fr-FR" sz="2400" b="1" u="sng" dirty="0"/>
              <a:t>E. Le contrat de coédition</a:t>
            </a:r>
          </a:p>
          <a:p>
            <a:pPr marL="0" indent="0" algn="just">
              <a:buNone/>
            </a:pPr>
            <a:endParaRPr lang="fr-FR" sz="2400" b="1" u="sng" dirty="0"/>
          </a:p>
          <a:p>
            <a:pPr marL="0" indent="0" algn="just">
              <a:buNone/>
            </a:pPr>
            <a:r>
              <a:rPr lang="fr-FR" sz="2400" b="1" u="sng" dirty="0"/>
              <a:t>F. Le contrat de licence</a:t>
            </a:r>
            <a:endParaRPr lang="fr-FR" sz="3400" b="1" u="sng" dirty="0"/>
          </a:p>
          <a:p>
            <a:pPr marL="0" indent="0" algn="just">
              <a:buNone/>
            </a:pPr>
            <a:endParaRPr lang="fr-FR" sz="2400" b="1" u="sng" dirty="0"/>
          </a:p>
          <a:p>
            <a:pPr marL="0" indent="0" algn="just">
              <a:buNone/>
            </a:pPr>
            <a:endParaRPr lang="fr-FR" sz="3400" b="1" u="sng"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3289027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4FCA88C2-C73C-4062-A097-8FBCE3090B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83981C21-E132-4402-B31B-D725C1CE77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53241"/>
            <a:ext cx="109087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6A685C77-4E84-486A-9AE5-F3635BE98E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2" y="822324"/>
            <a:ext cx="5149596" cy="5228279"/>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286934" y="1465790"/>
            <a:ext cx="3860798" cy="3941345"/>
          </a:xfrm>
        </p:spPr>
        <p:txBody>
          <a:bodyPr>
            <a:normAutofit/>
          </a:bodyPr>
          <a:lstStyle/>
          <a:p>
            <a:r>
              <a:rPr lang="fr-FR" dirty="0"/>
              <a:t>Section 3. </a:t>
            </a:r>
            <a:br>
              <a:rPr lang="fr-FR" dirty="0"/>
            </a:br>
            <a:r>
              <a:rPr lang="fr-FR" dirty="0"/>
              <a:t>CONTRATS </a:t>
            </a:r>
            <a:r>
              <a:rPr lang="fr-FR" dirty="0" err="1"/>
              <a:t>SPéCIFIQUES</a:t>
            </a:r>
            <a:r>
              <a:rPr lang="fr-FR" dirty="0"/>
              <a:t> AUX ARTS PLASTIQUES</a:t>
            </a:r>
          </a:p>
        </p:txBody>
      </p:sp>
      <p:sp>
        <p:nvSpPr>
          <p:cNvPr id="3" name="Espace réservé du contenu 2">
            <a:extLst>
              <a:ext uri="{FF2B5EF4-FFF2-40B4-BE49-F238E27FC236}">
                <a16:creationId xmlns:a16="http://schemas.microsoft.com/office/drawing/2014/main" id="{541B3B0A-93AE-984B-BADE-0BF4FD0B205E}"/>
              </a:ext>
            </a:extLst>
          </p:cNvPr>
          <p:cNvSpPr>
            <a:spLocks noGrp="1"/>
          </p:cNvSpPr>
          <p:nvPr>
            <p:ph idx="1"/>
          </p:nvPr>
        </p:nvSpPr>
        <p:spPr>
          <a:xfrm>
            <a:off x="6417733" y="1359090"/>
            <a:ext cx="5132665" cy="4048046"/>
          </a:xfrm>
        </p:spPr>
        <p:txBody>
          <a:bodyPr anchor="ctr">
            <a:normAutofit/>
          </a:bodyPr>
          <a:lstStyle/>
          <a:p>
            <a:pPr marL="0" indent="0">
              <a:buNone/>
            </a:pPr>
            <a:r>
              <a:rPr lang="fr-FR" sz="2200" dirty="0"/>
              <a:t>§1. La rôle des intermédiaires</a:t>
            </a:r>
          </a:p>
          <a:p>
            <a:pPr marL="0" indent="0">
              <a:buNone/>
            </a:pPr>
            <a:endParaRPr lang="fr-FR" sz="2200" dirty="0"/>
          </a:p>
          <a:p>
            <a:pPr marL="0" indent="0">
              <a:buNone/>
            </a:pPr>
            <a:r>
              <a:rPr lang="fr-FR" sz="2200" dirty="0"/>
              <a:t>§2. Les relations contractuelles entre artistes et intermédiaires</a:t>
            </a:r>
          </a:p>
        </p:txBody>
      </p:sp>
      <p:sp>
        <p:nvSpPr>
          <p:cNvPr id="29" name="Rectangle 28">
            <a:extLst>
              <a:ext uri="{FF2B5EF4-FFF2-40B4-BE49-F238E27FC236}">
                <a16:creationId xmlns:a16="http://schemas.microsoft.com/office/drawing/2014/main" id="{E55C1C3E-5158-47F3-8FD9-14B22C3E6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121662"/>
            <a:ext cx="109087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0294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42">
            <a:extLst>
              <a:ext uri="{FF2B5EF4-FFF2-40B4-BE49-F238E27FC236}">
                <a16:creationId xmlns:a16="http://schemas.microsoft.com/office/drawing/2014/main" id="{4FCA88C2-C73C-4062-A097-8FBCE3090B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83981C21-E132-4402-B31B-D725C1CE77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53241"/>
            <a:ext cx="10908792" cy="80683"/>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6A685C77-4E84-486A-9AE5-F3635BE98E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2" y="822324"/>
            <a:ext cx="5149596" cy="5228279"/>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EC955436-9097-6B46-A0C5-5302BB3A2294}"/>
              </a:ext>
            </a:extLst>
          </p:cNvPr>
          <p:cNvSpPr>
            <a:spLocks noGrp="1"/>
          </p:cNvSpPr>
          <p:nvPr>
            <p:ph type="title"/>
          </p:nvPr>
        </p:nvSpPr>
        <p:spPr>
          <a:xfrm>
            <a:off x="1286934" y="1465790"/>
            <a:ext cx="3860798" cy="3941345"/>
          </a:xfrm>
        </p:spPr>
        <p:txBody>
          <a:bodyPr>
            <a:normAutofit/>
          </a:bodyPr>
          <a:lstStyle/>
          <a:p>
            <a:r>
              <a:rPr lang="fr-FR" sz="6000" b="1" dirty="0"/>
              <a:t>PLAN DU COURS</a:t>
            </a:r>
            <a:endParaRPr lang="fr-FR" sz="6000" b="1" dirty="0">
              <a:latin typeface="+mn-lt"/>
            </a:endParaRPr>
          </a:p>
        </p:txBody>
      </p:sp>
      <p:sp>
        <p:nvSpPr>
          <p:cNvPr id="38" name="Espace réservé du contenu 2">
            <a:extLst>
              <a:ext uri="{FF2B5EF4-FFF2-40B4-BE49-F238E27FC236}">
                <a16:creationId xmlns:a16="http://schemas.microsoft.com/office/drawing/2014/main" id="{D8110846-A306-7843-BF1C-F99EA5C3680B}"/>
              </a:ext>
            </a:extLst>
          </p:cNvPr>
          <p:cNvSpPr>
            <a:spLocks noGrp="1"/>
          </p:cNvSpPr>
          <p:nvPr>
            <p:ph idx="1"/>
          </p:nvPr>
        </p:nvSpPr>
        <p:spPr>
          <a:xfrm>
            <a:off x="6417733" y="1359090"/>
            <a:ext cx="5132665" cy="4048046"/>
          </a:xfrm>
        </p:spPr>
        <p:txBody>
          <a:bodyPr anchor="ctr">
            <a:noAutofit/>
          </a:bodyPr>
          <a:lstStyle/>
          <a:p>
            <a:pPr marL="0" indent="0">
              <a:buNone/>
            </a:pPr>
            <a:endParaRPr lang="fr-FR" dirty="0"/>
          </a:p>
          <a:p>
            <a:pPr marL="0" indent="0">
              <a:buNone/>
            </a:pPr>
            <a:r>
              <a:rPr lang="fr-BE" b="1" u="sng" dirty="0"/>
              <a:t>PARTIE 1</a:t>
            </a:r>
            <a:r>
              <a:rPr lang="fr-BE" b="1" dirty="0"/>
              <a:t>. </a:t>
            </a:r>
          </a:p>
          <a:p>
            <a:pPr marL="0" indent="0">
              <a:buNone/>
            </a:pPr>
            <a:r>
              <a:rPr lang="fr-BE" b="1" dirty="0"/>
              <a:t>LA PROFESSION D’ARTISTE</a:t>
            </a:r>
          </a:p>
          <a:p>
            <a:pPr marL="0" indent="0">
              <a:buNone/>
            </a:pPr>
            <a:r>
              <a:rPr lang="fr-BE" dirty="0"/>
              <a:t>(cours 1 à 5)</a:t>
            </a:r>
          </a:p>
          <a:p>
            <a:pPr marL="0" indent="0">
              <a:buNone/>
            </a:pPr>
            <a:r>
              <a:rPr lang="fr-FR" b="1" u="sng" dirty="0"/>
              <a:t>PARTIE 2</a:t>
            </a:r>
            <a:r>
              <a:rPr lang="fr-FR" b="1" dirty="0"/>
              <a:t>. </a:t>
            </a:r>
          </a:p>
          <a:p>
            <a:pPr marL="0" indent="0">
              <a:buNone/>
            </a:pPr>
            <a:r>
              <a:rPr lang="fr-FR" b="1" dirty="0"/>
              <a:t>ASPECTS SOCIAUX ET SALARIAUX DES ACTIVITES ARTISTIQUES </a:t>
            </a:r>
          </a:p>
          <a:p>
            <a:pPr marL="0" indent="0">
              <a:buNone/>
            </a:pPr>
            <a:r>
              <a:rPr lang="fr-FR" dirty="0"/>
              <a:t>(cours 6 à 11)</a:t>
            </a:r>
          </a:p>
          <a:p>
            <a:pPr marL="0" indent="0">
              <a:buNone/>
            </a:pPr>
            <a:r>
              <a:rPr lang="fr-FR" b="1" u="sng" dirty="0"/>
              <a:t>PARTIE 3</a:t>
            </a:r>
            <a:r>
              <a:rPr lang="fr-FR" b="1" dirty="0"/>
              <a:t>. </a:t>
            </a:r>
          </a:p>
          <a:p>
            <a:pPr marL="0" indent="0">
              <a:buNone/>
            </a:pPr>
            <a:r>
              <a:rPr lang="fr-FR" b="1" dirty="0"/>
              <a:t>ARTISTES ET PRESTATIONS SOCIALES </a:t>
            </a:r>
          </a:p>
          <a:p>
            <a:pPr marL="0" indent="0">
              <a:buNone/>
            </a:pPr>
            <a:r>
              <a:rPr lang="fr-FR" dirty="0"/>
              <a:t>(cours 12 à 15)</a:t>
            </a:r>
          </a:p>
        </p:txBody>
      </p:sp>
      <p:sp>
        <p:nvSpPr>
          <p:cNvPr id="49" name="Rectangle 48">
            <a:extLst>
              <a:ext uri="{FF2B5EF4-FFF2-40B4-BE49-F238E27FC236}">
                <a16:creationId xmlns:a16="http://schemas.microsoft.com/office/drawing/2014/main" id="{E55C1C3E-5158-47F3-8FD9-14B22C3E6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121662"/>
            <a:ext cx="10908792" cy="80683"/>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286766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§1. Le rôle des intermédiaires</a:t>
            </a:r>
          </a:p>
        </p:txBody>
      </p:sp>
      <p:sp>
        <p:nvSpPr>
          <p:cNvPr id="3" name="Espace réservé du contenu 2">
            <a:extLst>
              <a:ext uri="{FF2B5EF4-FFF2-40B4-BE49-F238E27FC236}">
                <a16:creationId xmlns:a16="http://schemas.microsoft.com/office/drawing/2014/main" id="{541B3B0A-93AE-984B-BADE-0BF4FD0B205E}"/>
              </a:ext>
            </a:extLst>
          </p:cNvPr>
          <p:cNvSpPr>
            <a:spLocks noGrp="1"/>
          </p:cNvSpPr>
          <p:nvPr>
            <p:ph idx="1"/>
          </p:nvPr>
        </p:nvSpPr>
        <p:spPr>
          <a:xfrm>
            <a:off x="1069848" y="2320412"/>
            <a:ext cx="10058400" cy="4175911"/>
          </a:xfrm>
        </p:spPr>
        <p:txBody>
          <a:bodyPr>
            <a:normAutofit/>
          </a:bodyPr>
          <a:lstStyle/>
          <a:p>
            <a:pPr marL="0" indent="0" algn="just">
              <a:buNone/>
            </a:pPr>
            <a:endParaRPr lang="fr-FR" b="1" dirty="0"/>
          </a:p>
          <a:p>
            <a:pPr algn="just">
              <a:buFontTx/>
              <a:buChar char="-"/>
            </a:pPr>
            <a:r>
              <a:rPr lang="fr-FR" sz="2400" b="1" dirty="0"/>
              <a:t>La galerie</a:t>
            </a:r>
          </a:p>
          <a:p>
            <a:pPr marL="0" indent="0" algn="just">
              <a:buNone/>
            </a:pPr>
            <a:endParaRPr lang="fr-FR" sz="2400" b="1" dirty="0"/>
          </a:p>
          <a:p>
            <a:pPr algn="just">
              <a:buFontTx/>
              <a:buChar char="-"/>
            </a:pPr>
            <a:r>
              <a:rPr lang="fr-FR" sz="2400" b="1" dirty="0"/>
              <a:t>La salle de vente</a:t>
            </a:r>
          </a:p>
          <a:p>
            <a:pPr algn="just">
              <a:buFontTx/>
              <a:buChar char="-"/>
            </a:pPr>
            <a:endParaRPr lang="fr-FR" sz="2400" b="1" dirty="0"/>
          </a:p>
          <a:p>
            <a:pPr algn="just">
              <a:buFontTx/>
              <a:buChar char="-"/>
            </a:pPr>
            <a:r>
              <a:rPr lang="fr-FR" sz="2400" b="1" dirty="0"/>
              <a:t>La foire d’art</a:t>
            </a:r>
          </a:p>
          <a:p>
            <a:pPr algn="just">
              <a:buFontTx/>
              <a:buChar char="-"/>
            </a:pPr>
            <a:endParaRPr lang="fr-FR" sz="2400" b="1" dirty="0"/>
          </a:p>
          <a:p>
            <a:pPr algn="just">
              <a:buFontTx/>
              <a:buChar char="-"/>
            </a:pPr>
            <a:r>
              <a:rPr lang="fr-FR" sz="2400" b="1" dirty="0"/>
              <a:t>Le musée</a:t>
            </a:r>
          </a:p>
          <a:p>
            <a:pPr marL="0" indent="0" algn="just">
              <a:buNone/>
            </a:pPr>
            <a:endParaRPr lang="fr-FR" sz="2400" b="1" dirty="0"/>
          </a:p>
          <a:p>
            <a:pPr marL="0" indent="0" algn="just">
              <a:buNone/>
            </a:pPr>
            <a:endParaRPr lang="fr-FR" sz="3400" b="1" u="sng"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42123666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C5DC7D5-7C60-C8F9-3251-8DFEA3ADB4B3}"/>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8742C4-19AC-62D8-CECA-DCFFFB0E59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C6DD300-1276-6D31-4668-39DA936B1F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4F1E8907-3540-277A-1FA2-CC7792E98B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AB8C02DB-C4B2-AE25-A8C0-4D741B64C5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BBB22088-C78A-9C6B-CC74-B236209AFCB9}"/>
              </a:ext>
            </a:extLst>
          </p:cNvPr>
          <p:cNvSpPr>
            <a:spLocks noGrp="1"/>
          </p:cNvSpPr>
          <p:nvPr>
            <p:ph type="title"/>
          </p:nvPr>
        </p:nvSpPr>
        <p:spPr>
          <a:xfrm>
            <a:off x="1069848" y="484632"/>
            <a:ext cx="10058400" cy="1609344"/>
          </a:xfrm>
        </p:spPr>
        <p:txBody>
          <a:bodyPr>
            <a:normAutofit/>
          </a:bodyPr>
          <a:lstStyle/>
          <a:p>
            <a:r>
              <a:rPr lang="fr-FR" sz="4800" cap="small" dirty="0"/>
              <a:t>§2. Les relations contractuelles (1)</a:t>
            </a:r>
          </a:p>
        </p:txBody>
      </p:sp>
      <p:sp>
        <p:nvSpPr>
          <p:cNvPr id="3" name="Espace réservé du contenu 2">
            <a:extLst>
              <a:ext uri="{FF2B5EF4-FFF2-40B4-BE49-F238E27FC236}">
                <a16:creationId xmlns:a16="http://schemas.microsoft.com/office/drawing/2014/main" id="{A9354EAF-3999-2D32-F71F-4DA577755765}"/>
              </a:ext>
            </a:extLst>
          </p:cNvPr>
          <p:cNvSpPr>
            <a:spLocks noGrp="1"/>
          </p:cNvSpPr>
          <p:nvPr>
            <p:ph idx="1"/>
          </p:nvPr>
        </p:nvSpPr>
        <p:spPr>
          <a:xfrm>
            <a:off x="1069848" y="2320412"/>
            <a:ext cx="10058400" cy="4175911"/>
          </a:xfrm>
        </p:spPr>
        <p:txBody>
          <a:bodyPr>
            <a:normAutofit/>
          </a:bodyPr>
          <a:lstStyle/>
          <a:p>
            <a:pPr marL="0" indent="0" algn="just">
              <a:buNone/>
            </a:pPr>
            <a:endParaRPr lang="fr-FR" b="1" dirty="0"/>
          </a:p>
          <a:p>
            <a:pPr algn="just">
              <a:buFontTx/>
              <a:buChar char="-"/>
            </a:pPr>
            <a:r>
              <a:rPr lang="fr-FR" sz="2400" b="1" u="sng" dirty="0"/>
              <a:t>Un contrat écrit</a:t>
            </a:r>
          </a:p>
          <a:p>
            <a:pPr marL="0" indent="0" algn="just">
              <a:buNone/>
            </a:pPr>
            <a:endParaRPr lang="fr-FR" sz="2400" b="1" u="sng" dirty="0"/>
          </a:p>
          <a:p>
            <a:pPr algn="just">
              <a:buFontTx/>
              <a:buChar char="-"/>
            </a:pPr>
            <a:r>
              <a:rPr lang="fr-FR" sz="2400" b="1" u="sng" dirty="0"/>
              <a:t>Engagement réciproques</a:t>
            </a:r>
          </a:p>
          <a:p>
            <a:pPr marL="0" indent="0" algn="just">
              <a:buNone/>
            </a:pPr>
            <a:endParaRPr lang="fr-FR" sz="2400" b="1" u="sng" dirty="0"/>
          </a:p>
          <a:p>
            <a:pPr algn="just">
              <a:buFontTx/>
              <a:buChar char="-"/>
            </a:pPr>
            <a:r>
              <a:rPr lang="fr-FR" sz="2400" b="1" u="sng" dirty="0"/>
              <a:t>Relations durables </a:t>
            </a:r>
          </a:p>
          <a:p>
            <a:pPr marL="0" indent="0" algn="just">
              <a:buNone/>
            </a:pPr>
            <a:endParaRPr lang="fr-FR" sz="2400" b="1" u="sng" dirty="0"/>
          </a:p>
          <a:p>
            <a:pPr algn="just">
              <a:buFontTx/>
              <a:buChar char="-"/>
            </a:pPr>
            <a:r>
              <a:rPr lang="fr-FR" sz="2400" b="1" u="sng" dirty="0"/>
              <a:t>La clause d’exclusivité</a:t>
            </a:r>
          </a:p>
          <a:p>
            <a:pPr marL="0" indent="0" algn="just">
              <a:buNone/>
            </a:pPr>
            <a:endParaRPr lang="fr-FR" sz="2400" b="1" dirty="0"/>
          </a:p>
          <a:p>
            <a:pPr marL="0" indent="0" algn="just">
              <a:buNone/>
            </a:pPr>
            <a:endParaRPr lang="fr-FR" sz="3400" b="1" u="sng" dirty="0"/>
          </a:p>
        </p:txBody>
      </p:sp>
      <p:sp>
        <p:nvSpPr>
          <p:cNvPr id="16" name="Oval 15">
            <a:extLst>
              <a:ext uri="{FF2B5EF4-FFF2-40B4-BE49-F238E27FC236}">
                <a16:creationId xmlns:a16="http://schemas.microsoft.com/office/drawing/2014/main" id="{5CE47ECA-BFB4-B0B7-2A29-1DBF2C4DEA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7B452CA4-F26E-ED7D-2A75-D0AA86F938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316412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9A16901-2804-3DF3-0526-0570A1046FF4}"/>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73CC2A7-7DA1-A9EB-7DED-DA07D91775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251A19-A31C-1628-82FD-DC1F53DC5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73E5675A-F197-87EC-652C-49023B6FB7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48F31413-7BA0-AFB1-A1F6-E0178AF8AA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313B0BD0-A9DA-213E-C0D6-E7233D54DD86}"/>
              </a:ext>
            </a:extLst>
          </p:cNvPr>
          <p:cNvSpPr>
            <a:spLocks noGrp="1"/>
          </p:cNvSpPr>
          <p:nvPr>
            <p:ph type="title"/>
          </p:nvPr>
        </p:nvSpPr>
        <p:spPr>
          <a:xfrm>
            <a:off x="1069848" y="484632"/>
            <a:ext cx="10058400" cy="1609344"/>
          </a:xfrm>
        </p:spPr>
        <p:txBody>
          <a:bodyPr>
            <a:normAutofit/>
          </a:bodyPr>
          <a:lstStyle/>
          <a:p>
            <a:r>
              <a:rPr lang="fr-FR" sz="4800" cap="small" dirty="0"/>
              <a:t>§2. Les relations contractuelles (2)</a:t>
            </a:r>
          </a:p>
        </p:txBody>
      </p:sp>
      <p:sp>
        <p:nvSpPr>
          <p:cNvPr id="3" name="Espace réservé du contenu 2">
            <a:extLst>
              <a:ext uri="{FF2B5EF4-FFF2-40B4-BE49-F238E27FC236}">
                <a16:creationId xmlns:a16="http://schemas.microsoft.com/office/drawing/2014/main" id="{6C338761-C142-D08B-B0EE-E7CB77AA81B2}"/>
              </a:ext>
            </a:extLst>
          </p:cNvPr>
          <p:cNvSpPr>
            <a:spLocks noGrp="1"/>
          </p:cNvSpPr>
          <p:nvPr>
            <p:ph idx="1"/>
          </p:nvPr>
        </p:nvSpPr>
        <p:spPr>
          <a:xfrm>
            <a:off x="1069848" y="2320412"/>
            <a:ext cx="10058400" cy="4175911"/>
          </a:xfrm>
        </p:spPr>
        <p:txBody>
          <a:bodyPr>
            <a:normAutofit fontScale="92500" lnSpcReduction="20000"/>
          </a:bodyPr>
          <a:lstStyle/>
          <a:p>
            <a:pPr marL="0" indent="0" algn="just">
              <a:buNone/>
            </a:pPr>
            <a:r>
              <a:rPr lang="fr-FR" b="1" dirty="0"/>
              <a:t>A. </a:t>
            </a:r>
            <a:r>
              <a:rPr lang="fr-FR" b="1" u="sng" dirty="0"/>
              <a:t>Le contrat de location de cimaise</a:t>
            </a:r>
          </a:p>
          <a:p>
            <a:pPr marL="0" indent="0" algn="just">
              <a:buNone/>
            </a:pPr>
            <a:endParaRPr lang="fr-FR" b="1" dirty="0"/>
          </a:p>
          <a:p>
            <a:pPr marL="0" indent="0" algn="just">
              <a:buNone/>
            </a:pPr>
            <a:r>
              <a:rPr lang="fr-FR" b="1" dirty="0"/>
              <a:t>B. </a:t>
            </a:r>
            <a:r>
              <a:rPr lang="fr-FR" b="1" u="sng" dirty="0"/>
              <a:t>Le contrat d’exposition</a:t>
            </a:r>
          </a:p>
          <a:p>
            <a:pPr marL="0" indent="0" algn="just">
              <a:buNone/>
            </a:pPr>
            <a:endParaRPr lang="fr-FR" b="1" dirty="0"/>
          </a:p>
          <a:p>
            <a:pPr marL="0" indent="0" algn="just">
              <a:buNone/>
            </a:pPr>
            <a:r>
              <a:rPr lang="fr-FR" b="1" dirty="0"/>
              <a:t>C. </a:t>
            </a:r>
            <a:r>
              <a:rPr lang="fr-FR" b="1" u="sng" dirty="0"/>
              <a:t>Le contrat de commission</a:t>
            </a:r>
          </a:p>
          <a:p>
            <a:pPr marL="0" indent="0" algn="just">
              <a:buNone/>
            </a:pPr>
            <a:endParaRPr lang="fr-FR" b="1" u="sng" dirty="0"/>
          </a:p>
          <a:p>
            <a:pPr marL="0" indent="0" algn="just">
              <a:buNone/>
            </a:pPr>
            <a:r>
              <a:rPr lang="fr-FR" b="1" dirty="0"/>
              <a:t>D. </a:t>
            </a:r>
            <a:r>
              <a:rPr lang="fr-FR" b="1" u="sng" dirty="0"/>
              <a:t>Le contrat d’agent</a:t>
            </a:r>
          </a:p>
          <a:p>
            <a:pPr marL="0" indent="0" algn="just">
              <a:buNone/>
            </a:pPr>
            <a:endParaRPr lang="fr-FR" b="1" u="sng" dirty="0"/>
          </a:p>
          <a:p>
            <a:pPr marL="0" indent="0" algn="just">
              <a:buNone/>
            </a:pPr>
            <a:r>
              <a:rPr lang="fr-FR" b="1" dirty="0"/>
              <a:t>E. </a:t>
            </a:r>
            <a:r>
              <a:rPr lang="fr-FR" b="1" u="sng" dirty="0"/>
              <a:t>Le contrat de prêt et le contrat de dépôt</a:t>
            </a:r>
          </a:p>
          <a:p>
            <a:pPr marL="0" indent="0" algn="just">
              <a:buNone/>
            </a:pPr>
            <a:endParaRPr lang="fr-FR" sz="2400" b="1" u="sng" dirty="0"/>
          </a:p>
          <a:p>
            <a:pPr marL="0" indent="0" algn="just">
              <a:buNone/>
            </a:pPr>
            <a:r>
              <a:rPr lang="fr-FR" sz="2200" b="1" dirty="0"/>
              <a:t>F. </a:t>
            </a:r>
            <a:r>
              <a:rPr lang="fr-FR" sz="2200" b="1" u="sng" dirty="0"/>
              <a:t>Le contrat d’achat</a:t>
            </a:r>
          </a:p>
          <a:p>
            <a:pPr marL="0" indent="0" algn="just">
              <a:buNone/>
            </a:pPr>
            <a:endParaRPr lang="fr-FR" sz="2400" b="1" dirty="0"/>
          </a:p>
          <a:p>
            <a:pPr marL="0" indent="0" algn="just">
              <a:buNone/>
            </a:pPr>
            <a:endParaRPr lang="fr-FR" sz="3400" b="1" u="sng" dirty="0"/>
          </a:p>
        </p:txBody>
      </p:sp>
      <p:sp>
        <p:nvSpPr>
          <p:cNvPr id="16" name="Oval 15">
            <a:extLst>
              <a:ext uri="{FF2B5EF4-FFF2-40B4-BE49-F238E27FC236}">
                <a16:creationId xmlns:a16="http://schemas.microsoft.com/office/drawing/2014/main" id="{35E917C5-9F3A-0859-14B0-A3A4986B4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59587FAE-B275-51F3-9042-DA1D1E6709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503748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pPr algn="just"/>
            <a:r>
              <a:rPr lang="fr-FR" sz="4800" cap="small" dirty="0">
                <a:solidFill>
                  <a:srgbClr val="0070C0"/>
                </a:solidFill>
              </a:rPr>
              <a:t>Questions d’examen</a:t>
            </a:r>
          </a:p>
        </p:txBody>
      </p:sp>
      <p:sp>
        <p:nvSpPr>
          <p:cNvPr id="3" name="Espace réservé du contenu 2">
            <a:extLst>
              <a:ext uri="{FF2B5EF4-FFF2-40B4-BE49-F238E27FC236}">
                <a16:creationId xmlns:a16="http://schemas.microsoft.com/office/drawing/2014/main" id="{541B3B0A-93AE-984B-BADE-0BF4FD0B205E}"/>
              </a:ext>
            </a:extLst>
          </p:cNvPr>
          <p:cNvSpPr>
            <a:spLocks noGrp="1"/>
          </p:cNvSpPr>
          <p:nvPr>
            <p:ph idx="1"/>
          </p:nvPr>
        </p:nvSpPr>
        <p:spPr>
          <a:xfrm>
            <a:off x="1069848" y="2320412"/>
            <a:ext cx="10058400" cy="4337277"/>
          </a:xfrm>
        </p:spPr>
        <p:txBody>
          <a:bodyPr>
            <a:normAutofit lnSpcReduction="10000"/>
          </a:bodyPr>
          <a:lstStyle/>
          <a:p>
            <a:pPr marL="0" indent="0" algn="just">
              <a:buNone/>
            </a:pPr>
            <a:r>
              <a:rPr lang="fr-FR" b="1" dirty="0"/>
              <a:t>En quoi les contrats sont-ils utiles pour régler le travail des artistes ? (</a:t>
            </a:r>
            <a:r>
              <a:rPr lang="fr-FR" b="1" dirty="0">
                <a:solidFill>
                  <a:srgbClr val="0070C0"/>
                </a:solidFill>
              </a:rPr>
              <a:t>question transversale</a:t>
            </a:r>
            <a:r>
              <a:rPr lang="fr-FR" b="1" dirty="0"/>
              <a:t>)</a:t>
            </a:r>
          </a:p>
          <a:p>
            <a:pPr marL="0" indent="0" algn="just">
              <a:buNone/>
            </a:pPr>
            <a:r>
              <a:rPr lang="fr-FR" b="1" dirty="0"/>
              <a:t>Expliquez en quoi il existe des règles dérogatoires qui protègent les artistes dans le rapport de force défavorable avec les intermédiaires (</a:t>
            </a:r>
            <a:r>
              <a:rPr lang="fr-FR" b="1" dirty="0">
                <a:solidFill>
                  <a:srgbClr val="0070C0"/>
                </a:solidFill>
              </a:rPr>
              <a:t>question transversale</a:t>
            </a:r>
            <a:r>
              <a:rPr lang="fr-FR" b="1" dirty="0"/>
              <a:t>)</a:t>
            </a:r>
          </a:p>
          <a:p>
            <a:pPr marL="0" indent="0" algn="just">
              <a:buNone/>
            </a:pPr>
            <a:r>
              <a:rPr lang="fr-FR" b="1" dirty="0"/>
              <a:t>Expliquez comment procéder concrètement pour se rémunérer avec des droits d’auteur (</a:t>
            </a:r>
            <a:r>
              <a:rPr lang="fr-FR" b="1" dirty="0">
                <a:solidFill>
                  <a:srgbClr val="0070C0"/>
                </a:solidFill>
              </a:rPr>
              <a:t>question transversale</a:t>
            </a:r>
            <a:r>
              <a:rPr lang="fr-FR" b="1" dirty="0"/>
              <a:t>)</a:t>
            </a:r>
          </a:p>
          <a:p>
            <a:pPr marL="0" indent="0" algn="just">
              <a:buNone/>
            </a:pPr>
            <a:r>
              <a:rPr lang="fr-FR" b="1" dirty="0"/>
              <a:t>Quelles sont les implications de l’usage du contrat de commande/du contrat de vente sur le plan civil (y compris les droits d’auteur), social et fiscal (</a:t>
            </a:r>
            <a:r>
              <a:rPr lang="fr-FR" b="1" dirty="0">
                <a:solidFill>
                  <a:srgbClr val="0070C0"/>
                </a:solidFill>
              </a:rPr>
              <a:t>question transversale</a:t>
            </a:r>
            <a:r>
              <a:rPr lang="fr-FR" b="1" dirty="0"/>
              <a:t>).</a:t>
            </a:r>
          </a:p>
          <a:p>
            <a:pPr marL="0" indent="0" algn="just">
              <a:buNone/>
            </a:pPr>
            <a:r>
              <a:rPr lang="fr-FR" b="1" dirty="0"/>
              <a:t>Enumérez et expliquez brièvement les contrats spécifiques en matière d’édition (</a:t>
            </a:r>
            <a:r>
              <a:rPr lang="fr-FR" b="1" dirty="0">
                <a:solidFill>
                  <a:srgbClr val="0070C0"/>
                </a:solidFill>
              </a:rPr>
              <a:t>question de restitution</a:t>
            </a:r>
            <a:r>
              <a:rPr lang="fr-FR" b="1" dirty="0"/>
              <a:t>)</a:t>
            </a:r>
          </a:p>
          <a:p>
            <a:pPr marL="0" indent="0" algn="just">
              <a:buNone/>
            </a:pPr>
            <a:r>
              <a:rPr lang="fr-FR" b="1" dirty="0"/>
              <a:t>Enumérez et expliquez brièvement les contrats spécifiques aux arts plastiques (</a:t>
            </a:r>
            <a:r>
              <a:rPr lang="fr-FR" b="1" dirty="0">
                <a:solidFill>
                  <a:srgbClr val="0070C0"/>
                </a:solidFill>
              </a:rPr>
              <a:t>question de restitution</a:t>
            </a:r>
            <a:r>
              <a:rPr lang="fr-FR" b="1" dirty="0"/>
              <a:t>)</a:t>
            </a:r>
          </a:p>
          <a:p>
            <a:pPr marL="0" indent="0">
              <a:buNone/>
            </a:pPr>
            <a:endParaRPr lang="fr-FR" b="1" u="sng" dirty="0"/>
          </a:p>
          <a:p>
            <a:pPr marL="0" indent="0">
              <a:buNone/>
            </a:pPr>
            <a:endParaRPr lang="fr-FR" b="1" u="sng" dirty="0"/>
          </a:p>
          <a:p>
            <a:pPr marL="0" indent="0">
              <a:buNone/>
            </a:pPr>
            <a:endParaRPr lang="fr-FR" b="1" u="sng" dirty="0"/>
          </a:p>
          <a:p>
            <a:pPr marL="0" indent="0">
              <a:buNone/>
            </a:pPr>
            <a:endParaRPr lang="fr-FR" b="1" u="sng" dirty="0"/>
          </a:p>
          <a:p>
            <a:pPr marL="0" indent="0">
              <a:buNone/>
            </a:pPr>
            <a:endParaRPr lang="fr-FR" dirty="0"/>
          </a:p>
        </p:txBody>
      </p:sp>
    </p:spTree>
    <p:extLst>
      <p:ext uri="{BB962C8B-B14F-4D97-AF65-F5344CB8AC3E}">
        <p14:creationId xmlns:p14="http://schemas.microsoft.com/office/powerpoint/2010/main" val="24553948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B874686-ACEB-8BE2-210D-EADA12E1ED8D}"/>
            </a:ext>
          </a:extLst>
        </p:cNvPr>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7F0038D8-746A-E358-5527-2E1F78D33C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Espace réservé du contenu 2">
            <a:extLst>
              <a:ext uri="{FF2B5EF4-FFF2-40B4-BE49-F238E27FC236}">
                <a16:creationId xmlns:a16="http://schemas.microsoft.com/office/drawing/2014/main" id="{96D1C21B-7597-3248-6E2B-29CCFC1E25C4}"/>
              </a:ext>
            </a:extLst>
          </p:cNvPr>
          <p:cNvSpPr>
            <a:spLocks noGrp="1"/>
          </p:cNvSpPr>
          <p:nvPr>
            <p:ph idx="1"/>
          </p:nvPr>
        </p:nvSpPr>
        <p:spPr>
          <a:xfrm>
            <a:off x="1069850" y="844902"/>
            <a:ext cx="5818858" cy="5168196"/>
          </a:xfrm>
        </p:spPr>
        <p:txBody>
          <a:bodyPr anchor="ctr">
            <a:normAutofit/>
          </a:bodyPr>
          <a:lstStyle/>
          <a:p>
            <a:pPr marL="0" indent="0">
              <a:buNone/>
            </a:pPr>
            <a:r>
              <a:rPr lang="fr-FR" sz="2400" b="1" dirty="0"/>
              <a:t>Enoncé 1.</a:t>
            </a:r>
          </a:p>
          <a:p>
            <a:pPr marL="0" indent="0">
              <a:buNone/>
            </a:pPr>
            <a:endParaRPr lang="fr-FR" sz="2400" b="1" dirty="0"/>
          </a:p>
          <a:p>
            <a:pPr marL="0" indent="0">
              <a:buNone/>
            </a:pPr>
            <a:r>
              <a:rPr lang="fr-FR" sz="2400" b="1" dirty="0"/>
              <a:t>Enoncé 2. </a:t>
            </a:r>
          </a:p>
          <a:p>
            <a:pPr marL="0" indent="0">
              <a:buNone/>
            </a:pPr>
            <a:endParaRPr lang="fr-FR" sz="2400" b="1" dirty="0"/>
          </a:p>
          <a:p>
            <a:pPr marL="0" indent="0">
              <a:buNone/>
            </a:pPr>
            <a:r>
              <a:rPr lang="fr-FR" sz="2400" b="1" dirty="0"/>
              <a:t>Enoncé 3. </a:t>
            </a:r>
          </a:p>
        </p:txBody>
      </p:sp>
      <p:sp>
        <p:nvSpPr>
          <p:cNvPr id="32" name="Rectangle 31">
            <a:extLst>
              <a:ext uri="{FF2B5EF4-FFF2-40B4-BE49-F238E27FC236}">
                <a16:creationId xmlns:a16="http://schemas.microsoft.com/office/drawing/2014/main" id="{1459452F-62C8-C16B-4FE0-A09B437B55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86983" y="3388659"/>
            <a:ext cx="36576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grpSp>
        <p:nvGrpSpPr>
          <p:cNvPr id="34" name="Group 33">
            <a:extLst>
              <a:ext uri="{FF2B5EF4-FFF2-40B4-BE49-F238E27FC236}">
                <a16:creationId xmlns:a16="http://schemas.microsoft.com/office/drawing/2014/main" id="{55086F81-C4BD-2FBB-FFF6-183D6BE9A32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42859" y="1679571"/>
            <a:ext cx="3498864" cy="3498858"/>
            <a:chOff x="7942859" y="1679571"/>
            <a:chExt cx="3498864" cy="3498858"/>
          </a:xfrm>
        </p:grpSpPr>
        <p:sp>
          <p:nvSpPr>
            <p:cNvPr id="35" name="Oval 34">
              <a:extLst>
                <a:ext uri="{FF2B5EF4-FFF2-40B4-BE49-F238E27FC236}">
                  <a16:creationId xmlns:a16="http://schemas.microsoft.com/office/drawing/2014/main" id="{0586D3FC-6AAF-F551-0AFB-7C2D095DC8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42859" y="1679571"/>
              <a:ext cx="3498864" cy="3498858"/>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6" name="Oval 35">
              <a:extLst>
                <a:ext uri="{FF2B5EF4-FFF2-40B4-BE49-F238E27FC236}">
                  <a16:creationId xmlns:a16="http://schemas.microsoft.com/office/drawing/2014/main" id="{DD7632F3-E9AA-FD69-E4D9-865EAC5AB7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27958"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re 1">
            <a:extLst>
              <a:ext uri="{FF2B5EF4-FFF2-40B4-BE49-F238E27FC236}">
                <a16:creationId xmlns:a16="http://schemas.microsoft.com/office/drawing/2014/main" id="{6B9A1B91-6B22-7898-4BAD-E74A15B38A31}"/>
              </a:ext>
            </a:extLst>
          </p:cNvPr>
          <p:cNvSpPr>
            <a:spLocks noGrp="1"/>
          </p:cNvSpPr>
          <p:nvPr>
            <p:ph type="title"/>
          </p:nvPr>
        </p:nvSpPr>
        <p:spPr>
          <a:xfrm>
            <a:off x="8371968" y="2376862"/>
            <a:ext cx="2640646" cy="2104273"/>
          </a:xfrm>
          <a:noFill/>
        </p:spPr>
        <p:txBody>
          <a:bodyPr>
            <a:normAutofit/>
          </a:bodyPr>
          <a:lstStyle/>
          <a:p>
            <a:pPr algn="ctr"/>
            <a:r>
              <a:rPr lang="fr-FR" sz="2800" b="1" u="sng" cap="small" dirty="0">
                <a:solidFill>
                  <a:schemeClr val="bg1">
                    <a:shade val="97000"/>
                    <a:satMod val="150000"/>
                  </a:schemeClr>
                </a:solidFill>
                <a:latin typeface="+mn-lt"/>
              </a:rPr>
              <a:t>Chapitre 4. Cas pratique</a:t>
            </a:r>
          </a:p>
        </p:txBody>
      </p:sp>
    </p:spTree>
    <p:extLst>
      <p:ext uri="{BB962C8B-B14F-4D97-AF65-F5344CB8AC3E}">
        <p14:creationId xmlns:p14="http://schemas.microsoft.com/office/powerpoint/2010/main" val="4012294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955436-9097-6B46-A0C5-5302BB3A2294}"/>
              </a:ext>
            </a:extLst>
          </p:cNvPr>
          <p:cNvSpPr>
            <a:spLocks noGrp="1"/>
          </p:cNvSpPr>
          <p:nvPr>
            <p:ph type="title"/>
          </p:nvPr>
        </p:nvSpPr>
        <p:spPr>
          <a:xfrm>
            <a:off x="1069848" y="484632"/>
            <a:ext cx="10058400" cy="1609344"/>
          </a:xfrm>
        </p:spPr>
        <p:txBody>
          <a:bodyPr>
            <a:normAutofit/>
          </a:bodyPr>
          <a:lstStyle/>
          <a:p>
            <a:r>
              <a:rPr lang="fr-FR" b="1"/>
              <a:t>PARTIE 1. LA PROFESSION D’ARTISTE </a:t>
            </a:r>
            <a:endParaRPr lang="fr-FR" b="1" dirty="0">
              <a:latin typeface="+mn-lt"/>
            </a:endParaRPr>
          </a:p>
        </p:txBody>
      </p:sp>
      <p:sp>
        <p:nvSpPr>
          <p:cNvPr id="10" name="Rectangle 9">
            <a:extLst>
              <a:ext uri="{FF2B5EF4-FFF2-40B4-BE49-F238E27FC236}">
                <a16:creationId xmlns:a16="http://schemas.microsoft.com/office/drawing/2014/main" id="{3FD711E9-7F79-40A9-8D9E-4AE293C15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2013293"/>
            <a:ext cx="10058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Espace réservé du contenu 2">
            <a:extLst>
              <a:ext uri="{FF2B5EF4-FFF2-40B4-BE49-F238E27FC236}">
                <a16:creationId xmlns:a16="http://schemas.microsoft.com/office/drawing/2014/main" id="{95BD79AD-8707-4A90-A68D-B40B2CE51A7E}"/>
              </a:ext>
            </a:extLst>
          </p:cNvPr>
          <p:cNvGraphicFramePr>
            <a:graphicFrameLocks noGrp="1"/>
          </p:cNvGraphicFramePr>
          <p:nvPr>
            <p:ph idx="1"/>
            <p:extLst>
              <p:ext uri="{D42A27DB-BD31-4B8C-83A1-F6EECF244321}">
                <p14:modId xmlns:p14="http://schemas.microsoft.com/office/powerpoint/2010/main" val="2913345462"/>
              </p:ext>
            </p:extLst>
          </p:nvPr>
        </p:nvGraphicFramePr>
        <p:xfrm>
          <a:off x="1069975" y="2385390"/>
          <a:ext cx="10058400" cy="36178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104133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Espace réservé du contenu 2">
            <a:extLst>
              <a:ext uri="{FF2B5EF4-FFF2-40B4-BE49-F238E27FC236}">
                <a16:creationId xmlns:a16="http://schemas.microsoft.com/office/drawing/2014/main" id="{D27CB916-5E67-804F-926C-245931458173}"/>
              </a:ext>
            </a:extLst>
          </p:cNvPr>
          <p:cNvSpPr>
            <a:spLocks noGrp="1"/>
          </p:cNvSpPr>
          <p:nvPr>
            <p:ph idx="1"/>
          </p:nvPr>
        </p:nvSpPr>
        <p:spPr>
          <a:xfrm>
            <a:off x="1069850" y="844902"/>
            <a:ext cx="5818858" cy="5168196"/>
          </a:xfrm>
        </p:spPr>
        <p:txBody>
          <a:bodyPr anchor="ctr">
            <a:normAutofit/>
          </a:bodyPr>
          <a:lstStyle/>
          <a:p>
            <a:pPr marL="0" indent="0">
              <a:buNone/>
            </a:pPr>
            <a:r>
              <a:rPr lang="fr-FR" sz="2400" b="1" dirty="0"/>
              <a:t>Section 1. Règles contractuelles visant les droits d’auteur</a:t>
            </a:r>
          </a:p>
          <a:p>
            <a:pPr marL="0" indent="0">
              <a:buNone/>
            </a:pPr>
            <a:r>
              <a:rPr lang="fr-FR" sz="2400" b="1" dirty="0"/>
              <a:t>Section 2. Les contrats spécifiques en matière d’édition</a:t>
            </a:r>
          </a:p>
          <a:p>
            <a:pPr marL="0" indent="0">
              <a:buNone/>
            </a:pPr>
            <a:r>
              <a:rPr lang="fr-FR" sz="2400" b="1" dirty="0"/>
              <a:t>Section 3. Les contrats spécifiques en matière d’arts plastiques</a:t>
            </a:r>
          </a:p>
        </p:txBody>
      </p:sp>
      <p:sp>
        <p:nvSpPr>
          <p:cNvPr id="32" name="Rectangle 31">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86983" y="3388659"/>
            <a:ext cx="36576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grpSp>
        <p:nvGrpSpPr>
          <p:cNvPr id="34" name="Group 33">
            <a:extLst>
              <a:ext uri="{FF2B5EF4-FFF2-40B4-BE49-F238E27FC236}">
                <a16:creationId xmlns:a16="http://schemas.microsoft.com/office/drawing/2014/main" id="{4BF9B298-BC35-4C0F-8301-5D63A1E6D2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42859" y="1679571"/>
            <a:ext cx="3498864" cy="3498858"/>
            <a:chOff x="7942859" y="1679571"/>
            <a:chExt cx="3498864" cy="3498858"/>
          </a:xfrm>
        </p:grpSpPr>
        <p:sp>
          <p:nvSpPr>
            <p:cNvPr id="35" name="Oval 34">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42859" y="1679571"/>
              <a:ext cx="3498864" cy="3498858"/>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6" name="Oval 35">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27958"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re 1">
            <a:extLst>
              <a:ext uri="{FF2B5EF4-FFF2-40B4-BE49-F238E27FC236}">
                <a16:creationId xmlns:a16="http://schemas.microsoft.com/office/drawing/2014/main" id="{183A60D8-345E-DC46-9238-27B706A0D2A4}"/>
              </a:ext>
            </a:extLst>
          </p:cNvPr>
          <p:cNvSpPr>
            <a:spLocks noGrp="1"/>
          </p:cNvSpPr>
          <p:nvPr>
            <p:ph type="title"/>
          </p:nvPr>
        </p:nvSpPr>
        <p:spPr>
          <a:xfrm>
            <a:off x="8371968" y="2376862"/>
            <a:ext cx="2640646" cy="2104273"/>
          </a:xfrm>
          <a:noFill/>
        </p:spPr>
        <p:txBody>
          <a:bodyPr>
            <a:normAutofit/>
          </a:bodyPr>
          <a:lstStyle/>
          <a:p>
            <a:pPr algn="ctr"/>
            <a:r>
              <a:rPr lang="fr-FR" sz="2800" b="1" u="sng" cap="small" dirty="0">
                <a:solidFill>
                  <a:schemeClr val="bg1">
                    <a:shade val="97000"/>
                    <a:satMod val="150000"/>
                  </a:schemeClr>
                </a:solidFill>
                <a:latin typeface="+mn-lt"/>
              </a:rPr>
              <a:t>Chapitre 4. Contrats</a:t>
            </a:r>
          </a:p>
        </p:txBody>
      </p:sp>
    </p:spTree>
    <p:extLst>
      <p:ext uri="{BB962C8B-B14F-4D97-AF65-F5344CB8AC3E}">
        <p14:creationId xmlns:p14="http://schemas.microsoft.com/office/powerpoint/2010/main" val="1651108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 descr="Une image contenant Visage humain, personne, homme, ride&#10;&#10;Description générée automatiquement">
            <a:extLst>
              <a:ext uri="{FF2B5EF4-FFF2-40B4-BE49-F238E27FC236}">
                <a16:creationId xmlns:a16="http://schemas.microsoft.com/office/drawing/2014/main" id="{BD847D99-B0D3-2B77-531B-2E319A82CF13}"/>
              </a:ext>
            </a:extLst>
          </p:cNvPr>
          <p:cNvPicPr>
            <a:picLocks noChangeAspect="1"/>
          </p:cNvPicPr>
          <p:nvPr/>
        </p:nvPicPr>
        <p:blipFill>
          <a:blip r:embed="rId2"/>
          <a:srcRect r="7110" b="-1"/>
          <a:stretch/>
        </p:blipFill>
        <p:spPr>
          <a:xfrm>
            <a:off x="20" y="10"/>
            <a:ext cx="12191980" cy="6857989"/>
          </a:xfrm>
          <a:prstGeom prst="rect">
            <a:avLst/>
          </a:prstGeom>
        </p:spPr>
      </p:pic>
      <p:sp>
        <p:nvSpPr>
          <p:cNvPr id="2" name="Titre 1">
            <a:extLst>
              <a:ext uri="{FF2B5EF4-FFF2-40B4-BE49-F238E27FC236}">
                <a16:creationId xmlns:a16="http://schemas.microsoft.com/office/drawing/2014/main" id="{1BD150EF-B83A-FB54-F720-26F9C204F1F2}"/>
              </a:ext>
            </a:extLst>
          </p:cNvPr>
          <p:cNvSpPr>
            <a:spLocks noGrp="1"/>
          </p:cNvSpPr>
          <p:nvPr>
            <p:ph type="title"/>
          </p:nvPr>
        </p:nvSpPr>
        <p:spPr>
          <a:xfrm>
            <a:off x="1051560" y="1432223"/>
            <a:ext cx="9966960" cy="3035808"/>
          </a:xfrm>
        </p:spPr>
        <p:txBody>
          <a:bodyPr vert="horz" lIns="91440" tIns="45720" rIns="91440" bIns="45720" rtlCol="0" anchor="b">
            <a:normAutofit/>
          </a:bodyPr>
          <a:lstStyle/>
          <a:p>
            <a:pPr>
              <a:lnSpc>
                <a:spcPct val="80000"/>
              </a:lnSpc>
            </a:pPr>
            <a:br>
              <a:rPr lang="en-US" sz="9600" dirty="0">
                <a:solidFill>
                  <a:srgbClr val="FFFFFF"/>
                </a:solidFill>
              </a:rPr>
            </a:br>
            <a:r>
              <a:rPr lang="en-US" sz="9600" dirty="0" err="1">
                <a:solidFill>
                  <a:srgbClr val="FFFFFF"/>
                </a:solidFill>
              </a:rPr>
              <a:t>REVOILà</a:t>
            </a:r>
            <a:r>
              <a:rPr lang="en-US" sz="9600" dirty="0">
                <a:solidFill>
                  <a:srgbClr val="FFFFFF"/>
                </a:solidFill>
              </a:rPr>
              <a:t> </a:t>
            </a:r>
            <a:r>
              <a:rPr lang="en-US" sz="9600" dirty="0" err="1">
                <a:solidFill>
                  <a:srgbClr val="FFFFFF"/>
                </a:solidFill>
              </a:rPr>
              <a:t>choco</a:t>
            </a:r>
            <a:endParaRPr lang="en-US" sz="9600" dirty="0">
              <a:solidFill>
                <a:srgbClr val="FFFFFF"/>
              </a:solidFill>
            </a:endParaRPr>
          </a:p>
        </p:txBody>
      </p:sp>
    </p:spTree>
    <p:extLst>
      <p:ext uri="{BB962C8B-B14F-4D97-AF65-F5344CB8AC3E}">
        <p14:creationId xmlns:p14="http://schemas.microsoft.com/office/powerpoint/2010/main" val="4196674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D150EF-B83A-FB54-F720-26F9C204F1F2}"/>
              </a:ext>
            </a:extLst>
          </p:cNvPr>
          <p:cNvSpPr>
            <a:spLocks noGrp="1"/>
          </p:cNvSpPr>
          <p:nvPr>
            <p:ph type="title"/>
          </p:nvPr>
        </p:nvSpPr>
        <p:spPr>
          <a:xfrm>
            <a:off x="8200102" y="1432223"/>
            <a:ext cx="2818417" cy="4078831"/>
          </a:xfrm>
        </p:spPr>
        <p:txBody>
          <a:bodyPr vert="horz" lIns="91440" tIns="45720" rIns="91440" bIns="45720" rtlCol="0" anchor="ctr">
            <a:normAutofit/>
          </a:bodyPr>
          <a:lstStyle/>
          <a:p>
            <a:pPr>
              <a:lnSpc>
                <a:spcPct val="80000"/>
              </a:lnSpc>
            </a:pPr>
            <a:r>
              <a:rPr lang="en-US" sz="2200" dirty="0">
                <a:blipFill dpi="0" rotWithShape="1">
                  <a:blip r:embed="rId2"/>
                  <a:srcRect/>
                  <a:tile tx="6350" ty="-127000" sx="65000" sy="64000" flip="none" algn="tl"/>
                </a:blipFill>
              </a:rPr>
              <a:t>Choco </a:t>
            </a:r>
            <a:r>
              <a:rPr lang="en-US" sz="2200" dirty="0" err="1">
                <a:blipFill dpi="0" rotWithShape="1">
                  <a:blip r:embed="rId2"/>
                  <a:srcRect/>
                  <a:tile tx="6350" ty="-127000" sx="65000" sy="64000" flip="none" algn="tl"/>
                </a:blipFill>
              </a:rPr>
              <a:t>est</a:t>
            </a:r>
            <a:r>
              <a:rPr lang="en-US" sz="2200" dirty="0">
                <a:blipFill dpi="0" rotWithShape="1">
                  <a:blip r:embed="rId2"/>
                  <a:srcRect/>
                  <a:tile tx="6350" ty="-127000" sx="65000" sy="64000" flip="none" algn="tl"/>
                </a:blipFill>
              </a:rPr>
              <a:t> content.</a:t>
            </a:r>
            <a:br>
              <a:rPr lang="en-US" sz="2200" dirty="0">
                <a:blipFill dpi="0" rotWithShape="1">
                  <a:blip r:embed="rId2"/>
                  <a:srcRect/>
                  <a:tile tx="6350" ty="-127000" sx="65000" sy="64000" flip="none" algn="tl"/>
                </a:blipFill>
              </a:rPr>
            </a:br>
            <a:br>
              <a:rPr lang="en-US" sz="2200" dirty="0">
                <a:blipFill dpi="0" rotWithShape="1">
                  <a:blip r:embed="rId2"/>
                  <a:srcRect/>
                  <a:tile tx="6350" ty="-127000" sx="65000" sy="64000" flip="none" algn="tl"/>
                </a:blipFill>
              </a:rPr>
            </a:br>
            <a:r>
              <a:rPr lang="en-US" sz="2200" dirty="0">
                <a:blipFill dpi="0" rotWithShape="1">
                  <a:blip r:embed="rId2"/>
                  <a:srcRect/>
                  <a:tile tx="6350" ty="-127000" sx="65000" sy="64000" flip="none" algn="tl"/>
                </a:blipFill>
              </a:rPr>
              <a:t>On </a:t>
            </a:r>
            <a:r>
              <a:rPr lang="en-US" sz="2200" dirty="0" err="1">
                <a:blipFill dpi="0" rotWithShape="1">
                  <a:blip r:embed="rId2"/>
                  <a:srcRect/>
                  <a:tile tx="6350" ty="-127000" sx="65000" sy="64000" flip="none" algn="tl"/>
                </a:blipFill>
              </a:rPr>
              <a:t>lui</a:t>
            </a:r>
            <a:r>
              <a:rPr lang="en-US" sz="2200" dirty="0">
                <a:blipFill dpi="0" rotWithShape="1">
                  <a:blip r:embed="rId2"/>
                  <a:srcRect/>
                  <a:tile tx="6350" ty="-127000" sx="65000" sy="64000" flip="none" algn="tl"/>
                </a:blipFill>
              </a:rPr>
              <a:t> propose </a:t>
            </a:r>
            <a:r>
              <a:rPr lang="en-US" sz="2200" dirty="0" err="1">
                <a:blipFill dpi="0" rotWithShape="1">
                  <a:blip r:embed="rId2"/>
                  <a:srcRect/>
                  <a:tile tx="6350" ty="-127000" sx="65000" sy="64000" flip="none" algn="tl"/>
                </a:blipFill>
              </a:rPr>
              <a:t>d’exposer</a:t>
            </a:r>
            <a:r>
              <a:rPr lang="en-US" sz="2200" dirty="0">
                <a:blipFill dpi="0" rotWithShape="1">
                  <a:blip r:embed="rId2"/>
                  <a:srcRect/>
                  <a:tile tx="6350" ty="-127000" sx="65000" sy="64000" flip="none" algn="tl"/>
                </a:blipFill>
              </a:rPr>
              <a:t> et </a:t>
            </a:r>
            <a:r>
              <a:rPr lang="en-US" sz="2200" dirty="0" err="1">
                <a:blipFill dpi="0" rotWithShape="1">
                  <a:blip r:embed="rId2"/>
                  <a:srcRect/>
                  <a:tile tx="6350" ty="-127000" sx="65000" sy="64000" flip="none" algn="tl"/>
                </a:blipFill>
              </a:rPr>
              <a:t>puis</a:t>
            </a:r>
            <a:r>
              <a:rPr lang="en-US" sz="2200" dirty="0">
                <a:blipFill dpi="0" rotWithShape="1">
                  <a:blip r:embed="rId2"/>
                  <a:srcRect/>
                  <a:tile tx="6350" ty="-127000" sx="65000" sy="64000" flip="none" algn="tl"/>
                </a:blipFill>
              </a:rPr>
              <a:t> </a:t>
            </a:r>
            <a:r>
              <a:rPr lang="en-US" sz="2200" dirty="0" err="1">
                <a:blipFill dpi="0" rotWithShape="1">
                  <a:blip r:embed="rId2"/>
                  <a:srcRect/>
                  <a:tile tx="6350" ty="-127000" sx="65000" sy="64000" flip="none" algn="tl"/>
                </a:blipFill>
              </a:rPr>
              <a:t>d’imprimer</a:t>
            </a:r>
            <a:r>
              <a:rPr lang="en-US" sz="2200" dirty="0">
                <a:blipFill dpi="0" rotWithShape="1">
                  <a:blip r:embed="rId2"/>
                  <a:srcRect/>
                  <a:tile tx="6350" ty="-127000" sx="65000" sy="64000" flip="none" algn="tl"/>
                </a:blipFill>
              </a:rPr>
              <a:t> </a:t>
            </a:r>
            <a:r>
              <a:rPr lang="en-US" sz="2200" dirty="0" err="1">
                <a:blipFill dpi="0" rotWithShape="1">
                  <a:blip r:embed="rId2"/>
                  <a:srcRect/>
                  <a:tile tx="6350" ty="-127000" sx="65000" sy="64000" flip="none" algn="tl"/>
                </a:blipFill>
              </a:rPr>
              <a:t>ses</a:t>
            </a:r>
            <a:r>
              <a:rPr lang="en-US" sz="2200" dirty="0">
                <a:blipFill dpi="0" rotWithShape="1">
                  <a:blip r:embed="rId2"/>
                  <a:srcRect/>
                  <a:tile tx="6350" ty="-127000" sx="65000" sy="64000" flip="none" algn="tl"/>
                </a:blipFill>
              </a:rPr>
              <a:t> oeuvres </a:t>
            </a:r>
            <a:r>
              <a:rPr lang="en-US" sz="2200" dirty="0" err="1">
                <a:blipFill dpi="0" rotWithShape="1">
                  <a:blip r:embed="rId2"/>
                  <a:srcRect/>
                  <a:tile tx="6350" ty="-127000" sx="65000" sy="64000" flip="none" algn="tl"/>
                </a:blipFill>
              </a:rPr>
              <a:t>en</a:t>
            </a:r>
            <a:r>
              <a:rPr lang="en-US" sz="2200" dirty="0">
                <a:blipFill dpi="0" rotWithShape="1">
                  <a:blip r:embed="rId2"/>
                  <a:srcRect/>
                  <a:tile tx="6350" ty="-127000" sx="65000" sy="64000" flip="none" algn="tl"/>
                </a:blipFill>
              </a:rPr>
              <a:t> </a:t>
            </a:r>
            <a:r>
              <a:rPr lang="en-US" sz="2200" dirty="0" err="1">
                <a:blipFill dpi="0" rotWithShape="1">
                  <a:blip r:embed="rId2"/>
                  <a:srcRect/>
                  <a:tile tx="6350" ty="-127000" sx="65000" sy="64000" flip="none" algn="tl"/>
                </a:blipFill>
              </a:rPr>
              <a:t>vue</a:t>
            </a:r>
            <a:r>
              <a:rPr lang="en-US" sz="2200" dirty="0">
                <a:blipFill dpi="0" rotWithShape="1">
                  <a:blip r:embed="rId2"/>
                  <a:srcRect/>
                  <a:tile tx="6350" ty="-127000" sx="65000" sy="64000" flip="none" algn="tl"/>
                </a:blipFill>
              </a:rPr>
              <a:t> de les </a:t>
            </a:r>
            <a:r>
              <a:rPr lang="en-US" sz="2200" dirty="0" err="1">
                <a:blipFill dpi="0" rotWithShape="1">
                  <a:blip r:embed="rId2"/>
                  <a:srcRect/>
                  <a:tile tx="6350" ty="-127000" sx="65000" sy="64000" flip="none" algn="tl"/>
                </a:blipFill>
              </a:rPr>
              <a:t>distribuer</a:t>
            </a:r>
            <a:r>
              <a:rPr lang="en-US" sz="2200" dirty="0">
                <a:blipFill dpi="0" rotWithShape="1">
                  <a:blip r:embed="rId2"/>
                  <a:srcRect/>
                  <a:tile tx="6350" ty="-127000" sx="65000" sy="64000" flip="none" algn="tl"/>
                </a:blipFill>
              </a:rPr>
              <a:t>.</a:t>
            </a:r>
            <a:br>
              <a:rPr lang="en-US" sz="2200" dirty="0">
                <a:blipFill dpi="0" rotWithShape="1">
                  <a:blip r:embed="rId2"/>
                  <a:srcRect/>
                  <a:tile tx="6350" ty="-127000" sx="65000" sy="64000" flip="none" algn="tl"/>
                </a:blipFill>
              </a:rPr>
            </a:br>
            <a:br>
              <a:rPr lang="en-US" sz="2200" dirty="0">
                <a:blipFill dpi="0" rotWithShape="1">
                  <a:blip r:embed="rId2"/>
                  <a:srcRect/>
                  <a:tile tx="6350" ty="-127000" sx="65000" sy="64000" flip="none" algn="tl"/>
                </a:blipFill>
              </a:rPr>
            </a:br>
            <a:r>
              <a:rPr lang="en-US" sz="2200" dirty="0">
                <a:blipFill dpi="0" rotWithShape="1">
                  <a:blip r:embed="rId2"/>
                  <a:srcRect/>
                  <a:tile tx="6350" ty="-127000" sx="65000" sy="64000" flip="none" algn="tl"/>
                </a:blipFill>
              </a:rPr>
              <a:t>On </a:t>
            </a:r>
            <a:r>
              <a:rPr lang="en-US" sz="2200" dirty="0" err="1">
                <a:blipFill dpi="0" rotWithShape="1">
                  <a:blip r:embed="rId2"/>
                  <a:srcRect/>
                  <a:tile tx="6350" ty="-127000" sx="65000" sy="64000" flip="none" algn="tl"/>
                </a:blipFill>
              </a:rPr>
              <a:t>lui</a:t>
            </a:r>
            <a:r>
              <a:rPr lang="en-US" sz="2200" dirty="0">
                <a:blipFill dpi="0" rotWithShape="1">
                  <a:blip r:embed="rId2"/>
                  <a:srcRect/>
                  <a:tile tx="6350" ty="-127000" sx="65000" sy="64000" flip="none" algn="tl"/>
                </a:blipFill>
              </a:rPr>
              <a:t> fait lire des papiers </a:t>
            </a:r>
            <a:r>
              <a:rPr lang="en-US" sz="2200" dirty="0" err="1">
                <a:blipFill dpi="0" rotWithShape="1">
                  <a:blip r:embed="rId2"/>
                  <a:srcRect/>
                  <a:tile tx="6350" ty="-127000" sx="65000" sy="64000" flip="none" algn="tl"/>
                </a:blipFill>
              </a:rPr>
              <a:t>mais</a:t>
            </a:r>
            <a:r>
              <a:rPr lang="en-US" sz="2200" dirty="0">
                <a:blipFill dpi="0" rotWithShape="1">
                  <a:blip r:embed="rId2"/>
                  <a:srcRect/>
                  <a:tile tx="6350" ty="-127000" sx="65000" sy="64000" flip="none" algn="tl"/>
                </a:blipFill>
              </a:rPr>
              <a:t> il </a:t>
            </a:r>
            <a:r>
              <a:rPr lang="en-US" sz="2200" dirty="0" err="1">
                <a:blipFill dpi="0" rotWithShape="1">
                  <a:blip r:embed="rId2"/>
                  <a:srcRect/>
                  <a:tile tx="6350" ty="-127000" sx="65000" sy="64000" flip="none" algn="tl"/>
                </a:blipFill>
              </a:rPr>
              <a:t>comprend</a:t>
            </a:r>
            <a:r>
              <a:rPr lang="en-US" sz="2200" dirty="0">
                <a:blipFill dpi="0" rotWithShape="1">
                  <a:blip r:embed="rId2"/>
                  <a:srcRect/>
                  <a:tile tx="6350" ty="-127000" sx="65000" sy="64000" flip="none" algn="tl"/>
                </a:blipFill>
              </a:rPr>
              <a:t> pas trop </a:t>
            </a:r>
            <a:r>
              <a:rPr lang="en-US" sz="2200" dirty="0" err="1">
                <a:blipFill dpi="0" rotWithShape="1">
                  <a:blip r:embed="rId2"/>
                  <a:srcRect/>
                  <a:tile tx="6350" ty="-127000" sx="65000" sy="64000" flip="none" algn="tl"/>
                </a:blipFill>
              </a:rPr>
              <a:t>ce</a:t>
            </a:r>
            <a:r>
              <a:rPr lang="en-US" sz="2200" dirty="0">
                <a:blipFill dpi="0" rotWithShape="1">
                  <a:blip r:embed="rId2"/>
                  <a:srcRect/>
                  <a:tile tx="6350" ty="-127000" sx="65000" sy="64000" flip="none" algn="tl"/>
                </a:blipFill>
              </a:rPr>
              <a:t> qui </a:t>
            </a:r>
            <a:r>
              <a:rPr lang="en-US" sz="2200" dirty="0" err="1">
                <a:blipFill dpi="0" rotWithShape="1">
                  <a:blip r:embed="rId2"/>
                  <a:srcRect/>
                  <a:tile tx="6350" ty="-127000" sx="65000" sy="64000" flip="none" algn="tl"/>
                </a:blipFill>
              </a:rPr>
              <a:t>est</a:t>
            </a:r>
            <a:r>
              <a:rPr lang="en-US" sz="2200" dirty="0">
                <a:blipFill dpi="0" rotWithShape="1">
                  <a:blip r:embed="rId2"/>
                  <a:srcRect/>
                  <a:tile tx="6350" ty="-127000" sx="65000" sy="64000" flip="none" algn="tl"/>
                </a:blipFill>
              </a:rPr>
              <a:t> </a:t>
            </a:r>
            <a:r>
              <a:rPr lang="en-US" sz="2200" dirty="0" err="1">
                <a:blipFill dpi="0" rotWithShape="1">
                  <a:blip r:embed="rId2"/>
                  <a:srcRect/>
                  <a:tile tx="6350" ty="-127000" sx="65000" sy="64000" flip="none" algn="tl"/>
                </a:blipFill>
              </a:rPr>
              <a:t>marqué</a:t>
            </a:r>
            <a:r>
              <a:rPr lang="en-US" sz="2200" dirty="0">
                <a:blipFill dpi="0" rotWithShape="1">
                  <a:blip r:embed="rId2"/>
                  <a:srcRect/>
                  <a:tile tx="6350" ty="-127000" sx="65000" sy="64000" flip="none" algn="tl"/>
                </a:blipFill>
              </a:rPr>
              <a:t>…</a:t>
            </a:r>
            <a:endParaRPr lang="en-US" sz="2400" dirty="0">
              <a:blipFill dpi="0" rotWithShape="1">
                <a:blip r:embed="rId2"/>
                <a:srcRect/>
                <a:tile tx="6350" ty="-127000" sx="65000" sy="64000" flip="none" algn="tl"/>
              </a:blipFill>
            </a:endParaRPr>
          </a:p>
        </p:txBody>
      </p:sp>
      <p:pic>
        <p:nvPicPr>
          <p:cNvPr id="5" name="Espace réservé du contenu 4" descr="Une image contenant Visage humain, personne, homme, ride&#10;&#10;Description générée automatiquement">
            <a:extLst>
              <a:ext uri="{FF2B5EF4-FFF2-40B4-BE49-F238E27FC236}">
                <a16:creationId xmlns:a16="http://schemas.microsoft.com/office/drawing/2014/main" id="{BD847D99-B0D3-2B77-531B-2E319A82CF13}"/>
              </a:ext>
            </a:extLst>
          </p:cNvPr>
          <p:cNvPicPr>
            <a:picLocks noChangeAspect="1"/>
          </p:cNvPicPr>
          <p:nvPr/>
        </p:nvPicPr>
        <p:blipFill>
          <a:blip r:embed="rId3"/>
          <a:srcRect r="7110" b="-1"/>
          <a:stretch/>
        </p:blipFill>
        <p:spPr>
          <a:xfrm>
            <a:off x="920834" y="1529509"/>
            <a:ext cx="6631744" cy="3730346"/>
          </a:xfrm>
          <a:prstGeom prst="rect">
            <a:avLst/>
          </a:prstGeom>
        </p:spPr>
      </p:pic>
    </p:spTree>
    <p:extLst>
      <p:ext uri="{BB962C8B-B14F-4D97-AF65-F5344CB8AC3E}">
        <p14:creationId xmlns:p14="http://schemas.microsoft.com/office/powerpoint/2010/main" val="4141410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4FCA88C2-C73C-4062-A097-8FBCE3090B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83981C21-E132-4402-B31B-D725C1CE77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53241"/>
            <a:ext cx="109087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6A685C77-4E84-486A-9AE5-F3635BE98E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2" y="822324"/>
            <a:ext cx="5149596" cy="5228279"/>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286934" y="1465790"/>
            <a:ext cx="3860798" cy="3941345"/>
          </a:xfrm>
        </p:spPr>
        <p:txBody>
          <a:bodyPr>
            <a:normAutofit fontScale="90000"/>
          </a:bodyPr>
          <a:lstStyle/>
          <a:p>
            <a:r>
              <a:rPr lang="fr-FR" dirty="0"/>
              <a:t>Section 1. </a:t>
            </a:r>
            <a:br>
              <a:rPr lang="fr-FR" dirty="0"/>
            </a:br>
            <a:r>
              <a:rPr lang="fr-FR" dirty="0"/>
              <a:t>Règles contractuelles visant les droits d’auteur</a:t>
            </a:r>
          </a:p>
        </p:txBody>
      </p:sp>
      <p:sp>
        <p:nvSpPr>
          <p:cNvPr id="3" name="Espace réservé du contenu 2">
            <a:extLst>
              <a:ext uri="{FF2B5EF4-FFF2-40B4-BE49-F238E27FC236}">
                <a16:creationId xmlns:a16="http://schemas.microsoft.com/office/drawing/2014/main" id="{541B3B0A-93AE-984B-BADE-0BF4FD0B205E}"/>
              </a:ext>
            </a:extLst>
          </p:cNvPr>
          <p:cNvSpPr>
            <a:spLocks noGrp="1"/>
          </p:cNvSpPr>
          <p:nvPr>
            <p:ph idx="1"/>
          </p:nvPr>
        </p:nvSpPr>
        <p:spPr>
          <a:xfrm>
            <a:off x="6417733" y="1359090"/>
            <a:ext cx="5132665" cy="4048046"/>
          </a:xfrm>
        </p:spPr>
        <p:txBody>
          <a:bodyPr anchor="ctr">
            <a:normAutofit/>
          </a:bodyPr>
          <a:lstStyle/>
          <a:p>
            <a:pPr marL="0" indent="0">
              <a:buNone/>
            </a:pPr>
            <a:r>
              <a:rPr lang="fr-FR" sz="2200" dirty="0"/>
              <a:t>§1. La cession des droits d’auteur</a:t>
            </a:r>
          </a:p>
          <a:p>
            <a:pPr marL="0" indent="0">
              <a:buNone/>
            </a:pPr>
            <a:endParaRPr lang="fr-FR" sz="2200" dirty="0"/>
          </a:p>
          <a:p>
            <a:pPr marL="0" indent="0">
              <a:buNone/>
            </a:pPr>
            <a:r>
              <a:rPr lang="fr-FR" sz="2200" dirty="0"/>
              <a:t>§2. Application de la cession dans le cadre des contrats classiques</a:t>
            </a:r>
          </a:p>
          <a:p>
            <a:pPr marL="0" indent="0">
              <a:buNone/>
            </a:pPr>
            <a:endParaRPr lang="fr-FR" sz="2200" dirty="0"/>
          </a:p>
          <a:p>
            <a:pPr marL="0" indent="0">
              <a:buNone/>
            </a:pPr>
            <a:r>
              <a:rPr lang="fr-FR" sz="2200" dirty="0"/>
              <a:t>§3. Les sociétés de gestion de droit</a:t>
            </a:r>
          </a:p>
        </p:txBody>
      </p:sp>
      <p:sp>
        <p:nvSpPr>
          <p:cNvPr id="29" name="Rectangle 28">
            <a:extLst>
              <a:ext uri="{FF2B5EF4-FFF2-40B4-BE49-F238E27FC236}">
                <a16:creationId xmlns:a16="http://schemas.microsoft.com/office/drawing/2014/main" id="{E55C1C3E-5158-47F3-8FD9-14B22C3E6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121662"/>
            <a:ext cx="109087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9708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§1. La cession des droits d’auteur (1)</a:t>
            </a:r>
          </a:p>
        </p:txBody>
      </p:sp>
      <p:sp>
        <p:nvSpPr>
          <p:cNvPr id="3" name="Espace réservé du contenu 2">
            <a:extLst>
              <a:ext uri="{FF2B5EF4-FFF2-40B4-BE49-F238E27FC236}">
                <a16:creationId xmlns:a16="http://schemas.microsoft.com/office/drawing/2014/main" id="{541B3B0A-93AE-984B-BADE-0BF4FD0B205E}"/>
              </a:ext>
            </a:extLst>
          </p:cNvPr>
          <p:cNvSpPr>
            <a:spLocks noGrp="1"/>
          </p:cNvSpPr>
          <p:nvPr>
            <p:ph idx="1"/>
          </p:nvPr>
        </p:nvSpPr>
        <p:spPr>
          <a:xfrm>
            <a:off x="1069848" y="2320412"/>
            <a:ext cx="10058400" cy="3851787"/>
          </a:xfrm>
        </p:spPr>
        <p:txBody>
          <a:bodyPr>
            <a:normAutofit/>
          </a:bodyPr>
          <a:lstStyle/>
          <a:p>
            <a:pPr marL="0" indent="0" algn="just">
              <a:buNone/>
            </a:pPr>
            <a:endParaRPr lang="fr-FR" b="1" i="1" dirty="0"/>
          </a:p>
          <a:p>
            <a:pPr marL="0" indent="0" algn="just">
              <a:buNone/>
            </a:pPr>
            <a:r>
              <a:rPr lang="fr-FR" i="1" dirty="0"/>
              <a:t>Un régime impératif</a:t>
            </a:r>
          </a:p>
          <a:p>
            <a:pPr marL="0" indent="0" algn="just">
              <a:buNone/>
            </a:pPr>
            <a:endParaRPr lang="fr-FR" b="1" dirty="0"/>
          </a:p>
          <a:p>
            <a:pPr marL="0" indent="0" algn="just">
              <a:buNone/>
            </a:pPr>
            <a:r>
              <a:rPr lang="fr-FR" sz="2400" b="1" dirty="0"/>
              <a:t>A. </a:t>
            </a:r>
            <a:r>
              <a:rPr lang="fr-FR" sz="2400" b="1" u="sng" dirty="0"/>
              <a:t>L’exigence d’un écrit probatoire</a:t>
            </a:r>
          </a:p>
          <a:p>
            <a:pPr marL="0" indent="0" algn="just">
              <a:buNone/>
            </a:pPr>
            <a:endParaRPr lang="fr-FR" sz="2400" b="1" u="sng" dirty="0"/>
          </a:p>
          <a:p>
            <a:pPr marL="0" indent="0" algn="just">
              <a:buNone/>
            </a:pPr>
            <a:r>
              <a:rPr lang="fr-FR" sz="2400" b="1" dirty="0"/>
              <a:t>B. </a:t>
            </a:r>
            <a:r>
              <a:rPr lang="fr-FR" sz="2400" b="1" u="sng" dirty="0"/>
              <a:t>Interprétation restrictive de l’écrit favorable à l’auteur</a:t>
            </a:r>
          </a:p>
          <a:p>
            <a:pPr marL="0" indent="0" algn="just">
              <a:buNone/>
            </a:pPr>
            <a:endParaRPr lang="fr-FR" sz="2400" b="1" u="sng" dirty="0"/>
          </a:p>
          <a:p>
            <a:pPr marL="0" indent="0" algn="just">
              <a:buNone/>
            </a:pPr>
            <a:r>
              <a:rPr lang="fr-FR" sz="2400" b="1" dirty="0"/>
              <a:t>C. </a:t>
            </a:r>
            <a:r>
              <a:rPr lang="fr-FR" sz="2400" b="1" u="sng" dirty="0"/>
              <a:t>Les mentions obligatoires</a:t>
            </a:r>
          </a:p>
          <a:p>
            <a:pPr marL="0" indent="0" algn="just">
              <a:buNone/>
            </a:pPr>
            <a:endParaRPr lang="fr-FR" sz="3400" b="1" u="sng" dirty="0"/>
          </a:p>
          <a:p>
            <a:pPr marL="0" indent="0" algn="just">
              <a:buNone/>
            </a:pPr>
            <a:endParaRPr lang="fr-FR" sz="3400" b="1" u="sng"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863884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§1. La cession des droits d’auteur (2)</a:t>
            </a:r>
          </a:p>
        </p:txBody>
      </p:sp>
      <p:sp>
        <p:nvSpPr>
          <p:cNvPr id="3" name="Espace réservé du contenu 2">
            <a:extLst>
              <a:ext uri="{FF2B5EF4-FFF2-40B4-BE49-F238E27FC236}">
                <a16:creationId xmlns:a16="http://schemas.microsoft.com/office/drawing/2014/main" id="{541B3B0A-93AE-984B-BADE-0BF4FD0B205E}"/>
              </a:ext>
            </a:extLst>
          </p:cNvPr>
          <p:cNvSpPr>
            <a:spLocks noGrp="1"/>
          </p:cNvSpPr>
          <p:nvPr>
            <p:ph idx="1"/>
          </p:nvPr>
        </p:nvSpPr>
        <p:spPr>
          <a:xfrm>
            <a:off x="1069848" y="2320412"/>
            <a:ext cx="10058400" cy="3851787"/>
          </a:xfrm>
        </p:spPr>
        <p:txBody>
          <a:bodyPr>
            <a:normAutofit lnSpcReduction="10000"/>
          </a:bodyPr>
          <a:lstStyle/>
          <a:p>
            <a:pPr marL="0" indent="0" algn="just">
              <a:buNone/>
            </a:pPr>
            <a:endParaRPr lang="fr-FR" b="1" dirty="0"/>
          </a:p>
          <a:p>
            <a:pPr marL="0" indent="0" algn="just">
              <a:buNone/>
            </a:pPr>
            <a:r>
              <a:rPr lang="fr-FR" sz="2400" b="1" dirty="0"/>
              <a:t>D. </a:t>
            </a:r>
            <a:r>
              <a:rPr lang="fr-FR" sz="2400" b="1" u="sng" dirty="0"/>
              <a:t>L’obligation d’exploitation</a:t>
            </a:r>
          </a:p>
          <a:p>
            <a:pPr marL="0" indent="0" algn="just">
              <a:buNone/>
            </a:pPr>
            <a:endParaRPr lang="fr-FR" sz="2400" b="1" dirty="0"/>
          </a:p>
          <a:p>
            <a:pPr marL="0" indent="0" algn="just">
              <a:buNone/>
            </a:pPr>
            <a:endParaRPr lang="fr-FR" sz="2400" b="1" dirty="0"/>
          </a:p>
          <a:p>
            <a:pPr marL="0" indent="0" algn="just">
              <a:buNone/>
            </a:pPr>
            <a:r>
              <a:rPr lang="fr-FR" sz="2400" b="1" dirty="0"/>
              <a:t>E. </a:t>
            </a:r>
            <a:r>
              <a:rPr lang="fr-FR" sz="2400" b="1" u="sng" dirty="0"/>
              <a:t>L’interdiction de céder des œuvres pour des formes d’exploitation inconnues</a:t>
            </a:r>
          </a:p>
          <a:p>
            <a:pPr marL="0" indent="0" algn="just">
              <a:buNone/>
            </a:pPr>
            <a:endParaRPr lang="fr-FR" sz="2400" b="1" dirty="0"/>
          </a:p>
          <a:p>
            <a:pPr marL="0" indent="0" algn="just">
              <a:buNone/>
            </a:pPr>
            <a:endParaRPr lang="fr-FR" sz="2400" b="1" dirty="0"/>
          </a:p>
          <a:p>
            <a:pPr marL="0" indent="0" algn="just">
              <a:buNone/>
            </a:pPr>
            <a:r>
              <a:rPr lang="fr-FR" sz="2400" b="1" dirty="0"/>
              <a:t>F. </a:t>
            </a:r>
            <a:r>
              <a:rPr lang="fr-FR" sz="2400" b="1" u="sng" dirty="0"/>
              <a:t>Le droit de préférence</a:t>
            </a:r>
          </a:p>
          <a:p>
            <a:pPr marL="0" indent="0" algn="just">
              <a:buNone/>
            </a:pPr>
            <a:endParaRPr lang="fr-FR" sz="3400" b="1" u="sng"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0313966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ype de bois">
  <a:themeElements>
    <a:clrScheme name="Type de bois">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Type de bois">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ype de bois">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Type de bois">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themeOverride>
</file>

<file path=docProps/app.xml><?xml version="1.0" encoding="utf-8"?>
<Properties xmlns="http://schemas.openxmlformats.org/officeDocument/2006/extended-properties" xmlns:vt="http://schemas.openxmlformats.org/officeDocument/2006/docPropsVTypes">
  <Template/>
  <TotalTime>3927</TotalTime>
  <Words>972</Words>
  <Application>Microsoft Macintosh PowerPoint</Application>
  <PresentationFormat>Grand écran</PresentationFormat>
  <Paragraphs>184</Paragraphs>
  <Slides>24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24</vt:i4>
      </vt:variant>
    </vt:vector>
  </HeadingPairs>
  <TitlesOfParts>
    <vt:vector size="30" baseType="lpstr">
      <vt:lpstr>Calibri</vt:lpstr>
      <vt:lpstr>Rockwell</vt:lpstr>
      <vt:lpstr>Rockwell Condensed</vt:lpstr>
      <vt:lpstr>Rockwell Extra Bold</vt:lpstr>
      <vt:lpstr>Wingdings</vt:lpstr>
      <vt:lpstr>Type de bois</vt:lpstr>
      <vt:lpstr>ESAVL LE DROIT DES ARTISTES</vt:lpstr>
      <vt:lpstr>PLAN DU COURS</vt:lpstr>
      <vt:lpstr>PARTIE 1. LA PROFESSION D’ARTISTE </vt:lpstr>
      <vt:lpstr>Chapitre 4. Contrats</vt:lpstr>
      <vt:lpstr> REVOILà choco</vt:lpstr>
      <vt:lpstr>Choco est content.  On lui propose d’exposer et puis d’imprimer ses oeuvres en vue de les distribuer.  On lui fait lire des papiers mais il comprend pas trop ce qui est marqué…</vt:lpstr>
      <vt:lpstr>Section 1.  Règles contractuelles visant les droits d’auteur</vt:lpstr>
      <vt:lpstr>§1. La cession des droits d’auteur (1)</vt:lpstr>
      <vt:lpstr>§1. La cession des droits d’auteur (2)</vt:lpstr>
      <vt:lpstr>§2. Application aux contrats classiques (1)</vt:lpstr>
      <vt:lpstr>§2. Application aux contrats classiques (2)</vt:lpstr>
      <vt:lpstr>§3. Les sociétés de gestion de droit (1)</vt:lpstr>
      <vt:lpstr>§3. Les sociétés de gestion de droit (2)</vt:lpstr>
      <vt:lpstr>Section 2.  CONTRATS SPéCIFIQUES EN MATIèRE D’éDITION</vt:lpstr>
      <vt:lpstr>§1. Le rôle des intermédiaires</vt:lpstr>
      <vt:lpstr>§2. Les relations contractuelles (1)</vt:lpstr>
      <vt:lpstr>§2. Les relations contractuelles (2)</vt:lpstr>
      <vt:lpstr>§2. Les relations contractuelles (3)</vt:lpstr>
      <vt:lpstr>Section 3.  CONTRATS SPéCIFIQUES AUX ARTS PLASTIQUES</vt:lpstr>
      <vt:lpstr>§1. Le rôle des intermédiaires</vt:lpstr>
      <vt:lpstr>§2. Les relations contractuelles (1)</vt:lpstr>
      <vt:lpstr>§2. Les relations contractuelles (2)</vt:lpstr>
      <vt:lpstr>Questions d’examen</vt:lpstr>
      <vt:lpstr>Chapitre 4. Cas pratique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ESAVL  LE DROIT DES ARTISTES</dc:title>
  <dc:creator>menier.avocat@proximus.be</dc:creator>
  <cp:lastModifiedBy>christophe men</cp:lastModifiedBy>
  <cp:revision>70</cp:revision>
  <dcterms:created xsi:type="dcterms:W3CDTF">2020-09-13T19:55:32Z</dcterms:created>
  <dcterms:modified xsi:type="dcterms:W3CDTF">2024-10-07T19:53:59Z</dcterms:modified>
</cp:coreProperties>
</file>