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8"/>
  </p:notesMasterIdLst>
  <p:sldIdLst>
    <p:sldId id="256" r:id="rId2"/>
    <p:sldId id="296" r:id="rId3"/>
    <p:sldId id="354" r:id="rId4"/>
    <p:sldId id="388" r:id="rId5"/>
    <p:sldId id="416" r:id="rId6"/>
    <p:sldId id="411" r:id="rId7"/>
    <p:sldId id="391" r:id="rId8"/>
    <p:sldId id="398" r:id="rId9"/>
    <p:sldId id="399" r:id="rId10"/>
    <p:sldId id="404" r:id="rId11"/>
    <p:sldId id="406" r:id="rId12"/>
    <p:sldId id="400" r:id="rId13"/>
    <p:sldId id="402" r:id="rId14"/>
    <p:sldId id="418" r:id="rId15"/>
    <p:sldId id="408" r:id="rId16"/>
    <p:sldId id="401" r:id="rId17"/>
    <p:sldId id="417" r:id="rId18"/>
    <p:sldId id="430" r:id="rId19"/>
    <p:sldId id="409" r:id="rId20"/>
    <p:sldId id="431" r:id="rId21"/>
    <p:sldId id="426" r:id="rId22"/>
    <p:sldId id="427" r:id="rId23"/>
    <p:sldId id="428" r:id="rId24"/>
    <p:sldId id="421" r:id="rId25"/>
    <p:sldId id="420" r:id="rId26"/>
    <p:sldId id="38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554"/>
    <p:restoredTop sz="93942"/>
  </p:normalViewPr>
  <p:slideViewPr>
    <p:cSldViewPr snapToGrid="0" snapToObjects="1">
      <p:cViewPr varScale="1">
        <p:scale>
          <a:sx n="60" d="100"/>
          <a:sy n="60" d="100"/>
        </p:scale>
        <p:origin x="208" y="1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631AC6-B637-4BD2-924E-1A093FC61833}"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EE178F3-6EA8-4015-90CE-4267FF29F41C}">
      <dgm:prSet/>
      <dgm:spPr/>
      <dgm:t>
        <a:bodyPr/>
        <a:lstStyle/>
        <a:p>
          <a:pPr>
            <a:lnSpc>
              <a:spcPct val="100000"/>
            </a:lnSpc>
          </a:pPr>
          <a:r>
            <a:rPr lang="fr-FR" b="1"/>
            <a:t>1. Salarié</a:t>
          </a:r>
          <a:endParaRPr lang="en-US"/>
        </a:p>
      </dgm:t>
    </dgm:pt>
    <dgm:pt modelId="{64D80638-62DD-4944-9E09-8BC0B8D521C7}" type="parTrans" cxnId="{6021DD9D-AAA4-4885-922B-AA7C768BC8DC}">
      <dgm:prSet/>
      <dgm:spPr/>
      <dgm:t>
        <a:bodyPr/>
        <a:lstStyle/>
        <a:p>
          <a:endParaRPr lang="en-US"/>
        </a:p>
      </dgm:t>
    </dgm:pt>
    <dgm:pt modelId="{FCE9956C-DE2F-4C2C-B5C3-20F1C0CCC4D2}" type="sibTrans" cxnId="{6021DD9D-AAA4-4885-922B-AA7C768BC8DC}">
      <dgm:prSet/>
      <dgm:spPr/>
      <dgm:t>
        <a:bodyPr/>
        <a:lstStyle/>
        <a:p>
          <a:endParaRPr lang="en-US"/>
        </a:p>
      </dgm:t>
    </dgm:pt>
    <dgm:pt modelId="{5E28A34C-B336-4F42-94A8-683D1075D55E}">
      <dgm:prSet/>
      <dgm:spPr/>
      <dgm:t>
        <a:bodyPr/>
        <a:lstStyle/>
        <a:p>
          <a:pPr>
            <a:lnSpc>
              <a:spcPct val="100000"/>
            </a:lnSpc>
          </a:pPr>
          <a:r>
            <a:rPr lang="fr-FR" b="1"/>
            <a:t>2. Indépendant</a:t>
          </a:r>
          <a:endParaRPr lang="en-US"/>
        </a:p>
      </dgm:t>
    </dgm:pt>
    <dgm:pt modelId="{A629916D-9AEF-4B1C-B60E-CDF11A3E9479}" type="parTrans" cxnId="{C4CE0795-F9DE-44B8-A0F0-21899963CED7}">
      <dgm:prSet/>
      <dgm:spPr/>
      <dgm:t>
        <a:bodyPr/>
        <a:lstStyle/>
        <a:p>
          <a:endParaRPr lang="en-US"/>
        </a:p>
      </dgm:t>
    </dgm:pt>
    <dgm:pt modelId="{25796254-F793-4DD4-9DA2-3E7A2644543A}" type="sibTrans" cxnId="{C4CE0795-F9DE-44B8-A0F0-21899963CED7}">
      <dgm:prSet/>
      <dgm:spPr/>
      <dgm:t>
        <a:bodyPr/>
        <a:lstStyle/>
        <a:p>
          <a:endParaRPr lang="en-US"/>
        </a:p>
      </dgm:t>
    </dgm:pt>
    <dgm:pt modelId="{97CCFF1B-585D-4D35-AA35-AA958F91458D}">
      <dgm:prSet/>
      <dgm:spPr/>
      <dgm:t>
        <a:bodyPr/>
        <a:lstStyle/>
        <a:p>
          <a:pPr>
            <a:lnSpc>
              <a:spcPct val="100000"/>
            </a:lnSpc>
          </a:pPr>
          <a:r>
            <a:rPr lang="fr-FR" b="1"/>
            <a:t>3. La gestion par un tiers</a:t>
          </a:r>
        </a:p>
      </dgm:t>
    </dgm:pt>
    <dgm:pt modelId="{2207183B-B250-4301-A93E-EF57EE56A0DF}" type="parTrans" cxnId="{0654830F-5ED3-4853-BF0D-C11FC9873889}">
      <dgm:prSet/>
      <dgm:spPr/>
      <dgm:t>
        <a:bodyPr/>
        <a:lstStyle/>
        <a:p>
          <a:endParaRPr lang="en-US"/>
        </a:p>
      </dgm:t>
    </dgm:pt>
    <dgm:pt modelId="{A33E606B-73A0-46E1-A3F0-6170F3F53176}" type="sibTrans" cxnId="{0654830F-5ED3-4853-BF0D-C11FC9873889}">
      <dgm:prSet/>
      <dgm:spPr/>
      <dgm:t>
        <a:bodyPr/>
        <a:lstStyle/>
        <a:p>
          <a:endParaRPr lang="en-US"/>
        </a:p>
      </dgm:t>
    </dgm:pt>
    <dgm:pt modelId="{B18C2BE5-2829-1248-B317-7ECFE842BB63}">
      <dgm:prSet/>
      <dgm:spPr/>
      <dgm:t>
        <a:bodyPr/>
        <a:lstStyle/>
        <a:p>
          <a:pPr>
            <a:lnSpc>
              <a:spcPct val="100000"/>
            </a:lnSpc>
          </a:pPr>
          <a:r>
            <a:rPr lang="fr-FR" b="1"/>
            <a:t>4. Taxes et impôts</a:t>
          </a:r>
        </a:p>
      </dgm:t>
    </dgm:pt>
    <dgm:pt modelId="{37049938-582D-8C4F-A76B-8DCE34B512CF}" type="parTrans" cxnId="{E4F10FF1-F184-794D-B687-BFC5BBBAAFC8}">
      <dgm:prSet/>
      <dgm:spPr/>
      <dgm:t>
        <a:bodyPr/>
        <a:lstStyle/>
        <a:p>
          <a:endParaRPr lang="fr-FR"/>
        </a:p>
      </dgm:t>
    </dgm:pt>
    <dgm:pt modelId="{D775DF0B-E207-8840-B425-0C7C4F9FD0FB}" type="sibTrans" cxnId="{E4F10FF1-F184-794D-B687-BFC5BBBAAFC8}">
      <dgm:prSet/>
      <dgm:spPr/>
      <dgm:t>
        <a:bodyPr/>
        <a:lstStyle/>
        <a:p>
          <a:endParaRPr lang="en-US"/>
        </a:p>
      </dgm:t>
    </dgm:pt>
    <dgm:pt modelId="{8176027D-E9D7-4005-8884-239E1394A461}" type="pres">
      <dgm:prSet presAssocID="{33631AC6-B637-4BD2-924E-1A093FC61833}" presName="root" presStyleCnt="0">
        <dgm:presLayoutVars>
          <dgm:dir/>
          <dgm:resizeHandles val="exact"/>
        </dgm:presLayoutVars>
      </dgm:prSet>
      <dgm:spPr/>
    </dgm:pt>
    <dgm:pt modelId="{BC6F53DE-28F4-4A58-8AD9-9C7F24DB5F6A}" type="pres">
      <dgm:prSet presAssocID="{6EE178F3-6EA8-4015-90CE-4267FF29F41C}" presName="compNode" presStyleCnt="0"/>
      <dgm:spPr/>
    </dgm:pt>
    <dgm:pt modelId="{DD4A4D9B-D93B-4F0F-9401-96F65E06ADC0}" type="pres">
      <dgm:prSet presAssocID="{6EE178F3-6EA8-4015-90CE-4267FF29F41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tilisateur"/>
        </a:ext>
      </dgm:extLst>
    </dgm:pt>
    <dgm:pt modelId="{47A16627-B66A-4D01-9C85-82C5268DAA88}" type="pres">
      <dgm:prSet presAssocID="{6EE178F3-6EA8-4015-90CE-4267FF29F41C}" presName="spaceRect" presStyleCnt="0"/>
      <dgm:spPr/>
    </dgm:pt>
    <dgm:pt modelId="{97F2CC93-8EAB-4671-9E27-F8BB27FD3BBD}" type="pres">
      <dgm:prSet presAssocID="{6EE178F3-6EA8-4015-90CE-4267FF29F41C}" presName="textRect" presStyleLbl="revTx" presStyleIdx="0" presStyleCnt="4">
        <dgm:presLayoutVars>
          <dgm:chMax val="1"/>
          <dgm:chPref val="1"/>
        </dgm:presLayoutVars>
      </dgm:prSet>
      <dgm:spPr/>
    </dgm:pt>
    <dgm:pt modelId="{28CCF4AC-A5D9-4D75-9C9F-1F759217FB2E}" type="pres">
      <dgm:prSet presAssocID="{FCE9956C-DE2F-4C2C-B5C3-20F1C0CCC4D2}" presName="sibTrans" presStyleCnt="0"/>
      <dgm:spPr/>
    </dgm:pt>
    <dgm:pt modelId="{A501B576-F691-47A4-BA3D-BDC40424A3C4}" type="pres">
      <dgm:prSet presAssocID="{5E28A34C-B336-4F42-94A8-683D1075D55E}" presName="compNode" presStyleCnt="0"/>
      <dgm:spPr/>
    </dgm:pt>
    <dgm:pt modelId="{F9331202-1851-413B-80A7-138C55765C53}" type="pres">
      <dgm:prSet presAssocID="{5E28A34C-B336-4F42-94A8-683D1075D55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DB54A129-383D-4C1B-B085-6E20F784E54F}" type="pres">
      <dgm:prSet presAssocID="{5E28A34C-B336-4F42-94A8-683D1075D55E}" presName="spaceRect" presStyleCnt="0"/>
      <dgm:spPr/>
    </dgm:pt>
    <dgm:pt modelId="{2B5D03B7-462E-4A6E-AD62-F2F690998298}" type="pres">
      <dgm:prSet presAssocID="{5E28A34C-B336-4F42-94A8-683D1075D55E}" presName="textRect" presStyleLbl="revTx" presStyleIdx="1" presStyleCnt="4">
        <dgm:presLayoutVars>
          <dgm:chMax val="1"/>
          <dgm:chPref val="1"/>
        </dgm:presLayoutVars>
      </dgm:prSet>
      <dgm:spPr/>
    </dgm:pt>
    <dgm:pt modelId="{33DA3804-09B8-4AEB-B5DB-41A740293D7D}" type="pres">
      <dgm:prSet presAssocID="{25796254-F793-4DD4-9DA2-3E7A2644543A}" presName="sibTrans" presStyleCnt="0"/>
      <dgm:spPr/>
    </dgm:pt>
    <dgm:pt modelId="{FD3C97AB-2ECA-4830-BDC5-B425A08A208A}" type="pres">
      <dgm:prSet presAssocID="{97CCFF1B-585D-4D35-AA35-AA958F91458D}" presName="compNode" presStyleCnt="0"/>
      <dgm:spPr/>
    </dgm:pt>
    <dgm:pt modelId="{B2ED0DB6-9BD9-4BB1-89E3-C151CF12E1CA}" type="pres">
      <dgm:prSet presAssocID="{97CCFF1B-585D-4D35-AA35-AA958F91458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érarchie"/>
        </a:ext>
      </dgm:extLst>
    </dgm:pt>
    <dgm:pt modelId="{F8F0FC43-41A6-485E-A198-69C5953BD69A}" type="pres">
      <dgm:prSet presAssocID="{97CCFF1B-585D-4D35-AA35-AA958F91458D}" presName="spaceRect" presStyleCnt="0"/>
      <dgm:spPr/>
    </dgm:pt>
    <dgm:pt modelId="{D42CB1AD-F9DD-4BB6-BEFD-3CFF335B770F}" type="pres">
      <dgm:prSet presAssocID="{97CCFF1B-585D-4D35-AA35-AA958F91458D}" presName="textRect" presStyleLbl="revTx" presStyleIdx="2" presStyleCnt="4">
        <dgm:presLayoutVars>
          <dgm:chMax val="1"/>
          <dgm:chPref val="1"/>
        </dgm:presLayoutVars>
      </dgm:prSet>
      <dgm:spPr/>
    </dgm:pt>
    <dgm:pt modelId="{A0D53A21-8C33-487D-A76C-149CBAB0BB44}" type="pres">
      <dgm:prSet presAssocID="{A33E606B-73A0-46E1-A3F0-6170F3F53176}" presName="sibTrans" presStyleCnt="0"/>
      <dgm:spPr/>
    </dgm:pt>
    <dgm:pt modelId="{20BD3845-7343-431E-ABAE-8E775E16DC6F}" type="pres">
      <dgm:prSet presAssocID="{B18C2BE5-2829-1248-B317-7ECFE842BB63}" presName="compNode" presStyleCnt="0"/>
      <dgm:spPr/>
    </dgm:pt>
    <dgm:pt modelId="{203200E6-6EAD-4178-81A0-1468315144B7}" type="pres">
      <dgm:prSet presAssocID="{B18C2BE5-2829-1248-B317-7ECFE842BB6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rgent"/>
        </a:ext>
      </dgm:extLst>
    </dgm:pt>
    <dgm:pt modelId="{5389118E-8755-48C9-B7AE-3676E55E5360}" type="pres">
      <dgm:prSet presAssocID="{B18C2BE5-2829-1248-B317-7ECFE842BB63}" presName="spaceRect" presStyleCnt="0"/>
      <dgm:spPr/>
    </dgm:pt>
    <dgm:pt modelId="{C43EDA4A-CC67-4763-9BA9-7507DD0FDD2B}" type="pres">
      <dgm:prSet presAssocID="{B18C2BE5-2829-1248-B317-7ECFE842BB63}" presName="textRect" presStyleLbl="revTx" presStyleIdx="3" presStyleCnt="4">
        <dgm:presLayoutVars>
          <dgm:chMax val="1"/>
          <dgm:chPref val="1"/>
        </dgm:presLayoutVars>
      </dgm:prSet>
      <dgm:spPr/>
    </dgm:pt>
  </dgm:ptLst>
  <dgm:cxnLst>
    <dgm:cxn modelId="{E0AA7C08-8C39-1A4C-9D7E-9DF95E41ACBD}" type="presOf" srcId="{97CCFF1B-585D-4D35-AA35-AA958F91458D}" destId="{D42CB1AD-F9DD-4BB6-BEFD-3CFF335B770F}" srcOrd="0" destOrd="0" presId="urn:microsoft.com/office/officeart/2018/2/layout/IconLabelList"/>
    <dgm:cxn modelId="{0654830F-5ED3-4853-BF0D-C11FC9873889}" srcId="{33631AC6-B637-4BD2-924E-1A093FC61833}" destId="{97CCFF1B-585D-4D35-AA35-AA958F91458D}" srcOrd="2" destOrd="0" parTransId="{2207183B-B250-4301-A93E-EF57EE56A0DF}" sibTransId="{A33E606B-73A0-46E1-A3F0-6170F3F53176}"/>
    <dgm:cxn modelId="{06898273-5931-6845-9244-BBDFDBA8256E}" type="presOf" srcId="{B18C2BE5-2829-1248-B317-7ECFE842BB63}" destId="{C43EDA4A-CC67-4763-9BA9-7507DD0FDD2B}" srcOrd="0" destOrd="0" presId="urn:microsoft.com/office/officeart/2018/2/layout/IconLabelList"/>
    <dgm:cxn modelId="{C4CE0795-F9DE-44B8-A0F0-21899963CED7}" srcId="{33631AC6-B637-4BD2-924E-1A093FC61833}" destId="{5E28A34C-B336-4F42-94A8-683D1075D55E}" srcOrd="1" destOrd="0" parTransId="{A629916D-9AEF-4B1C-B60E-CDF11A3E9479}" sibTransId="{25796254-F793-4DD4-9DA2-3E7A2644543A}"/>
    <dgm:cxn modelId="{6021DD9D-AAA4-4885-922B-AA7C768BC8DC}" srcId="{33631AC6-B637-4BD2-924E-1A093FC61833}" destId="{6EE178F3-6EA8-4015-90CE-4267FF29F41C}" srcOrd="0" destOrd="0" parTransId="{64D80638-62DD-4944-9E09-8BC0B8D521C7}" sibTransId="{FCE9956C-DE2F-4C2C-B5C3-20F1C0CCC4D2}"/>
    <dgm:cxn modelId="{B5B540C1-513A-224C-B064-E96DAA13643C}" type="presOf" srcId="{5E28A34C-B336-4F42-94A8-683D1075D55E}" destId="{2B5D03B7-462E-4A6E-AD62-F2F690998298}" srcOrd="0" destOrd="0" presId="urn:microsoft.com/office/officeart/2018/2/layout/IconLabelList"/>
    <dgm:cxn modelId="{E4F10FF1-F184-794D-B687-BFC5BBBAAFC8}" srcId="{33631AC6-B637-4BD2-924E-1A093FC61833}" destId="{B18C2BE5-2829-1248-B317-7ECFE842BB63}" srcOrd="3" destOrd="0" parTransId="{37049938-582D-8C4F-A76B-8DCE34B512CF}" sibTransId="{D775DF0B-E207-8840-B425-0C7C4F9FD0FB}"/>
    <dgm:cxn modelId="{28A7EEF3-5DDD-BE43-91E2-B8CC6EF271FF}" type="presOf" srcId="{33631AC6-B637-4BD2-924E-1A093FC61833}" destId="{8176027D-E9D7-4005-8884-239E1394A461}" srcOrd="0" destOrd="0" presId="urn:microsoft.com/office/officeart/2018/2/layout/IconLabelList"/>
    <dgm:cxn modelId="{8791D1FF-9109-FD43-B7D6-52D6A3819C10}" type="presOf" srcId="{6EE178F3-6EA8-4015-90CE-4267FF29F41C}" destId="{97F2CC93-8EAB-4671-9E27-F8BB27FD3BBD}" srcOrd="0" destOrd="0" presId="urn:microsoft.com/office/officeart/2018/2/layout/IconLabelList"/>
    <dgm:cxn modelId="{AC1155AB-129E-284B-ADA2-63D00CED6D97}" type="presParOf" srcId="{8176027D-E9D7-4005-8884-239E1394A461}" destId="{BC6F53DE-28F4-4A58-8AD9-9C7F24DB5F6A}" srcOrd="0" destOrd="0" presId="urn:microsoft.com/office/officeart/2018/2/layout/IconLabelList"/>
    <dgm:cxn modelId="{652B8775-5DBF-6E4A-AA09-F95C0F4E5A94}" type="presParOf" srcId="{BC6F53DE-28F4-4A58-8AD9-9C7F24DB5F6A}" destId="{DD4A4D9B-D93B-4F0F-9401-96F65E06ADC0}" srcOrd="0" destOrd="0" presId="urn:microsoft.com/office/officeart/2018/2/layout/IconLabelList"/>
    <dgm:cxn modelId="{B3706A3D-4C40-A64F-964A-1A58684E94D9}" type="presParOf" srcId="{BC6F53DE-28F4-4A58-8AD9-9C7F24DB5F6A}" destId="{47A16627-B66A-4D01-9C85-82C5268DAA88}" srcOrd="1" destOrd="0" presId="urn:microsoft.com/office/officeart/2018/2/layout/IconLabelList"/>
    <dgm:cxn modelId="{CC6536C5-79C6-A543-84FD-3E86AB21D0A4}" type="presParOf" srcId="{BC6F53DE-28F4-4A58-8AD9-9C7F24DB5F6A}" destId="{97F2CC93-8EAB-4671-9E27-F8BB27FD3BBD}" srcOrd="2" destOrd="0" presId="urn:microsoft.com/office/officeart/2018/2/layout/IconLabelList"/>
    <dgm:cxn modelId="{5AA8B5E7-3354-0443-9D5E-023AFF038839}" type="presParOf" srcId="{8176027D-E9D7-4005-8884-239E1394A461}" destId="{28CCF4AC-A5D9-4D75-9C9F-1F759217FB2E}" srcOrd="1" destOrd="0" presId="urn:microsoft.com/office/officeart/2018/2/layout/IconLabelList"/>
    <dgm:cxn modelId="{A09974BA-83F4-6E4D-84D6-E2FEEE23391D}" type="presParOf" srcId="{8176027D-E9D7-4005-8884-239E1394A461}" destId="{A501B576-F691-47A4-BA3D-BDC40424A3C4}" srcOrd="2" destOrd="0" presId="urn:microsoft.com/office/officeart/2018/2/layout/IconLabelList"/>
    <dgm:cxn modelId="{93A8F8FB-5BA0-E643-9E5F-8DF651F00EC3}" type="presParOf" srcId="{A501B576-F691-47A4-BA3D-BDC40424A3C4}" destId="{F9331202-1851-413B-80A7-138C55765C53}" srcOrd="0" destOrd="0" presId="urn:microsoft.com/office/officeart/2018/2/layout/IconLabelList"/>
    <dgm:cxn modelId="{270C197D-B48A-5245-A037-9A12E9C1B1C4}" type="presParOf" srcId="{A501B576-F691-47A4-BA3D-BDC40424A3C4}" destId="{DB54A129-383D-4C1B-B085-6E20F784E54F}" srcOrd="1" destOrd="0" presId="urn:microsoft.com/office/officeart/2018/2/layout/IconLabelList"/>
    <dgm:cxn modelId="{49189272-26BB-494D-A1E7-C11A8C6F8428}" type="presParOf" srcId="{A501B576-F691-47A4-BA3D-BDC40424A3C4}" destId="{2B5D03B7-462E-4A6E-AD62-F2F690998298}" srcOrd="2" destOrd="0" presId="urn:microsoft.com/office/officeart/2018/2/layout/IconLabelList"/>
    <dgm:cxn modelId="{07792576-6F7D-9D41-A148-A08E25DF07E6}" type="presParOf" srcId="{8176027D-E9D7-4005-8884-239E1394A461}" destId="{33DA3804-09B8-4AEB-B5DB-41A740293D7D}" srcOrd="3" destOrd="0" presId="urn:microsoft.com/office/officeart/2018/2/layout/IconLabelList"/>
    <dgm:cxn modelId="{05CBD735-A52B-7E49-8C6E-9F46CCFB666B}" type="presParOf" srcId="{8176027D-E9D7-4005-8884-239E1394A461}" destId="{FD3C97AB-2ECA-4830-BDC5-B425A08A208A}" srcOrd="4" destOrd="0" presId="urn:microsoft.com/office/officeart/2018/2/layout/IconLabelList"/>
    <dgm:cxn modelId="{6DD0A6B4-42A9-6348-BF4D-D301DEA8254C}" type="presParOf" srcId="{FD3C97AB-2ECA-4830-BDC5-B425A08A208A}" destId="{B2ED0DB6-9BD9-4BB1-89E3-C151CF12E1CA}" srcOrd="0" destOrd="0" presId="urn:microsoft.com/office/officeart/2018/2/layout/IconLabelList"/>
    <dgm:cxn modelId="{CBA13A94-0E51-6D4A-8597-3ED43552D967}" type="presParOf" srcId="{FD3C97AB-2ECA-4830-BDC5-B425A08A208A}" destId="{F8F0FC43-41A6-485E-A198-69C5953BD69A}" srcOrd="1" destOrd="0" presId="urn:microsoft.com/office/officeart/2018/2/layout/IconLabelList"/>
    <dgm:cxn modelId="{A62D54C3-D6FA-6043-BBFB-1B5D42E23F7F}" type="presParOf" srcId="{FD3C97AB-2ECA-4830-BDC5-B425A08A208A}" destId="{D42CB1AD-F9DD-4BB6-BEFD-3CFF335B770F}" srcOrd="2" destOrd="0" presId="urn:microsoft.com/office/officeart/2018/2/layout/IconLabelList"/>
    <dgm:cxn modelId="{38276201-2F5E-534D-993B-9099D900D323}" type="presParOf" srcId="{8176027D-E9D7-4005-8884-239E1394A461}" destId="{A0D53A21-8C33-487D-A76C-149CBAB0BB44}" srcOrd="5" destOrd="0" presId="urn:microsoft.com/office/officeart/2018/2/layout/IconLabelList"/>
    <dgm:cxn modelId="{BC4BF9C8-863B-6746-B935-CEE22D7660FC}" type="presParOf" srcId="{8176027D-E9D7-4005-8884-239E1394A461}" destId="{20BD3845-7343-431E-ABAE-8E775E16DC6F}" srcOrd="6" destOrd="0" presId="urn:microsoft.com/office/officeart/2018/2/layout/IconLabelList"/>
    <dgm:cxn modelId="{2C55B381-2CA8-B34B-BD82-5F9503819EFE}" type="presParOf" srcId="{20BD3845-7343-431E-ABAE-8E775E16DC6F}" destId="{203200E6-6EAD-4178-81A0-1468315144B7}" srcOrd="0" destOrd="0" presId="urn:microsoft.com/office/officeart/2018/2/layout/IconLabelList"/>
    <dgm:cxn modelId="{20DCCD7A-DAB3-1B46-B6B9-0EEE68690A8A}" type="presParOf" srcId="{20BD3845-7343-431E-ABAE-8E775E16DC6F}" destId="{5389118E-8755-48C9-B7AE-3676E55E5360}" srcOrd="1" destOrd="0" presId="urn:microsoft.com/office/officeart/2018/2/layout/IconLabelList"/>
    <dgm:cxn modelId="{67119378-3E36-6B42-8D03-B7B2E517B8AB}" type="presParOf" srcId="{20BD3845-7343-431E-ABAE-8E775E16DC6F}" destId="{C43EDA4A-CC67-4763-9BA9-7507DD0FDD2B}"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3631AC6-B637-4BD2-924E-1A093FC61833}"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6EE178F3-6EA8-4015-90CE-4267FF29F41C}">
      <dgm:prSet/>
      <dgm:spPr/>
      <dgm:t>
        <a:bodyPr/>
        <a:lstStyle/>
        <a:p>
          <a:pPr>
            <a:lnSpc>
              <a:spcPct val="100000"/>
            </a:lnSpc>
          </a:pPr>
          <a:r>
            <a:rPr lang="fr-FR" b="1" dirty="0">
              <a:solidFill>
                <a:schemeClr val="bg1">
                  <a:lumMod val="65000"/>
                </a:schemeClr>
              </a:solidFill>
            </a:rPr>
            <a:t>1. Salarié</a:t>
          </a:r>
          <a:endParaRPr lang="en-US" dirty="0">
            <a:solidFill>
              <a:schemeClr val="bg1">
                <a:lumMod val="65000"/>
              </a:schemeClr>
            </a:solidFill>
          </a:endParaRPr>
        </a:p>
      </dgm:t>
    </dgm:pt>
    <dgm:pt modelId="{64D80638-62DD-4944-9E09-8BC0B8D521C7}" type="parTrans" cxnId="{6021DD9D-AAA4-4885-922B-AA7C768BC8DC}">
      <dgm:prSet/>
      <dgm:spPr/>
      <dgm:t>
        <a:bodyPr/>
        <a:lstStyle/>
        <a:p>
          <a:endParaRPr lang="en-US"/>
        </a:p>
      </dgm:t>
    </dgm:pt>
    <dgm:pt modelId="{FCE9956C-DE2F-4C2C-B5C3-20F1C0CCC4D2}" type="sibTrans" cxnId="{6021DD9D-AAA4-4885-922B-AA7C768BC8DC}">
      <dgm:prSet/>
      <dgm:spPr/>
      <dgm:t>
        <a:bodyPr/>
        <a:lstStyle/>
        <a:p>
          <a:endParaRPr lang="en-US"/>
        </a:p>
      </dgm:t>
    </dgm:pt>
    <dgm:pt modelId="{5E28A34C-B336-4F42-94A8-683D1075D55E}">
      <dgm:prSet/>
      <dgm:spPr/>
      <dgm:t>
        <a:bodyPr/>
        <a:lstStyle/>
        <a:p>
          <a:pPr>
            <a:lnSpc>
              <a:spcPct val="100000"/>
            </a:lnSpc>
          </a:pPr>
          <a:r>
            <a:rPr lang="fr-FR" b="1" dirty="0"/>
            <a:t>2. Indépendant</a:t>
          </a:r>
          <a:endParaRPr lang="en-US" dirty="0"/>
        </a:p>
      </dgm:t>
    </dgm:pt>
    <dgm:pt modelId="{A629916D-9AEF-4B1C-B60E-CDF11A3E9479}" type="parTrans" cxnId="{C4CE0795-F9DE-44B8-A0F0-21899963CED7}">
      <dgm:prSet/>
      <dgm:spPr/>
      <dgm:t>
        <a:bodyPr/>
        <a:lstStyle/>
        <a:p>
          <a:endParaRPr lang="en-US"/>
        </a:p>
      </dgm:t>
    </dgm:pt>
    <dgm:pt modelId="{25796254-F793-4DD4-9DA2-3E7A2644543A}" type="sibTrans" cxnId="{C4CE0795-F9DE-44B8-A0F0-21899963CED7}">
      <dgm:prSet/>
      <dgm:spPr/>
      <dgm:t>
        <a:bodyPr/>
        <a:lstStyle/>
        <a:p>
          <a:endParaRPr lang="en-US"/>
        </a:p>
      </dgm:t>
    </dgm:pt>
    <dgm:pt modelId="{97CCFF1B-585D-4D35-AA35-AA958F91458D}">
      <dgm:prSet/>
      <dgm:spPr/>
      <dgm:t>
        <a:bodyPr/>
        <a:lstStyle/>
        <a:p>
          <a:pPr>
            <a:lnSpc>
              <a:spcPct val="100000"/>
            </a:lnSpc>
          </a:pPr>
          <a:r>
            <a:rPr lang="fr-FR" b="1"/>
            <a:t>3. La gestion par un tiers</a:t>
          </a:r>
        </a:p>
      </dgm:t>
    </dgm:pt>
    <dgm:pt modelId="{2207183B-B250-4301-A93E-EF57EE56A0DF}" type="parTrans" cxnId="{0654830F-5ED3-4853-BF0D-C11FC9873889}">
      <dgm:prSet/>
      <dgm:spPr/>
      <dgm:t>
        <a:bodyPr/>
        <a:lstStyle/>
        <a:p>
          <a:endParaRPr lang="en-US"/>
        </a:p>
      </dgm:t>
    </dgm:pt>
    <dgm:pt modelId="{A33E606B-73A0-46E1-A3F0-6170F3F53176}" type="sibTrans" cxnId="{0654830F-5ED3-4853-BF0D-C11FC9873889}">
      <dgm:prSet/>
      <dgm:spPr/>
      <dgm:t>
        <a:bodyPr/>
        <a:lstStyle/>
        <a:p>
          <a:endParaRPr lang="en-US"/>
        </a:p>
      </dgm:t>
    </dgm:pt>
    <dgm:pt modelId="{B18C2BE5-2829-1248-B317-7ECFE842BB63}">
      <dgm:prSet/>
      <dgm:spPr/>
      <dgm:t>
        <a:bodyPr/>
        <a:lstStyle/>
        <a:p>
          <a:pPr>
            <a:lnSpc>
              <a:spcPct val="100000"/>
            </a:lnSpc>
          </a:pPr>
          <a:r>
            <a:rPr lang="fr-FR" b="1"/>
            <a:t>4. Taxes et impôts</a:t>
          </a:r>
        </a:p>
      </dgm:t>
    </dgm:pt>
    <dgm:pt modelId="{37049938-582D-8C4F-A76B-8DCE34B512CF}" type="parTrans" cxnId="{E4F10FF1-F184-794D-B687-BFC5BBBAAFC8}">
      <dgm:prSet/>
      <dgm:spPr/>
      <dgm:t>
        <a:bodyPr/>
        <a:lstStyle/>
        <a:p>
          <a:endParaRPr lang="fr-FR"/>
        </a:p>
      </dgm:t>
    </dgm:pt>
    <dgm:pt modelId="{D775DF0B-E207-8840-B425-0C7C4F9FD0FB}" type="sibTrans" cxnId="{E4F10FF1-F184-794D-B687-BFC5BBBAAFC8}">
      <dgm:prSet/>
      <dgm:spPr/>
      <dgm:t>
        <a:bodyPr/>
        <a:lstStyle/>
        <a:p>
          <a:endParaRPr lang="en-US"/>
        </a:p>
      </dgm:t>
    </dgm:pt>
    <dgm:pt modelId="{8176027D-E9D7-4005-8884-239E1394A461}" type="pres">
      <dgm:prSet presAssocID="{33631AC6-B637-4BD2-924E-1A093FC61833}" presName="root" presStyleCnt="0">
        <dgm:presLayoutVars>
          <dgm:dir/>
          <dgm:resizeHandles val="exact"/>
        </dgm:presLayoutVars>
      </dgm:prSet>
      <dgm:spPr/>
    </dgm:pt>
    <dgm:pt modelId="{BC6F53DE-28F4-4A58-8AD9-9C7F24DB5F6A}" type="pres">
      <dgm:prSet presAssocID="{6EE178F3-6EA8-4015-90CE-4267FF29F41C}" presName="compNode" presStyleCnt="0"/>
      <dgm:spPr/>
    </dgm:pt>
    <dgm:pt modelId="{DD4A4D9B-D93B-4F0F-9401-96F65E06ADC0}" type="pres">
      <dgm:prSet presAssocID="{6EE178F3-6EA8-4015-90CE-4267FF29F41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tilisateur"/>
        </a:ext>
      </dgm:extLst>
    </dgm:pt>
    <dgm:pt modelId="{47A16627-B66A-4D01-9C85-82C5268DAA88}" type="pres">
      <dgm:prSet presAssocID="{6EE178F3-6EA8-4015-90CE-4267FF29F41C}" presName="spaceRect" presStyleCnt="0"/>
      <dgm:spPr/>
    </dgm:pt>
    <dgm:pt modelId="{97F2CC93-8EAB-4671-9E27-F8BB27FD3BBD}" type="pres">
      <dgm:prSet presAssocID="{6EE178F3-6EA8-4015-90CE-4267FF29F41C}" presName="textRect" presStyleLbl="revTx" presStyleIdx="0" presStyleCnt="4">
        <dgm:presLayoutVars>
          <dgm:chMax val="1"/>
          <dgm:chPref val="1"/>
        </dgm:presLayoutVars>
      </dgm:prSet>
      <dgm:spPr/>
    </dgm:pt>
    <dgm:pt modelId="{28CCF4AC-A5D9-4D75-9C9F-1F759217FB2E}" type="pres">
      <dgm:prSet presAssocID="{FCE9956C-DE2F-4C2C-B5C3-20F1C0CCC4D2}" presName="sibTrans" presStyleCnt="0"/>
      <dgm:spPr/>
    </dgm:pt>
    <dgm:pt modelId="{A501B576-F691-47A4-BA3D-BDC40424A3C4}" type="pres">
      <dgm:prSet presAssocID="{5E28A34C-B336-4F42-94A8-683D1075D55E}" presName="compNode" presStyleCnt="0"/>
      <dgm:spPr/>
    </dgm:pt>
    <dgm:pt modelId="{F9331202-1851-413B-80A7-138C55765C53}" type="pres">
      <dgm:prSet presAssocID="{5E28A34C-B336-4F42-94A8-683D1075D55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DB54A129-383D-4C1B-B085-6E20F784E54F}" type="pres">
      <dgm:prSet presAssocID="{5E28A34C-B336-4F42-94A8-683D1075D55E}" presName="spaceRect" presStyleCnt="0"/>
      <dgm:spPr/>
    </dgm:pt>
    <dgm:pt modelId="{2B5D03B7-462E-4A6E-AD62-F2F690998298}" type="pres">
      <dgm:prSet presAssocID="{5E28A34C-B336-4F42-94A8-683D1075D55E}" presName="textRect" presStyleLbl="revTx" presStyleIdx="1" presStyleCnt="4">
        <dgm:presLayoutVars>
          <dgm:chMax val="1"/>
          <dgm:chPref val="1"/>
        </dgm:presLayoutVars>
      </dgm:prSet>
      <dgm:spPr/>
    </dgm:pt>
    <dgm:pt modelId="{33DA3804-09B8-4AEB-B5DB-41A740293D7D}" type="pres">
      <dgm:prSet presAssocID="{25796254-F793-4DD4-9DA2-3E7A2644543A}" presName="sibTrans" presStyleCnt="0"/>
      <dgm:spPr/>
    </dgm:pt>
    <dgm:pt modelId="{FD3C97AB-2ECA-4830-BDC5-B425A08A208A}" type="pres">
      <dgm:prSet presAssocID="{97CCFF1B-585D-4D35-AA35-AA958F91458D}" presName="compNode" presStyleCnt="0"/>
      <dgm:spPr/>
    </dgm:pt>
    <dgm:pt modelId="{B2ED0DB6-9BD9-4BB1-89E3-C151CF12E1CA}" type="pres">
      <dgm:prSet presAssocID="{97CCFF1B-585D-4D35-AA35-AA958F91458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iérarchie"/>
        </a:ext>
      </dgm:extLst>
    </dgm:pt>
    <dgm:pt modelId="{F8F0FC43-41A6-485E-A198-69C5953BD69A}" type="pres">
      <dgm:prSet presAssocID="{97CCFF1B-585D-4D35-AA35-AA958F91458D}" presName="spaceRect" presStyleCnt="0"/>
      <dgm:spPr/>
    </dgm:pt>
    <dgm:pt modelId="{D42CB1AD-F9DD-4BB6-BEFD-3CFF335B770F}" type="pres">
      <dgm:prSet presAssocID="{97CCFF1B-585D-4D35-AA35-AA958F91458D}" presName="textRect" presStyleLbl="revTx" presStyleIdx="2" presStyleCnt="4">
        <dgm:presLayoutVars>
          <dgm:chMax val="1"/>
          <dgm:chPref val="1"/>
        </dgm:presLayoutVars>
      </dgm:prSet>
      <dgm:spPr/>
    </dgm:pt>
    <dgm:pt modelId="{A0D53A21-8C33-487D-A76C-149CBAB0BB44}" type="pres">
      <dgm:prSet presAssocID="{A33E606B-73A0-46E1-A3F0-6170F3F53176}" presName="sibTrans" presStyleCnt="0"/>
      <dgm:spPr/>
    </dgm:pt>
    <dgm:pt modelId="{20BD3845-7343-431E-ABAE-8E775E16DC6F}" type="pres">
      <dgm:prSet presAssocID="{B18C2BE5-2829-1248-B317-7ECFE842BB63}" presName="compNode" presStyleCnt="0"/>
      <dgm:spPr/>
    </dgm:pt>
    <dgm:pt modelId="{203200E6-6EAD-4178-81A0-1468315144B7}" type="pres">
      <dgm:prSet presAssocID="{B18C2BE5-2829-1248-B317-7ECFE842BB63}"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rgent"/>
        </a:ext>
      </dgm:extLst>
    </dgm:pt>
    <dgm:pt modelId="{5389118E-8755-48C9-B7AE-3676E55E5360}" type="pres">
      <dgm:prSet presAssocID="{B18C2BE5-2829-1248-B317-7ECFE842BB63}" presName="spaceRect" presStyleCnt="0"/>
      <dgm:spPr/>
    </dgm:pt>
    <dgm:pt modelId="{C43EDA4A-CC67-4763-9BA9-7507DD0FDD2B}" type="pres">
      <dgm:prSet presAssocID="{B18C2BE5-2829-1248-B317-7ECFE842BB63}" presName="textRect" presStyleLbl="revTx" presStyleIdx="3" presStyleCnt="4">
        <dgm:presLayoutVars>
          <dgm:chMax val="1"/>
          <dgm:chPref val="1"/>
        </dgm:presLayoutVars>
      </dgm:prSet>
      <dgm:spPr/>
    </dgm:pt>
  </dgm:ptLst>
  <dgm:cxnLst>
    <dgm:cxn modelId="{E0AA7C08-8C39-1A4C-9D7E-9DF95E41ACBD}" type="presOf" srcId="{97CCFF1B-585D-4D35-AA35-AA958F91458D}" destId="{D42CB1AD-F9DD-4BB6-BEFD-3CFF335B770F}" srcOrd="0" destOrd="0" presId="urn:microsoft.com/office/officeart/2018/2/layout/IconLabelList"/>
    <dgm:cxn modelId="{0654830F-5ED3-4853-BF0D-C11FC9873889}" srcId="{33631AC6-B637-4BD2-924E-1A093FC61833}" destId="{97CCFF1B-585D-4D35-AA35-AA958F91458D}" srcOrd="2" destOrd="0" parTransId="{2207183B-B250-4301-A93E-EF57EE56A0DF}" sibTransId="{A33E606B-73A0-46E1-A3F0-6170F3F53176}"/>
    <dgm:cxn modelId="{06898273-5931-6845-9244-BBDFDBA8256E}" type="presOf" srcId="{B18C2BE5-2829-1248-B317-7ECFE842BB63}" destId="{C43EDA4A-CC67-4763-9BA9-7507DD0FDD2B}" srcOrd="0" destOrd="0" presId="urn:microsoft.com/office/officeart/2018/2/layout/IconLabelList"/>
    <dgm:cxn modelId="{C4CE0795-F9DE-44B8-A0F0-21899963CED7}" srcId="{33631AC6-B637-4BD2-924E-1A093FC61833}" destId="{5E28A34C-B336-4F42-94A8-683D1075D55E}" srcOrd="1" destOrd="0" parTransId="{A629916D-9AEF-4B1C-B60E-CDF11A3E9479}" sibTransId="{25796254-F793-4DD4-9DA2-3E7A2644543A}"/>
    <dgm:cxn modelId="{6021DD9D-AAA4-4885-922B-AA7C768BC8DC}" srcId="{33631AC6-B637-4BD2-924E-1A093FC61833}" destId="{6EE178F3-6EA8-4015-90CE-4267FF29F41C}" srcOrd="0" destOrd="0" parTransId="{64D80638-62DD-4944-9E09-8BC0B8D521C7}" sibTransId="{FCE9956C-DE2F-4C2C-B5C3-20F1C0CCC4D2}"/>
    <dgm:cxn modelId="{B5B540C1-513A-224C-B064-E96DAA13643C}" type="presOf" srcId="{5E28A34C-B336-4F42-94A8-683D1075D55E}" destId="{2B5D03B7-462E-4A6E-AD62-F2F690998298}" srcOrd="0" destOrd="0" presId="urn:microsoft.com/office/officeart/2018/2/layout/IconLabelList"/>
    <dgm:cxn modelId="{E4F10FF1-F184-794D-B687-BFC5BBBAAFC8}" srcId="{33631AC6-B637-4BD2-924E-1A093FC61833}" destId="{B18C2BE5-2829-1248-B317-7ECFE842BB63}" srcOrd="3" destOrd="0" parTransId="{37049938-582D-8C4F-A76B-8DCE34B512CF}" sibTransId="{D775DF0B-E207-8840-B425-0C7C4F9FD0FB}"/>
    <dgm:cxn modelId="{28A7EEF3-5DDD-BE43-91E2-B8CC6EF271FF}" type="presOf" srcId="{33631AC6-B637-4BD2-924E-1A093FC61833}" destId="{8176027D-E9D7-4005-8884-239E1394A461}" srcOrd="0" destOrd="0" presId="urn:microsoft.com/office/officeart/2018/2/layout/IconLabelList"/>
    <dgm:cxn modelId="{8791D1FF-9109-FD43-B7D6-52D6A3819C10}" type="presOf" srcId="{6EE178F3-6EA8-4015-90CE-4267FF29F41C}" destId="{97F2CC93-8EAB-4671-9E27-F8BB27FD3BBD}" srcOrd="0" destOrd="0" presId="urn:microsoft.com/office/officeart/2018/2/layout/IconLabelList"/>
    <dgm:cxn modelId="{AC1155AB-129E-284B-ADA2-63D00CED6D97}" type="presParOf" srcId="{8176027D-E9D7-4005-8884-239E1394A461}" destId="{BC6F53DE-28F4-4A58-8AD9-9C7F24DB5F6A}" srcOrd="0" destOrd="0" presId="urn:microsoft.com/office/officeart/2018/2/layout/IconLabelList"/>
    <dgm:cxn modelId="{652B8775-5DBF-6E4A-AA09-F95C0F4E5A94}" type="presParOf" srcId="{BC6F53DE-28F4-4A58-8AD9-9C7F24DB5F6A}" destId="{DD4A4D9B-D93B-4F0F-9401-96F65E06ADC0}" srcOrd="0" destOrd="0" presId="urn:microsoft.com/office/officeart/2018/2/layout/IconLabelList"/>
    <dgm:cxn modelId="{B3706A3D-4C40-A64F-964A-1A58684E94D9}" type="presParOf" srcId="{BC6F53DE-28F4-4A58-8AD9-9C7F24DB5F6A}" destId="{47A16627-B66A-4D01-9C85-82C5268DAA88}" srcOrd="1" destOrd="0" presId="urn:microsoft.com/office/officeart/2018/2/layout/IconLabelList"/>
    <dgm:cxn modelId="{CC6536C5-79C6-A543-84FD-3E86AB21D0A4}" type="presParOf" srcId="{BC6F53DE-28F4-4A58-8AD9-9C7F24DB5F6A}" destId="{97F2CC93-8EAB-4671-9E27-F8BB27FD3BBD}" srcOrd="2" destOrd="0" presId="urn:microsoft.com/office/officeart/2018/2/layout/IconLabelList"/>
    <dgm:cxn modelId="{5AA8B5E7-3354-0443-9D5E-023AFF038839}" type="presParOf" srcId="{8176027D-E9D7-4005-8884-239E1394A461}" destId="{28CCF4AC-A5D9-4D75-9C9F-1F759217FB2E}" srcOrd="1" destOrd="0" presId="urn:microsoft.com/office/officeart/2018/2/layout/IconLabelList"/>
    <dgm:cxn modelId="{A09974BA-83F4-6E4D-84D6-E2FEEE23391D}" type="presParOf" srcId="{8176027D-E9D7-4005-8884-239E1394A461}" destId="{A501B576-F691-47A4-BA3D-BDC40424A3C4}" srcOrd="2" destOrd="0" presId="urn:microsoft.com/office/officeart/2018/2/layout/IconLabelList"/>
    <dgm:cxn modelId="{93A8F8FB-5BA0-E643-9E5F-8DF651F00EC3}" type="presParOf" srcId="{A501B576-F691-47A4-BA3D-BDC40424A3C4}" destId="{F9331202-1851-413B-80A7-138C55765C53}" srcOrd="0" destOrd="0" presId="urn:microsoft.com/office/officeart/2018/2/layout/IconLabelList"/>
    <dgm:cxn modelId="{270C197D-B48A-5245-A037-9A12E9C1B1C4}" type="presParOf" srcId="{A501B576-F691-47A4-BA3D-BDC40424A3C4}" destId="{DB54A129-383D-4C1B-B085-6E20F784E54F}" srcOrd="1" destOrd="0" presId="urn:microsoft.com/office/officeart/2018/2/layout/IconLabelList"/>
    <dgm:cxn modelId="{49189272-26BB-494D-A1E7-C11A8C6F8428}" type="presParOf" srcId="{A501B576-F691-47A4-BA3D-BDC40424A3C4}" destId="{2B5D03B7-462E-4A6E-AD62-F2F690998298}" srcOrd="2" destOrd="0" presId="urn:microsoft.com/office/officeart/2018/2/layout/IconLabelList"/>
    <dgm:cxn modelId="{07792576-6F7D-9D41-A148-A08E25DF07E6}" type="presParOf" srcId="{8176027D-E9D7-4005-8884-239E1394A461}" destId="{33DA3804-09B8-4AEB-B5DB-41A740293D7D}" srcOrd="3" destOrd="0" presId="urn:microsoft.com/office/officeart/2018/2/layout/IconLabelList"/>
    <dgm:cxn modelId="{05CBD735-A52B-7E49-8C6E-9F46CCFB666B}" type="presParOf" srcId="{8176027D-E9D7-4005-8884-239E1394A461}" destId="{FD3C97AB-2ECA-4830-BDC5-B425A08A208A}" srcOrd="4" destOrd="0" presId="urn:microsoft.com/office/officeart/2018/2/layout/IconLabelList"/>
    <dgm:cxn modelId="{6DD0A6B4-42A9-6348-BF4D-D301DEA8254C}" type="presParOf" srcId="{FD3C97AB-2ECA-4830-BDC5-B425A08A208A}" destId="{B2ED0DB6-9BD9-4BB1-89E3-C151CF12E1CA}" srcOrd="0" destOrd="0" presId="urn:microsoft.com/office/officeart/2018/2/layout/IconLabelList"/>
    <dgm:cxn modelId="{CBA13A94-0E51-6D4A-8597-3ED43552D967}" type="presParOf" srcId="{FD3C97AB-2ECA-4830-BDC5-B425A08A208A}" destId="{F8F0FC43-41A6-485E-A198-69C5953BD69A}" srcOrd="1" destOrd="0" presId="urn:microsoft.com/office/officeart/2018/2/layout/IconLabelList"/>
    <dgm:cxn modelId="{A62D54C3-D6FA-6043-BBFB-1B5D42E23F7F}" type="presParOf" srcId="{FD3C97AB-2ECA-4830-BDC5-B425A08A208A}" destId="{D42CB1AD-F9DD-4BB6-BEFD-3CFF335B770F}" srcOrd="2" destOrd="0" presId="urn:microsoft.com/office/officeart/2018/2/layout/IconLabelList"/>
    <dgm:cxn modelId="{38276201-2F5E-534D-993B-9099D900D323}" type="presParOf" srcId="{8176027D-E9D7-4005-8884-239E1394A461}" destId="{A0D53A21-8C33-487D-A76C-149CBAB0BB44}" srcOrd="5" destOrd="0" presId="urn:microsoft.com/office/officeart/2018/2/layout/IconLabelList"/>
    <dgm:cxn modelId="{BC4BF9C8-863B-6746-B935-CEE22D7660FC}" type="presParOf" srcId="{8176027D-E9D7-4005-8884-239E1394A461}" destId="{20BD3845-7343-431E-ABAE-8E775E16DC6F}" srcOrd="6" destOrd="0" presId="urn:microsoft.com/office/officeart/2018/2/layout/IconLabelList"/>
    <dgm:cxn modelId="{2C55B381-2CA8-B34B-BD82-5F9503819EFE}" type="presParOf" srcId="{20BD3845-7343-431E-ABAE-8E775E16DC6F}" destId="{203200E6-6EAD-4178-81A0-1468315144B7}" srcOrd="0" destOrd="0" presId="urn:microsoft.com/office/officeart/2018/2/layout/IconLabelList"/>
    <dgm:cxn modelId="{20DCCD7A-DAB3-1B46-B6B9-0EEE68690A8A}" type="presParOf" srcId="{20BD3845-7343-431E-ABAE-8E775E16DC6F}" destId="{5389118E-8755-48C9-B7AE-3676E55E5360}" srcOrd="1" destOrd="0" presId="urn:microsoft.com/office/officeart/2018/2/layout/IconLabelList"/>
    <dgm:cxn modelId="{67119378-3E36-6B42-8D03-B7B2E517B8AB}" type="presParOf" srcId="{20BD3845-7343-431E-ABAE-8E775E16DC6F}" destId="{C43EDA4A-CC67-4763-9BA9-7507DD0FDD2B}"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A4D9B-D93B-4F0F-9401-96F65E06ADC0}">
      <dsp:nvSpPr>
        <dsp:cNvPr id="0" name=""/>
        <dsp:cNvSpPr/>
      </dsp:nvSpPr>
      <dsp:spPr>
        <a:xfrm>
          <a:off x="938775" y="840541"/>
          <a:ext cx="926133" cy="9261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F2CC93-8EAB-4671-9E27-F8BB27FD3BBD}">
      <dsp:nvSpPr>
        <dsp:cNvPr id="0" name=""/>
        <dsp:cNvSpPr/>
      </dsp:nvSpPr>
      <dsp:spPr>
        <a:xfrm>
          <a:off x="372805"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1. Salarié</a:t>
          </a:r>
          <a:endParaRPr lang="en-US" sz="2400" kern="1200"/>
        </a:p>
      </dsp:txBody>
      <dsp:txXfrm>
        <a:off x="372805" y="2057303"/>
        <a:ext cx="2058075" cy="720000"/>
      </dsp:txXfrm>
    </dsp:sp>
    <dsp:sp modelId="{F9331202-1851-413B-80A7-138C55765C53}">
      <dsp:nvSpPr>
        <dsp:cNvPr id="0" name=""/>
        <dsp:cNvSpPr/>
      </dsp:nvSpPr>
      <dsp:spPr>
        <a:xfrm>
          <a:off x="3357014" y="840541"/>
          <a:ext cx="926133" cy="9261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5D03B7-462E-4A6E-AD62-F2F690998298}">
      <dsp:nvSpPr>
        <dsp:cNvPr id="0" name=""/>
        <dsp:cNvSpPr/>
      </dsp:nvSpPr>
      <dsp:spPr>
        <a:xfrm>
          <a:off x="2791043"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2. Indépendant</a:t>
          </a:r>
          <a:endParaRPr lang="en-US" sz="2400" kern="1200"/>
        </a:p>
      </dsp:txBody>
      <dsp:txXfrm>
        <a:off x="2791043" y="2057303"/>
        <a:ext cx="2058075" cy="720000"/>
      </dsp:txXfrm>
    </dsp:sp>
    <dsp:sp modelId="{B2ED0DB6-9BD9-4BB1-89E3-C151CF12E1CA}">
      <dsp:nvSpPr>
        <dsp:cNvPr id="0" name=""/>
        <dsp:cNvSpPr/>
      </dsp:nvSpPr>
      <dsp:spPr>
        <a:xfrm>
          <a:off x="5775252" y="840541"/>
          <a:ext cx="926133" cy="9261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2CB1AD-F9DD-4BB6-BEFD-3CFF335B770F}">
      <dsp:nvSpPr>
        <dsp:cNvPr id="0" name=""/>
        <dsp:cNvSpPr/>
      </dsp:nvSpPr>
      <dsp:spPr>
        <a:xfrm>
          <a:off x="5209281"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3. La gestion par un tiers</a:t>
          </a:r>
        </a:p>
      </dsp:txBody>
      <dsp:txXfrm>
        <a:off x="5209281" y="2057303"/>
        <a:ext cx="2058075" cy="720000"/>
      </dsp:txXfrm>
    </dsp:sp>
    <dsp:sp modelId="{203200E6-6EAD-4178-81A0-1468315144B7}">
      <dsp:nvSpPr>
        <dsp:cNvPr id="0" name=""/>
        <dsp:cNvSpPr/>
      </dsp:nvSpPr>
      <dsp:spPr>
        <a:xfrm>
          <a:off x="8193490" y="840541"/>
          <a:ext cx="926133" cy="9261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3EDA4A-CC67-4763-9BA9-7507DD0FDD2B}">
      <dsp:nvSpPr>
        <dsp:cNvPr id="0" name=""/>
        <dsp:cNvSpPr/>
      </dsp:nvSpPr>
      <dsp:spPr>
        <a:xfrm>
          <a:off x="7627519"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4. Taxes et impôts</a:t>
          </a:r>
        </a:p>
      </dsp:txBody>
      <dsp:txXfrm>
        <a:off x="7627519" y="2057303"/>
        <a:ext cx="2058075"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A4D9B-D93B-4F0F-9401-96F65E06ADC0}">
      <dsp:nvSpPr>
        <dsp:cNvPr id="0" name=""/>
        <dsp:cNvSpPr/>
      </dsp:nvSpPr>
      <dsp:spPr>
        <a:xfrm>
          <a:off x="938775" y="840541"/>
          <a:ext cx="926133" cy="92613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F2CC93-8EAB-4671-9E27-F8BB27FD3BBD}">
      <dsp:nvSpPr>
        <dsp:cNvPr id="0" name=""/>
        <dsp:cNvSpPr/>
      </dsp:nvSpPr>
      <dsp:spPr>
        <a:xfrm>
          <a:off x="372805"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dirty="0">
              <a:solidFill>
                <a:schemeClr val="bg1">
                  <a:lumMod val="65000"/>
                </a:schemeClr>
              </a:solidFill>
            </a:rPr>
            <a:t>1. Salarié</a:t>
          </a:r>
          <a:endParaRPr lang="en-US" sz="2400" kern="1200" dirty="0">
            <a:solidFill>
              <a:schemeClr val="bg1">
                <a:lumMod val="65000"/>
              </a:schemeClr>
            </a:solidFill>
          </a:endParaRPr>
        </a:p>
      </dsp:txBody>
      <dsp:txXfrm>
        <a:off x="372805" y="2057303"/>
        <a:ext cx="2058075" cy="720000"/>
      </dsp:txXfrm>
    </dsp:sp>
    <dsp:sp modelId="{F9331202-1851-413B-80A7-138C55765C53}">
      <dsp:nvSpPr>
        <dsp:cNvPr id="0" name=""/>
        <dsp:cNvSpPr/>
      </dsp:nvSpPr>
      <dsp:spPr>
        <a:xfrm>
          <a:off x="3357014" y="840541"/>
          <a:ext cx="926133" cy="92613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5D03B7-462E-4A6E-AD62-F2F690998298}">
      <dsp:nvSpPr>
        <dsp:cNvPr id="0" name=""/>
        <dsp:cNvSpPr/>
      </dsp:nvSpPr>
      <dsp:spPr>
        <a:xfrm>
          <a:off x="2791043"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dirty="0"/>
            <a:t>2. Indépendant</a:t>
          </a:r>
          <a:endParaRPr lang="en-US" sz="2400" kern="1200" dirty="0"/>
        </a:p>
      </dsp:txBody>
      <dsp:txXfrm>
        <a:off x="2791043" y="2057303"/>
        <a:ext cx="2058075" cy="720000"/>
      </dsp:txXfrm>
    </dsp:sp>
    <dsp:sp modelId="{B2ED0DB6-9BD9-4BB1-89E3-C151CF12E1CA}">
      <dsp:nvSpPr>
        <dsp:cNvPr id="0" name=""/>
        <dsp:cNvSpPr/>
      </dsp:nvSpPr>
      <dsp:spPr>
        <a:xfrm>
          <a:off x="5775252" y="840541"/>
          <a:ext cx="926133" cy="92613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2CB1AD-F9DD-4BB6-BEFD-3CFF335B770F}">
      <dsp:nvSpPr>
        <dsp:cNvPr id="0" name=""/>
        <dsp:cNvSpPr/>
      </dsp:nvSpPr>
      <dsp:spPr>
        <a:xfrm>
          <a:off x="5209281"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3. La gestion par un tiers</a:t>
          </a:r>
        </a:p>
      </dsp:txBody>
      <dsp:txXfrm>
        <a:off x="5209281" y="2057303"/>
        <a:ext cx="2058075" cy="720000"/>
      </dsp:txXfrm>
    </dsp:sp>
    <dsp:sp modelId="{203200E6-6EAD-4178-81A0-1468315144B7}">
      <dsp:nvSpPr>
        <dsp:cNvPr id="0" name=""/>
        <dsp:cNvSpPr/>
      </dsp:nvSpPr>
      <dsp:spPr>
        <a:xfrm>
          <a:off x="8193490" y="840541"/>
          <a:ext cx="926133" cy="92613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43EDA4A-CC67-4763-9BA9-7507DD0FDD2B}">
      <dsp:nvSpPr>
        <dsp:cNvPr id="0" name=""/>
        <dsp:cNvSpPr/>
      </dsp:nvSpPr>
      <dsp:spPr>
        <a:xfrm>
          <a:off x="7627519" y="2057303"/>
          <a:ext cx="20580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fr-FR" sz="2400" b="1" kern="1200"/>
            <a:t>4. Taxes et impôts</a:t>
          </a:r>
        </a:p>
      </dsp:txBody>
      <dsp:txXfrm>
        <a:off x="7627519" y="2057303"/>
        <a:ext cx="2058075"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2"/>
    </inkml:context>
    <inkml:brush xml:id="br0">
      <inkml:brushProperty name="width" value="0.08571" units="cm"/>
      <inkml:brushProperty name="height" value="0.08571" units="cm"/>
      <inkml:brushProperty name="color" value="#E71224"/>
    </inkml:brush>
  </inkml:definitions>
  <inkml:trace contextRef="#ctx0" brushRef="#br0">0 2151 8027,'48'-23'0,"0"-1"0,32-18 0,-11-8 0,-6-14 0,-29 27 0,-1-3 0,2-5 0,1-2 0,2-3 0,2-3 0,6-9 0,0-3 0,-1-3 0,0-2 0,-10 14 0,1-2 0,-1 1 0,9-20 0,-2 1 0,-1-5 0,-3 1 0,-7 5 0,-3 1 0,0-1 0,-3 0 0,-5 4 0,-2 0 0,-3 7 0,-4 2 0,-6 6 0,-2 3 0,0-28 0,-7 27 0,-4 3 0,-12-13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81"/>
    </inkml:context>
    <inkml:brush xml:id="br0">
      <inkml:brushProperty name="width" value="0.08571" units="cm"/>
      <inkml:brushProperty name="height" value="0.08571" units="cm"/>
      <inkml:brushProperty name="color" value="#E71224"/>
    </inkml:brush>
  </inkml:definitions>
  <inkml:trace contextRef="#ctx0" brushRef="#br0">1 0 8027,'0'0'0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82"/>
    </inkml:context>
    <inkml:brush xml:id="br0">
      <inkml:brushProperty name="width" value="0.08571" units="cm"/>
      <inkml:brushProperty name="height" value="0.08571" units="cm"/>
      <inkml:brushProperty name="color" value="#E71224"/>
    </inkml:brush>
  </inkml:definitions>
  <inkml:trace contextRef="#ctx0" brushRef="#br0">1 3124 8027,'16'-59'0,"-1"0"0,1 4 0,1 1 0,0 3 0,3 1 0,2 2 0,3 1 0,1-1 0,3-1 0,2 1 0,4-1 0,4-4 0,4-1 0,6-5 0,3-2 0,6-4 0,3-3-156,-13 17 1,1-1-1,1 0 1,1 0-1,1 1 1,0 0 155,3 0 0,2-1 0,-1 2 0,-1 2 0,0 2 0,0 0 0,22-17 0,-1 1 0,4 0 0,-2 2 33,-8 10 0,-3 3 0,-7 5 1,-1 2-1,-6 4 0,-3 1-33,-5 5 0,-2 0 0,-1 0 0,-3 1 0,17-19 0,-7-5 0,-18 3 0,-16 5 0,-29 12 0,-20 2 0,-25 5 0,-12-1 353,-7 4 1,3-3-354,9 2 0,1-2 13,13 3 1,4-2-14,3 2 0,9 1 0,8-2 0,6 0 0,6 0 0,1-2 0,4 3 0,-3-1 0,2 3 0,-1 0 0,-2 0 0,-1-1 0,1 1 0,-2-2 0,5 1 0,0 2 0,4 1 0,1 0 0,1 2 0,3 3 0,1 3 0,2 1 0,0 2 0,0 1 0,-3 4 0,-2 3 0,-4 11 0,-3 10 0,-2 9 0,0 13 0,-1-4 0,-4 13 0,0-3 0,-5 12 0,2-1 0,1-1 0,2-5 0,0-5 0,-2-2 0,-3-2 0,2-4 0,3-5 0,0-8 0,5-4 0,-2-6 0,4-7 0,1-1 0,-1-5 0,4-9 0,-15-25 0,0-13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83"/>
    </inkml:context>
    <inkml:brush xml:id="br0">
      <inkml:brushProperty name="width" value="0.08571" units="cm"/>
      <inkml:brushProperty name="height" value="0.08571" units="cm"/>
      <inkml:brushProperty name="color" value="#E71224"/>
    </inkml:brush>
  </inkml:definitions>
  <inkml:trace contextRef="#ctx0" brushRef="#br0">0 1 8027,'0'0'0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84"/>
    </inkml:context>
    <inkml:brush xml:id="br0">
      <inkml:brushProperty name="width" value="0.08571" units="cm"/>
      <inkml:brushProperty name="height" value="0.08571" units="cm"/>
      <inkml:brushProperty name="color" value="#E71224"/>
    </inkml:brush>
  </inkml:definitions>
  <inkml:trace contextRef="#ctx0" brushRef="#br0">146 4466 8027,'-29'-81'0,"1"1"0,5 5 0,4-1 0,4-13 0,4-3 0,2 4 0,2 1-243,4-3 0,2 0 0,1-1 0,3-1 243,2-4 0,4-4 0,0 22 0,1-3 0,2-1-165,3-6 0,2-2 0,1-1 1,1-5-1,2-1 0,-1-1 165,-3 22 0,-1-1 0,0 0 0,1 1 0,6-21 0,0 1 0,1 2 0,-2 6 0,-1 3 0,2-2 0,0-4 0,0-2 0,1 1 0,-2 2 0,1 0 0,-2 4 0,-4 13 0,-2 2 0,1 0 0,-1-3 0,1-1 0,-3 5 0,2-8 0,-3 7 113,-4 19 0,-2 3 0,3-4 0,0 0-113,-1-2 0,0 4 0,5-23 0,1 2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85"/>
    </inkml:context>
    <inkml:brush xml:id="br0">
      <inkml:brushProperty name="width" value="0.08571" units="cm"/>
      <inkml:brushProperty name="height" value="0.08571" units="cm"/>
      <inkml:brushProperty name="color" value="#E71224"/>
    </inkml:brush>
  </inkml:definitions>
  <inkml:trace contextRef="#ctx0" brushRef="#br0">30 3531 8027,'-16'-79'0,"4"-15"0,11 44 0,2-4 0,-1-16 0,0-6 0,1-20 0,1-6 0,1 29 0,1-1 0,1-3-377,1-12 0,1-3 1,1-1-1,-1 19 1,2-2-1,0-1 1,0-1 376,3-7 0,1-2 0,0-1 0,1-1 0,1-3 0,1-2 0,0 0 0,2-4 0,-1 6 0,1-5 0,0-1 0,2 3 0,-1 5 0,1 2 0,1 4 0,0 3 0,1-1 0,2-3 0,2-2 0,-1 5 0,-1 8 0,7-18 0,-1 16 0,20-1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86"/>
    </inkml:context>
    <inkml:brush xml:id="br0">
      <inkml:brushProperty name="width" value="0.08571" units="cm"/>
      <inkml:brushProperty name="height" value="0.08571" units="cm"/>
      <inkml:brushProperty name="color" value="#E71224"/>
    </inkml:brush>
  </inkml:definitions>
  <inkml:trace contextRef="#ctx0" brushRef="#br0">142 2498 8027,'-31'-41'0,"0"-1"0,1-1 0,6 0 0,12-33 0,5-11 0,2-10 0,4 47 0,1-2 0,1-5 0,3-1 0,1-6 0,2-2 0,0 5 0,2-2 0,5-11 0,1 0 0,-3 12 0,1 0 0,2-5 0,0 0 0,-1 4 0,0 0 0,1-4 0,1 0 0,-2 4 0,1 1 0,-1 4 0,0 1 0,-1 4 0,0 2 0,13-43 0,-6 21 0,2 9 0,-3 10 0,2-1 0,-2 11 0,-3 11 0,-3 5 0,-2 9 0,-1 3 0,-1-1 0,-2-2 0,0-12 0,1-9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1.646"/>
    </inkml:context>
    <inkml:brush xml:id="br0">
      <inkml:brushProperty name="width" value="0.1" units="cm"/>
      <inkml:brushProperty name="height" value="0.1" units="cm"/>
    </inkml:brush>
  </inkml:definitions>
  <inkml:trace contextRef="#ctx0" brushRef="#br0">162 600 24575,'16'-27'0,"-2"-4"0,21 6 0,5-13 0,0 5 0,15-9 0,-14 2 0,14-3 0,-14 4 0,5 4 0,-8 4 0,7-1 0,-7 6 0,8-1 0,5 2 0,-4 5 0,14-2 0,-1 3 0,3 5 0,17-1 0,-7 7 0,7 1 0,0 7 0,3 0-225,-27 0 1,0 0 224,17 6 0,-19 2 0,-2 5 0,6 17 0,22 14 0,-9-2 0,-6 1 0,-10-2 0,-8 0 0,-7-2 0,-8-1 0,-1 0 0,-7-2 0,0-1 449,-5 9-449,4-7 0,-9 14 0,10-6 0,-10 8 0,5-8 0,-6 5 0,-1-12 0,-5 13 0,-2-13 0,-5 5 0,0-7 0,0 0 0,0-6 0,0-2 0,0-6 0,0 5 0,0-4 0,0 3 0,0-4 0,0-1 0,-5 1 0,-1 0 0,-5 0 0,0 0 0,0 0 0,-5 0 0,3 0 0,-8 0 0,4 0 0,0-6 0,-3 5 0,3-4 0,-5 0 0,0 3 0,0-7 0,-7 3 0,6-5 0,-12 1 0,11-1 0,-10 1 0,10-1 0,-10 1 0,4-1 0,-16 1 0,0 1 0,-2-1 0,5-5 0,6-2 0,1 1 0,0-5 0,0 4 0,6-5 0,-5 0 0,11 0 0,-10 0 0,4 0 0,-7 0 0,1 0 0,0 0 0,0 0 0,0 0 0,0 0 0,-1 0 0,8-5 0,-6-1 0,11-6 0,-4 1 0,6 0 0,0 0 0,-10-5 0,13 4 0,-12-4 0,14 5 0,-5 0 0,-6-1 0,4 1 0,-10-1 0,10 1 0,-11-1 0,5-5 0,0 4 0,-4-5 0,4 7 0,0-6 0,-4 4 0,4-4 0,-6 0 0,-1 3 0,7-8 0,-4 9 0,10-8 0,-4 3 0,-1-5 0,6 1 0,-6 4 0,7 2 0,5 0 0,-8-1 0,12 0 0,-7 2 0,4 5 0,5 0 0,-4-1 0,5 1 0,-1 0 0,-4 0 0,4-1 0,-5 1 0,11-6 0,-4 5 0,3-10 0,0 10 0,-4-10 0,9 10 0,-4-10 0,5 10 0,0-10 0,0 9 0,0-3 0,0 5 0,0 1 0,0-1 0,0 1 0,0-1 0,0 1 0,4-1 0,1 5 0,0-4 0,3 4 0,-7-5 0,8 5 0,-8-4 0,7 4 0,-7-5 0,7 1 0,-7 0 0,3-1 0,-4 1 0,0-6 0,0 4 0,0-10 0,0 9 0,0-8 0,0 8 0,0-3 0,0 5 0,4 4 0,-3-3 0,4 8 0,-5-3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2.350"/>
    </inkml:context>
    <inkml:brush xml:id="br0">
      <inkml:brushProperty name="width" value="0.1" units="cm"/>
      <inkml:brushProperty name="height" value="0.1" units="cm"/>
    </inkml:brush>
  </inkml:definitions>
  <inkml:trace contextRef="#ctx0" brushRef="#br0">1 0 24575,'0'0'0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3.092"/>
    </inkml:context>
    <inkml:brush xml:id="br0">
      <inkml:brushProperty name="width" value="0.1" units="cm"/>
      <inkml:brushProperty name="height" value="0.1" units="cm"/>
    </inkml:brush>
  </inkml:definitions>
  <inkml:trace contextRef="#ctx0" brushRef="#br0">0 1 24575,'0'0'0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4.950"/>
    </inkml:context>
    <inkml:brush xml:id="br0">
      <inkml:brushProperty name="width" value="0.1" units="cm"/>
      <inkml:brushProperty name="height" value="0.1" units="cm"/>
    </inkml:brush>
  </inkml:definitions>
  <inkml:trace contextRef="#ctx0" brushRef="#br0">527 1176 24575,'-11'-12'0,"-9"-15"0,5-22 0,-19-14 0,-13-20-1424,1-1 1424,14 31 0,-1-2 0,3 2 0,0-2 0,-1-10 0,0 0 0,0 3 0,4 3 0,-2-32 123,11 42 1,1 3-124,1-11 0,-1-8 0,5 21 0,12 21 0,0 12 0,0 6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3"/>
    </inkml:context>
    <inkml:brush xml:id="br0">
      <inkml:brushProperty name="width" value="0.08571" units="cm"/>
      <inkml:brushProperty name="height" value="0.08571" units="cm"/>
      <inkml:brushProperty name="color" value="#E71224"/>
    </inkml:brush>
  </inkml:definitions>
  <inkml:trace contextRef="#ctx0" brushRef="#br0">1 2085 8027,'31'-78'0,"8"0"0,5 5 0,-15 32 0,2-2 0,4-6 0,2-2 0,7-8 0,0-1 0,-2 2 0,1 0 0,3-5 0,0 1 0,-3-1 0,-1-1 0,4-6 0,-2-2 0,-5 1 0,-3 0 0,-4 3 0,-5-1 0,-5 3 0,-4-1 0,-7 1 0,-3 2 0,-4 5 0,-3 2 0,-3 5 0,-5 2 0,-8-3 0,-7 4 0,-9 9 0,-4 4 0,-4 3 0,-3 6 0,-7 10 0,-1 6 0,-2 1 0,0 5 0,-5 3 0,1 4 0,-39 4 0,-1 18 0,18 5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5.834"/>
    </inkml:context>
    <inkml:brush xml:id="br0">
      <inkml:brushProperty name="width" value="0.1" units="cm"/>
      <inkml:brushProperty name="height" value="0.1" units="cm"/>
    </inkml:brush>
  </inkml:definitions>
  <inkml:trace contextRef="#ctx0" brushRef="#br0">0 728 24575,'0'-52'0,"0"-3"0,0-17 0,0 1 0,0 16 0,0-13 0,0 14 0,0-9 0,0 3 0,0 15 0,0 1 0,0 1 0,0 21 0,0-2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6.724"/>
    </inkml:context>
    <inkml:brush xml:id="br0">
      <inkml:brushProperty name="width" value="0.1" units="cm"/>
      <inkml:brushProperty name="height" value="0.1" units="cm"/>
    </inkml:brush>
  </inkml:definitions>
  <inkml:trace contextRef="#ctx0" brushRef="#br0">0 1040 24575,'0'-47'0,"0"-4"0,0-21 0,0 1 0,0 0 0,0-19 0,0 5-483,0 29 0,0 0 483,0-39 0,0 18 233,0 2-233,0 20 0,0 0 0,0 10 0,0 22 0,0 12 0,0 6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7.986"/>
    </inkml:context>
    <inkml:brush xml:id="br0">
      <inkml:brushProperty name="width" value="0.1" units="cm"/>
      <inkml:brushProperty name="height" value="0.1" units="cm"/>
    </inkml:brush>
  </inkml:definitions>
  <inkml:trace contextRef="#ctx0" brushRef="#br0">1 237 24575,'33'0'0,"8"0"0,21 0 0,3 0 0,15 0 0,1 0-1500,11 0 1500,-30-3 0,4-2 0,-1-3 0,1-2 0,10-7 0,-1-1 0,-20 7 0,-1 0 0,13-8 0,-2 0 0,23 1-45,-31 6 0,-2-2 45,20-13 0,-13 12 0,-19 2 0,-13 3 0,-7 9 1108,-8-4-1108,-5 5 0,-5 0 0,-1 0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8:58.960"/>
    </inkml:context>
    <inkml:brush xml:id="br0">
      <inkml:brushProperty name="width" value="0.1" units="cm"/>
      <inkml:brushProperty name="height" value="0.1" units="cm"/>
    </inkml:brush>
  </inkml:definitions>
  <inkml:trace contextRef="#ctx0" brushRef="#br0">1 0 24575,'20'0'0,"0"0"0,-3 0 0,-6 0 0,-7 0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02.194"/>
    </inkml:context>
    <inkml:brush xml:id="br0">
      <inkml:brushProperty name="width" value="0.1" units="cm"/>
      <inkml:brushProperty name="height" value="0.1" units="cm"/>
    </inkml:brush>
  </inkml:definitions>
  <inkml:trace contextRef="#ctx0" brushRef="#br0">53 0 24575,'15'0'0,"-6"5"0,-1 0 0,-2 5 0,-1 0 0,4 0 0,-8-1 0,7 1 0,-6 0 0,2 0 0,0 0 0,-2 0 0,6 0 0,-7 0 0,8 0 0,-8-1 0,4 1 0,-1 0 0,-3 0 0,4 0 0,-5 0 0,0 0 0,-4-5 0,-7-1 0,0-4 0,-10 0 0,4-5 0,-5 4 0,0-9 0,5 9 0,2-9 0,5 9 0,5-3 0,0 4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04.348"/>
    </inkml:context>
    <inkml:brush xml:id="br0">
      <inkml:brushProperty name="width" value="0.1" units="cm"/>
      <inkml:brushProperty name="height" value="0.1" units="cm"/>
    </inkml:brush>
  </inkml:definitions>
  <inkml:trace contextRef="#ctx0" brushRef="#br0">0 1 24575,'15'15'0,"-3"-1"0,3-3 0,-5 4 0,0-8 0,1 7 0,-1-9 0,-1 5 0,1-4 0,0-2 0,0 1 0,0-4 0,0 3 0,0-4 0,5 5 0,-4-4 0,10 9 0,-10-9 0,10 9 0,-4-4 0,-1 4 0,5-4 0,-10 3 0,4-3 0,-5-1 0,0 4 0,0-8 0,0 8 0,0-8 0,-1 8 0,1-8 0,-1 7 0,1-7 0,0 4 0,5-5 0,-4 4 0,10-3 0,-5 4 0,1-1 0,4-3 0,-10 3 0,4 1 0,-5-4 0,0 3 0,0-4 0,-1 0 0,1 0 0,0 0 0,0 0 0,0 0 0,0 0 0,0 0 0,-1 0 0,1 0 0,0 0 0,-1 0 0,1 0 0,-5-4 0,-1-1 0,0-4 0,-3-1 0,4-5 0,-5 4 0,0-5 0,4 1 0,-2 4 0,3-5 0,-5 7 0,0-1 0,0 4 0,0 2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06.301"/>
    </inkml:context>
    <inkml:brush xml:id="br0">
      <inkml:brushProperty name="width" value="0.1" units="cm"/>
      <inkml:brushProperty name="height" value="0.1" units="cm"/>
    </inkml:brush>
  </inkml:definitions>
  <inkml:trace contextRef="#ctx0" brushRef="#br0">1 1 24575,'0'26'0,"0"9"0,0 18 0,0 19 0,0 10-1000,0-21 1,0 3 999,0 1 0,0 3-1037,4 26 0,2 6 1037,-1-35 0,2 1 0,1 3-979,5 9 1,2 3-1,0 1 979,-1 3 0,1 1 0,2 5-981,2-2 1,3 6-1,0 1 1,-1-2 980,-4-4 0,-1-2 0,0 0 0,1 1 0,1-1 0,2 1 0,-1 0 0,-1-1-394,-2-3 1,-1 1 0,0-1 0,-2-5 393,2 9 0,0-5 0,-2-1-28,-1-5 1,-1-1 0,0 0 27,-1 3 0,1-1 0,-2-6 501,0-4 1,-1-4-502,2 13 0,-2-3 1809,-3-19 0,0-5-1809,8 30 3668,-12-34-3668,5-12 2714,-6-18-2714,0-2 1523,0-14-1523,0-23 0,0 11 0,0-14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08.171"/>
    </inkml:context>
    <inkml:brush xml:id="br0">
      <inkml:brushProperty name="width" value="0.1" units="cm"/>
      <inkml:brushProperty name="height" value="0.1" units="cm"/>
    </inkml:brush>
  </inkml:definitions>
  <inkml:trace contextRef="#ctx0" brushRef="#br0">1855 1 24575,'-20'0'0,"-22"0"0,-17 0 0,-33 0-1322,41 0 1,-3 0 1321,-14 0 0,-1 0 0,9 0 0,-1 0 0,-13 0 0,0 0 0,9 0 0,1 0 0,0 0 0,0 0 0,-5 0 0,1 0 0,8 0 0,3 0 501,-41 0-501,0 0 0,33 0 0,-7 0 513,3 0-513,28 0 0,-9 0 0,32 0 1349,-16 0-1349,21 0 280,-8 0-280,11 0 0,0 0 0,0 0 0,4 0 0,2 0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09.547"/>
    </inkml:context>
    <inkml:brush xml:id="br0">
      <inkml:brushProperty name="width" value="0.1" units="cm"/>
      <inkml:brushProperty name="height" value="0.1" units="cm"/>
    </inkml:brush>
  </inkml:definitions>
  <inkml:trace contextRef="#ctx0" brushRef="#br0">1 842 24575,'85'-22'0,"-39"3"0,2-6 0,19-19 0,0-5-1912,-14 10 0,0-3 1912,20-22 0,1-1 0,-19 19 0,-1 1 0,17-18 0,-1 3 0,-24 25 0,-4 3 489,3-7 0,-3 2-489,5 0 672,0 1-672,-13 5 0,-13 24 0,-20 3 1993,-7 4-1993,-11 0 181,1 4-181,-5 2 0,14 0 0,-3-1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11.575"/>
    </inkml:context>
    <inkml:brush xml:id="br0">
      <inkml:brushProperty name="width" value="0.1" units="cm"/>
      <inkml:brushProperty name="height" value="0.1" units="cm"/>
    </inkml:brush>
  </inkml:definitions>
  <inkml:trace contextRef="#ctx0" brushRef="#br0">1050 1 24575,'-38'11'0,"-14"19"0,-21 9 0,-5 20-1107,32-31 1,-1 0 1106,2 8 0,2-1 0,-28 9 122,27-18 0,0-1-122,-14 2 0,-22 4 0,18 3 474,9-14-474,2 5 0,19-17 0,6 8 1117,0-10-1117,13 5 378,-10-4-378,7 2 0,6-8 0,1 3 0,3-4 0,2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4"/>
    </inkml:context>
    <inkml:brush xml:id="br0">
      <inkml:brushProperty name="width" value="0.08571" units="cm"/>
      <inkml:brushProperty name="height" value="0.08571" units="cm"/>
      <inkml:brushProperty name="color" value="#E71224"/>
    </inkml:brush>
  </inkml:definitions>
  <inkml:trace contextRef="#ctx0" brushRef="#br0">543 2095 8027,'-92'-11'0,"14"-3"0,15-10 0,9-14 0,5-14 0,4-12 0,6-18 0,20 31 0,1-4 0,1-9 0,3-5 0,-2-12 0,1-3 0,6-2 0,2-1-149,2 3 1,3-1-1,2 16 1,3-3-1,1 2 149,4-30 0,3 2 0,0 8 0,4 5 0,3 14 0,4 3 0,2-6 0,4 6 0,4 22 0,4 2 0,5-10 0,1 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12.947"/>
    </inkml:context>
    <inkml:brush xml:id="br0">
      <inkml:brushProperty name="width" value="0.1" units="cm"/>
      <inkml:brushProperty name="height" value="0.1" units="cm"/>
    </inkml:brush>
  </inkml:definitions>
  <inkml:trace contextRef="#ctx0" brushRef="#br0">1 0 24575,'79'40'0,"3"9"0,-18-8 0,4 6-2699,7 8 1,0 3 2698,0 6 0,-2 0 0,-6-14 0,-1 1 89,-17-1 0,1 4 0,-7-10-89,13 2 280,-2 9 0,-1-2-280,-1-15 0,10 19 0,-23-30 0,-27-9 0,-8-14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9:14.581"/>
    </inkml:context>
    <inkml:brush xml:id="br0">
      <inkml:brushProperty name="width" value="0.1" units="cm"/>
      <inkml:brushProperty name="height" value="0.1" units="cm"/>
    </inkml:brush>
  </inkml:definitions>
  <inkml:trace contextRef="#ctx0" brushRef="#br0">855 1 24575,'-68'0'0,"-14"0"0,-2 0-930,-11 0 930,39 0 0,2 0 0,-15 0 305,-15 0-305,37 0 155,-5 0-155,15 0 0,14 0 0,4 0 470,8 0-470,-3 0 0,4 0 0,0 0 0,0 0 0,0 0 0,0 0 0,4 0 0,2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5"/>
    </inkml:context>
    <inkml:brush xml:id="br0">
      <inkml:brushProperty name="width" value="0.08571" units="cm"/>
      <inkml:brushProperty name="height" value="0.08571" units="cm"/>
      <inkml:brushProperty name="color" value="#E71224"/>
    </inkml:brush>
  </inkml:definitions>
  <inkml:trace contextRef="#ctx0" brushRef="#br0">302 1806 8027,'-46'-63'0,"15"6"0,19 6 0,10-1 0,2-9 0,2-10 0,12-11 0,-3 34 0,2-3 0,3-5 0,2-3 0,3-8 0,0-2 0,2-1 0,1 0 0,1-1 0,2 0 0,-3 5 0,0 1 0,0 6 0,-1 2 0,-3 6 0,-2 2 0,12-24 0,0-6 0,-4 8 0,-5 10 0,-7 14 0,-7 11 0,-3 13 0,-4 26 0,-5 27 0,-2 26 0,0 11 0,3 13 0,1 4 0,-1 11 0,0-46 0,-2 2 0,-1 4 0,-2 0 0,-2-4 0,-1-1 0,-3 4 0,-3 1 0,-2-3 0,-3-1 0,-4 0 0,-1-1 0,2-6 0,-3-1 0,-1-2 0,-1 0 0,-29 32 0,-1 0 0,-2-4 0,11-19 0,6-3 0,8-11 0,5-6 0,21-27 0,15-17 0,21-24 0,26-31 0,5-8 0,-23 35 0,0-1 0,24-34 0,-2-1 0,-3 5 0,1-3 0,-9 16 0,-8 5 0,-3 2 0,-4 5 0,-5 1 0,-2 7 0,-2 4 0,-1 7 0,-4 6 0,0 8 0,0 5 0,5 7 0,0 8 0,4 32 0,-7 22 0,1 30 0,-11-36 0,-2 2 0,0 2 0,1 0 0,-3 5 0,0 1 0,0 3 0,-1 0 0,-1-7 0,0 0 0,0 6 0,0 0 0,0-1 0,0-2 0,0-10 0,0-1 0,1 49 0,2-13 0,-2-3 0,4-23 0,-3-6 0,3-12 0,0-14 0,1-44 0,-1-34 0,-2-41 0,-3 25 0,0-4 0,0-8 0,0-3 0,-3-13 0,0-4 0,0 28 0,0 0 0,1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6"/>
    </inkml:context>
    <inkml:brush xml:id="br0">
      <inkml:brushProperty name="width" value="0.08571" units="cm"/>
      <inkml:brushProperty name="height" value="0.08571" units="cm"/>
      <inkml:brushProperty name="color" value="#E71224"/>
    </inkml:brush>
  </inkml:definitions>
  <inkml:trace contextRef="#ctx0" brushRef="#br0">1537 3425 8027,'-82'12'0,"-9"-2"0,20-10 0,-11-17 0,-12-14 0,41 3 0,1-8 0,-8-12 0,0-8 0,13 8 0,0-5 0,-1-5-275,-11-14 0,-1-6 0,2-3 1,17 16-1,2-2 0,2-2 0,-1-3 275,-3-10 0,1-5 0,1-1 0,4-1 0,2-2 0,4-1 0,2-1 0,2-1-124,6 17 1,2 0 0,2-2 0,1 0 0,1-3 0,0-8-1,1-2 1,2-2 0,1 1 0,2 1 123,0 4 0,2 1 0,1 1 0,2 1 0,1 2 0,2-13 0,2 0 0,3 6 0,3 7 0,6 15 0,0 1 0,0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7"/>
    </inkml:context>
    <inkml:brush xml:id="br0">
      <inkml:brushProperty name="width" value="0.08571" units="cm"/>
      <inkml:brushProperty name="height" value="0.08571" units="cm"/>
      <inkml:brushProperty name="color" value="#E71224"/>
    </inkml:brush>
  </inkml:definitions>
  <inkml:trace contextRef="#ctx0" brushRef="#br0">231 920 8027,'-81'-41'0,"12"-7"0,20-10 0,24-12 0,18-13 0,8 31 0,4-2 0,2-8 0,5-3 0,9-24 0,6-5 0,-2 26 0,-1 0 0,1 1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8"/>
    </inkml:context>
    <inkml:brush xml:id="br0">
      <inkml:brushProperty name="width" value="0.08571" units="cm"/>
      <inkml:brushProperty name="height" value="0.08571" units="cm"/>
      <inkml:brushProperty name="color" value="#E71224"/>
    </inkml:brush>
  </inkml:definitions>
  <inkml:trace contextRef="#ctx0" brushRef="#br0">0 1396 2203,'38'-85'0,"1"0"0,-1 0 0,0 0 0,0 0 0,4-8 0,-1 2 0,0 3 0,-2 4 0,5-9 0,-2 6 0,-2 10 461,-1 7 1,-3 7 0,-2 8 0,-1 4 0,28-19-462,6 22 0,-25 74 0,-28 28 0,-9 14 0,-5 10 0,-5 1 0,-2 0 0,-2 0 0,-1 6 0,0-2 194,3-14 1,0-1-1,-1 9 1,0 2-195,2-3 0,0-1 0,2-5 0,1 0 0,0 6 0,1-1 0,1-6 0,1-2 0,0-2 0,1 0 151,0 1 1,0 0 0,1-3-1,1 0-151,1-5 0,1-1 0,-1 4 0,0-2 0,1-8 0,0-2 0,-1 4 0,-1 0 949,1 35 0,-1-5-949,-3-22 0,-9 5 0,-22-21 0,-13-1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79"/>
    </inkml:context>
    <inkml:brush xml:id="br0">
      <inkml:brushProperty name="width" value="0.08571" units="cm"/>
      <inkml:brushProperty name="height" value="0.08571" units="cm"/>
      <inkml:brushProperty name="color" value="#E71224"/>
    </inkml:brush>
  </inkml:definitions>
  <inkml:trace contextRef="#ctx0" brushRef="#br0">0 3496 8027,'22'-86'0,"6"-9"0,-15 38 0,0-2 0,4-5 0,3-1 0,1-6 0,3-2 0,2-5 0,2-3-347,0-4 1,3-4 0,-5 17-1,3-2 1,1-2 346,2-6 0,0-1 0,3-2 0,-7 16 0,2 0 0,0-2 0,1 0-118,2-3 1,0-1-1,1 0 1,1 0-1,0 0 1,2 0-1,0 1 1,1 0 117,1-1 0,1 0 0,0 1 0,-1 3 0,5-8 0,-1 3 0,-1 2 0,-3 9 0,0 3 0,-1 1 0,15-26 0,-1 4 41,-6 12 1,-2 3 0,-2 1-1,-2 4 1,-12 17 0,0 0-1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18T20:47:45.180"/>
    </inkml:context>
    <inkml:brush xml:id="br0">
      <inkml:brushProperty name="width" value="0.08571" units="cm"/>
      <inkml:brushProperty name="height" value="0.08571" units="cm"/>
      <inkml:brushProperty name="color" value="#E71224"/>
    </inkml:brush>
  </inkml:definitions>
  <inkml:trace contextRef="#ctx0" brushRef="#br0">163 922 8027,'67'-36'0,"-8"-5"0,-24 8 0,2-6 0,5-6 0,8-18 0,4-12 0,-26 30 0,0-1 0,2-5 0,-1 0 0,18-36 0,-7 9 0,2 7 0,-4 9 0,6 7 0,-4 14 0,-9 38 0,-12 50 0,-9 45 0,-9-21 0,-4 6 0,-7 9 0,-4 3 0,2-24 0,-1 1 0,-2 1 0,-4 2 0,-1 1 0,-1-1-98,-3 3 0,-2 1 0,0-3 1,2-7-1,0-1 0,-2-1 98,-13 30 0,-2-3 0,1-6 0,-1-2 0,-4 6 0,1-3 0,7-18 0,2-4 0,5-12 0,1-2 0,0-1 0,1-2 0,-24 29 0,-5-2 0,4-27 0,-4-7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AAFAEA-61E7-FD4F-A63E-3E5B7A17944B}" type="datetimeFigureOut">
              <a:rPr lang="fr-FR" smtClean="0"/>
              <a:t>11/11/2024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C03DA-D8A3-F44B-91B6-0F6C33729559}" type="slidenum">
              <a:rPr lang="fr-FR" smtClean="0"/>
              <a:t>‹N°›</a:t>
            </a:fld>
            <a:endParaRPr lang="fr-FR"/>
          </a:p>
        </p:txBody>
      </p:sp>
    </p:spTree>
    <p:extLst>
      <p:ext uri="{BB962C8B-B14F-4D97-AF65-F5344CB8AC3E}">
        <p14:creationId xmlns:p14="http://schemas.microsoft.com/office/powerpoint/2010/main" val="1847396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fr-FR"/>
              <a:t>Modifiez le style du titre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11/11/2024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04258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AF2C25D-3CFB-F94F-8859-B5B99A60D9DE}" type="datetimeFigureOut">
              <a:rPr lang="fr-FR" smtClean="0"/>
              <a:t>11/11/2024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51706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11/11/2024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290320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AF2C25D-3CFB-F94F-8859-B5B99A60D9DE}" type="datetimeFigureOut">
              <a:rPr lang="fr-FR" smtClean="0"/>
              <a:t>11/11/2024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3634440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fr-FR"/>
              <a:t>Modifiez le style du titre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8593667" y="6272784"/>
            <a:ext cx="2644309" cy="365125"/>
          </a:xfrm>
        </p:spPr>
        <p:txBody>
          <a:bodyPr/>
          <a:lstStyle/>
          <a:p>
            <a:fld id="{6AF2C25D-3CFB-F94F-8859-B5B99A60D9DE}" type="datetimeFigureOut">
              <a:rPr lang="fr-FR" smtClean="0"/>
              <a:t>11/11/2024</a:t>
            </a:fld>
            <a:endParaRPr lang="fr-FR"/>
          </a:p>
        </p:txBody>
      </p:sp>
      <p:sp>
        <p:nvSpPr>
          <p:cNvPr id="5" name="Footer Placeholder 4"/>
          <p:cNvSpPr>
            <a:spLocks noGrp="1"/>
          </p:cNvSpPr>
          <p:nvPr>
            <p:ph type="ftr" sz="quarter" idx="11"/>
          </p:nvPr>
        </p:nvSpPr>
        <p:spPr>
          <a:xfrm>
            <a:off x="2182708" y="6272784"/>
            <a:ext cx="6327648" cy="365125"/>
          </a:xfrm>
        </p:spPr>
        <p:txBody>
          <a:bodyPr/>
          <a:lstStyle/>
          <a:p>
            <a:endParaRPr lang="fr-F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534CD0AF-0F41-C14C-B901-D38BCABAD338}" type="slidenum">
              <a:rPr lang="fr-FR" smtClean="0"/>
              <a:t>‹N°›</a:t>
            </a:fld>
            <a:endParaRPr lang="fr-FR"/>
          </a:p>
        </p:txBody>
      </p:sp>
    </p:spTree>
    <p:extLst>
      <p:ext uri="{BB962C8B-B14F-4D97-AF65-F5344CB8AC3E}">
        <p14:creationId xmlns:p14="http://schemas.microsoft.com/office/powerpoint/2010/main" val="1433838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AF2C25D-3CFB-F94F-8859-B5B99A60D9DE}" type="datetimeFigureOut">
              <a:rPr lang="fr-FR" smtClean="0"/>
              <a:t>11/11/2024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61459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AF2C25D-3CFB-F94F-8859-B5B99A60D9DE}" type="datetimeFigureOut">
              <a:rPr lang="fr-FR" smtClean="0"/>
              <a:t>11/11/2024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34CD0AF-0F41-C14C-B901-D38BCABAD338}" type="slidenum">
              <a:rPr lang="fr-FR" smtClean="0"/>
              <a:t>‹N°›</a:t>
            </a:fld>
            <a:endParaRPr lang="fr-FR"/>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3016191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AF2C25D-3CFB-F94F-8859-B5B99A60D9DE}" type="datetimeFigureOut">
              <a:rPr lang="fr-FR" smtClean="0"/>
              <a:t>11/11/2024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34CD0AF-0F41-C14C-B901-D38BCABAD338}" type="slidenum">
              <a:rPr lang="fr-FR" smtClean="0"/>
              <a:t>‹N°›</a:t>
            </a:fld>
            <a:endParaRPr lang="fr-FR"/>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336126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2C25D-3CFB-F94F-8859-B5B99A60D9DE}" type="datetimeFigureOut">
              <a:rPr lang="fr-FR" smtClean="0"/>
              <a:t>11/11/2024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4081196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11/11/2024</a:t>
            </a:fld>
            <a:endParaRPr lang="fr-FR"/>
          </a:p>
        </p:txBody>
      </p:sp>
      <p:sp>
        <p:nvSpPr>
          <p:cNvPr id="6" name="Footer Placeholder 5"/>
          <p:cNvSpPr>
            <a:spLocks noGrp="1"/>
          </p:cNvSpPr>
          <p:nvPr>
            <p:ph type="ftr" sz="quarter" idx="11"/>
          </p:nvPr>
        </p:nvSpPr>
        <p:spPr/>
        <p:txBody>
          <a:bodyPr/>
          <a:lstStyle/>
          <a:p>
            <a:endParaRPr lang="fr-F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25545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fr-FR"/>
              <a:t>Modifiez le style du titre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AF2C25D-3CFB-F94F-8859-B5B99A60D9DE}" type="datetimeFigureOut">
              <a:rPr lang="fr-FR" smtClean="0"/>
              <a:t>11/11/2024</a:t>
            </a:fld>
            <a:endParaRPr lang="fr-F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534CD0AF-0F41-C14C-B901-D38BCABAD338}" type="slidenum">
              <a:rPr lang="fr-FR" smtClean="0"/>
              <a:t>‹N°›</a:t>
            </a:fld>
            <a:endParaRPr lang="fr-FR"/>
          </a:p>
        </p:txBody>
      </p:sp>
    </p:spTree>
    <p:extLst>
      <p:ext uri="{BB962C8B-B14F-4D97-AF65-F5344CB8AC3E}">
        <p14:creationId xmlns:p14="http://schemas.microsoft.com/office/powerpoint/2010/main" val="136137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AF2C25D-3CFB-F94F-8859-B5B99A60D9DE}" type="datetimeFigureOut">
              <a:rPr lang="fr-FR" smtClean="0"/>
              <a:t>11/11/2024</a:t>
            </a:fld>
            <a:endParaRPr lang="fr-F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fr-F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534CD0AF-0F41-C14C-B901-D38BCABAD338}" type="slidenum">
              <a:rPr lang="fr-FR" smtClean="0"/>
              <a:t>‹N°›</a:t>
            </a:fld>
            <a:endParaRPr lang="fr-FR"/>
          </a:p>
        </p:txBody>
      </p:sp>
    </p:spTree>
    <p:extLst>
      <p:ext uri="{BB962C8B-B14F-4D97-AF65-F5344CB8AC3E}">
        <p14:creationId xmlns:p14="http://schemas.microsoft.com/office/powerpoint/2010/main" val="41712747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8" Type="http://schemas.microsoft.com/office/2007/relationships/diagramDrawing" Target="../diagrams/drawing2.xml"/><Relationship Id="rId3" Type="http://schemas.microsoft.com/office/2007/relationships/hdphoto" Target="../media/hdphoto2.wdp"/><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microsoft.com/office/2007/relationships/hdphoto" Target="../media/hdphoto2.wdp"/></Relationships>
</file>

<file path=ppt/slides/_rels/slide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13.png"/></Relationships>
</file>

<file path=ppt/slides/_rels/slide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microsoft.com/office/2007/relationships/hdphoto" Target="../media/hdphoto2.wdp"/><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microsoft.com/office/2007/relationships/hdphoto" Target="../media/hdphoto3.wdp"/><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image" Target="../media/image47.png"/><Relationship Id="rId18" Type="http://schemas.openxmlformats.org/officeDocument/2006/relationships/customXml" Target="../ink/ink9.xml"/><Relationship Id="rId26" Type="http://schemas.openxmlformats.org/officeDocument/2006/relationships/image" Target="../media/image53.png"/><Relationship Id="rId39" Type="http://schemas.openxmlformats.org/officeDocument/2006/relationships/image" Target="../media/image59.png"/><Relationship Id="rId21" Type="http://schemas.openxmlformats.org/officeDocument/2006/relationships/image" Target="../media/image51.png"/><Relationship Id="rId34" Type="http://schemas.openxmlformats.org/officeDocument/2006/relationships/image" Target="../media/image57.png"/><Relationship Id="rId42" Type="http://schemas.openxmlformats.org/officeDocument/2006/relationships/customXml" Target="../ink/ink22.xml"/><Relationship Id="rId47" Type="http://schemas.openxmlformats.org/officeDocument/2006/relationships/image" Target="../media/image63.png"/><Relationship Id="rId50" Type="http://schemas.openxmlformats.org/officeDocument/2006/relationships/customXml" Target="../ink/ink26.xml"/><Relationship Id="rId55" Type="http://schemas.openxmlformats.org/officeDocument/2006/relationships/image" Target="../media/image67.png"/><Relationship Id="rId7" Type="http://schemas.openxmlformats.org/officeDocument/2006/relationships/image" Target="../media/image44.png"/><Relationship Id="rId2" Type="http://schemas.openxmlformats.org/officeDocument/2006/relationships/customXml" Target="../ink/ink1.xml"/><Relationship Id="rId16" Type="http://schemas.openxmlformats.org/officeDocument/2006/relationships/customXml" Target="../ink/ink8.xml"/><Relationship Id="rId29" Type="http://schemas.openxmlformats.org/officeDocument/2006/relationships/customXml" Target="../ink/ink15.xml"/><Relationship Id="rId11" Type="http://schemas.openxmlformats.org/officeDocument/2006/relationships/image" Target="../media/image46.png"/><Relationship Id="rId24" Type="http://schemas.openxmlformats.org/officeDocument/2006/relationships/customXml" Target="../ink/ink12.xml"/><Relationship Id="rId32" Type="http://schemas.openxmlformats.org/officeDocument/2006/relationships/image" Target="../media/image56.png"/><Relationship Id="rId37" Type="http://schemas.openxmlformats.org/officeDocument/2006/relationships/image" Target="../media/image58.png"/><Relationship Id="rId40" Type="http://schemas.openxmlformats.org/officeDocument/2006/relationships/customXml" Target="../ink/ink21.xml"/><Relationship Id="rId45" Type="http://schemas.openxmlformats.org/officeDocument/2006/relationships/image" Target="../media/image62.png"/><Relationship Id="rId53" Type="http://schemas.openxmlformats.org/officeDocument/2006/relationships/image" Target="../media/image66.png"/><Relationship Id="rId58" Type="http://schemas.openxmlformats.org/officeDocument/2006/relationships/customXml" Target="../ink/ink30.xml"/><Relationship Id="rId5" Type="http://schemas.openxmlformats.org/officeDocument/2006/relationships/image" Target="../media/image43.png"/><Relationship Id="rId61" Type="http://schemas.openxmlformats.org/officeDocument/2006/relationships/image" Target="../media/image70.png"/><Relationship Id="rId19" Type="http://schemas.openxmlformats.org/officeDocument/2006/relationships/image" Target="../media/image50.png"/><Relationship Id="rId14" Type="http://schemas.openxmlformats.org/officeDocument/2006/relationships/customXml" Target="../ink/ink7.xml"/><Relationship Id="rId22" Type="http://schemas.openxmlformats.org/officeDocument/2006/relationships/customXml" Target="../ink/ink11.xml"/><Relationship Id="rId27" Type="http://schemas.openxmlformats.org/officeDocument/2006/relationships/customXml" Target="../ink/ink14.xml"/><Relationship Id="rId30" Type="http://schemas.openxmlformats.org/officeDocument/2006/relationships/image" Target="../media/image55.png"/><Relationship Id="rId35" Type="http://schemas.openxmlformats.org/officeDocument/2006/relationships/customXml" Target="../ink/ink18.xml"/><Relationship Id="rId43" Type="http://schemas.openxmlformats.org/officeDocument/2006/relationships/image" Target="../media/image61.png"/><Relationship Id="rId48" Type="http://schemas.openxmlformats.org/officeDocument/2006/relationships/customXml" Target="../ink/ink25.xml"/><Relationship Id="rId56" Type="http://schemas.openxmlformats.org/officeDocument/2006/relationships/customXml" Target="../ink/ink29.xml"/><Relationship Id="rId8" Type="http://schemas.openxmlformats.org/officeDocument/2006/relationships/customXml" Target="../ink/ink4.xml"/><Relationship Id="rId51" Type="http://schemas.openxmlformats.org/officeDocument/2006/relationships/image" Target="../media/image65.png"/><Relationship Id="rId3" Type="http://schemas.openxmlformats.org/officeDocument/2006/relationships/image" Target="../media/image42.png"/><Relationship Id="rId12" Type="http://schemas.openxmlformats.org/officeDocument/2006/relationships/customXml" Target="../ink/ink6.xml"/><Relationship Id="rId17" Type="http://schemas.openxmlformats.org/officeDocument/2006/relationships/image" Target="../media/image49.png"/><Relationship Id="rId25" Type="http://schemas.openxmlformats.org/officeDocument/2006/relationships/customXml" Target="../ink/ink13.xml"/><Relationship Id="rId33" Type="http://schemas.openxmlformats.org/officeDocument/2006/relationships/customXml" Target="../ink/ink17.xml"/><Relationship Id="rId38" Type="http://schemas.openxmlformats.org/officeDocument/2006/relationships/customXml" Target="../ink/ink20.xml"/><Relationship Id="rId46" Type="http://schemas.openxmlformats.org/officeDocument/2006/relationships/customXml" Target="../ink/ink24.xml"/><Relationship Id="rId59" Type="http://schemas.openxmlformats.org/officeDocument/2006/relationships/image" Target="../media/image69.png"/><Relationship Id="rId20" Type="http://schemas.openxmlformats.org/officeDocument/2006/relationships/customXml" Target="../ink/ink10.xml"/><Relationship Id="rId41" Type="http://schemas.openxmlformats.org/officeDocument/2006/relationships/image" Target="../media/image60.png"/><Relationship Id="rId54" Type="http://schemas.openxmlformats.org/officeDocument/2006/relationships/customXml" Target="../ink/ink28.xml"/><Relationship Id="rId1" Type="http://schemas.openxmlformats.org/officeDocument/2006/relationships/slideLayout" Target="../slideLayouts/slideLayout2.xml"/><Relationship Id="rId6" Type="http://schemas.openxmlformats.org/officeDocument/2006/relationships/customXml" Target="../ink/ink3.xml"/><Relationship Id="rId15" Type="http://schemas.openxmlformats.org/officeDocument/2006/relationships/image" Target="../media/image48.png"/><Relationship Id="rId23" Type="http://schemas.openxmlformats.org/officeDocument/2006/relationships/image" Target="../media/image52.png"/><Relationship Id="rId28" Type="http://schemas.openxmlformats.org/officeDocument/2006/relationships/image" Target="../media/image54.png"/><Relationship Id="rId36" Type="http://schemas.openxmlformats.org/officeDocument/2006/relationships/customXml" Target="../ink/ink19.xml"/><Relationship Id="rId49" Type="http://schemas.openxmlformats.org/officeDocument/2006/relationships/image" Target="../media/image64.png"/><Relationship Id="rId57" Type="http://schemas.openxmlformats.org/officeDocument/2006/relationships/image" Target="../media/image68.png"/><Relationship Id="rId10" Type="http://schemas.openxmlformats.org/officeDocument/2006/relationships/customXml" Target="../ink/ink5.xml"/><Relationship Id="rId31" Type="http://schemas.openxmlformats.org/officeDocument/2006/relationships/customXml" Target="../ink/ink16.xml"/><Relationship Id="rId44" Type="http://schemas.openxmlformats.org/officeDocument/2006/relationships/customXml" Target="../ink/ink23.xml"/><Relationship Id="rId52" Type="http://schemas.openxmlformats.org/officeDocument/2006/relationships/customXml" Target="../ink/ink27.xml"/><Relationship Id="rId60" Type="http://schemas.openxmlformats.org/officeDocument/2006/relationships/customXml" Target="../ink/ink31.xml"/><Relationship Id="rId4" Type="http://schemas.openxmlformats.org/officeDocument/2006/relationships/customXml" Target="../ink/ink2.xml"/><Relationship Id="rId9" Type="http://schemas.openxmlformats.org/officeDocument/2006/relationships/image" Target="../media/image4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C84B8E-16E8-4E54-B4AC-84CE51595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re 1">
            <a:extLst>
              <a:ext uri="{FF2B5EF4-FFF2-40B4-BE49-F238E27FC236}">
                <a16:creationId xmlns:a16="http://schemas.microsoft.com/office/drawing/2014/main" id="{FC5A1C3B-4F88-1148-94A6-4F1038E1102C}"/>
              </a:ext>
            </a:extLst>
          </p:cNvPr>
          <p:cNvSpPr>
            <a:spLocks noGrp="1"/>
          </p:cNvSpPr>
          <p:nvPr>
            <p:ph type="ctrTitle"/>
          </p:nvPr>
        </p:nvSpPr>
        <p:spPr>
          <a:xfrm>
            <a:off x="1051560" y="1110054"/>
            <a:ext cx="6558608" cy="4580300"/>
          </a:xfrm>
        </p:spPr>
        <p:txBody>
          <a:bodyPr>
            <a:normAutofit/>
          </a:bodyPr>
          <a:lstStyle/>
          <a:p>
            <a:pPr algn="r"/>
            <a:r>
              <a:rPr lang="fr-FR" sz="8800"/>
              <a:t>ESAVL</a:t>
            </a:r>
            <a:br>
              <a:rPr lang="fr-FR" sz="8800" b="1"/>
            </a:br>
            <a:r>
              <a:rPr lang="fr-FR" sz="8800" b="1">
                <a:latin typeface="+mn-lt"/>
              </a:rPr>
              <a:t>LE DROIT DES ARTISTES</a:t>
            </a:r>
          </a:p>
        </p:txBody>
      </p:sp>
      <p:sp>
        <p:nvSpPr>
          <p:cNvPr id="27" name="Rectangle 9">
            <a:extLst>
              <a:ext uri="{FF2B5EF4-FFF2-40B4-BE49-F238E27FC236}">
                <a16:creationId xmlns:a16="http://schemas.microsoft.com/office/drawing/2014/main" id="{ECE9EEEA-5DB7-4DC7-AF9F-74D1C19B7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928117"/>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F199147-B958-49C0-9BE2-65BDD892F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85470" y="1110053"/>
            <a:ext cx="3386371" cy="4580301"/>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21300AB5-50EE-F44E-B8A1-8D3D951C5BDA}"/>
              </a:ext>
            </a:extLst>
          </p:cNvPr>
          <p:cNvSpPr>
            <a:spLocks noGrp="1"/>
          </p:cNvSpPr>
          <p:nvPr>
            <p:ph type="subTitle" idx="1"/>
          </p:nvPr>
        </p:nvSpPr>
        <p:spPr>
          <a:xfrm>
            <a:off x="8091947" y="1678210"/>
            <a:ext cx="2989007" cy="3443988"/>
          </a:xfrm>
        </p:spPr>
        <p:txBody>
          <a:bodyPr anchor="ctr">
            <a:normAutofit/>
          </a:bodyPr>
          <a:lstStyle/>
          <a:p>
            <a:endParaRPr lang="fr-FR" sz="1600">
              <a:solidFill>
                <a:srgbClr val="000000"/>
              </a:solidFill>
            </a:endParaRPr>
          </a:p>
          <a:p>
            <a:r>
              <a:rPr lang="fr-FR" sz="1600">
                <a:solidFill>
                  <a:srgbClr val="000000"/>
                </a:solidFill>
              </a:rPr>
              <a:t>Christophe MENIER</a:t>
            </a:r>
          </a:p>
          <a:p>
            <a:endParaRPr lang="fr-FR" sz="1600">
              <a:solidFill>
                <a:srgbClr val="000000"/>
              </a:solidFill>
            </a:endParaRPr>
          </a:p>
          <a:p>
            <a:r>
              <a:rPr lang="fr-FR" sz="1600" i="1">
                <a:solidFill>
                  <a:srgbClr val="000000"/>
                </a:solidFill>
              </a:rPr>
              <a:t>Avocat au Barreau de Namur</a:t>
            </a:r>
          </a:p>
          <a:p>
            <a:r>
              <a:rPr lang="fr-FR" sz="1600" i="1">
                <a:solidFill>
                  <a:srgbClr val="000000"/>
                </a:solidFill>
              </a:rPr>
              <a:t>Diplômé du Conservatoire Royal de Liège</a:t>
            </a:r>
          </a:p>
          <a:p>
            <a:r>
              <a:rPr lang="fr-FR" sz="1600" i="1">
                <a:solidFill>
                  <a:srgbClr val="000000"/>
                </a:solidFill>
              </a:rPr>
              <a:t>Certificat en direction administrative et financière d’ASBL</a:t>
            </a:r>
          </a:p>
          <a:p>
            <a:r>
              <a:rPr lang="fr-FR" sz="1600" i="1">
                <a:solidFill>
                  <a:srgbClr val="000000"/>
                </a:solidFill>
              </a:rPr>
              <a:t>Certificat en entrepreneuriat culturel</a:t>
            </a:r>
          </a:p>
          <a:p>
            <a:endParaRPr lang="fr-FR" sz="1600">
              <a:solidFill>
                <a:srgbClr val="000000"/>
              </a:solidFill>
            </a:endParaRPr>
          </a:p>
        </p:txBody>
      </p:sp>
      <p:sp>
        <p:nvSpPr>
          <p:cNvPr id="28" name="Rectangle 13">
            <a:extLst>
              <a:ext uri="{FF2B5EF4-FFF2-40B4-BE49-F238E27FC236}">
                <a16:creationId xmlns:a16="http://schemas.microsoft.com/office/drawing/2014/main" id="{EF70505D-EC2C-4D1A-86DE-258377807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834" y="5780565"/>
            <a:ext cx="10351008" cy="80683"/>
          </a:xfrm>
          <a:prstGeom prst="rect">
            <a:avLst/>
          </a:prstGeom>
          <a:blipFill dpi="0" rotWithShape="1">
            <a:blip r:embed="rId2">
              <a:alphaModFix amt="85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2DF20BDF-18D7-4E94-9BA1-9CEB40470C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46920" y="5257800"/>
            <a:ext cx="1080904" cy="1080902"/>
            <a:chOff x="9646920" y="5257800"/>
            <a:chExt cx="1080904" cy="1080902"/>
          </a:xfrm>
        </p:grpSpPr>
        <p:sp>
          <p:nvSpPr>
            <p:cNvPr id="17" name="Oval 16">
              <a:extLst>
                <a:ext uri="{FF2B5EF4-FFF2-40B4-BE49-F238E27FC236}">
                  <a16:creationId xmlns:a16="http://schemas.microsoft.com/office/drawing/2014/main" id="{98F42242-4089-4E5D-95C3-C113C73DA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46920" y="5257800"/>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96F87F1-ABB5-42FB-86BD-EED111CD3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755011" y="5365890"/>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926987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Généalogie du mécanisme d’extension (2)</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60142"/>
            <a:ext cx="10058400" cy="4136182"/>
          </a:xfrm>
        </p:spPr>
        <p:txBody>
          <a:bodyPr>
            <a:normAutofit lnSpcReduction="10000"/>
          </a:bodyPr>
          <a:lstStyle/>
          <a:p>
            <a:pPr marL="0" indent="0" algn="just">
              <a:buNone/>
            </a:pPr>
            <a:r>
              <a:rPr lang="fr-FR" sz="2400" b="1" u="sng" dirty="0"/>
              <a:t>L’arrêté royal de 1969</a:t>
            </a:r>
          </a:p>
          <a:p>
            <a:pPr algn="just">
              <a:buFontTx/>
              <a:buChar char="-"/>
            </a:pPr>
            <a:r>
              <a:rPr lang="nl-BE" sz="2400" dirty="0"/>
              <a:t>Régime d’extension de 1969 : </a:t>
            </a:r>
            <a:r>
              <a:rPr lang="fr-BE" sz="2400" dirty="0"/>
              <a:t>les personnes exécutant un travail dans des conditions similaires à celles d’un contrat de travail : cela permettait d’éviter au travailleur de devoir démontrer l’existence d’un lien de subordination et de bénéficier du régime salarié</a:t>
            </a:r>
          </a:p>
          <a:p>
            <a:pPr algn="just">
              <a:buFontTx/>
              <a:buChar char="-"/>
            </a:pPr>
            <a:r>
              <a:rPr lang="fr-BE" sz="2400" dirty="0"/>
              <a:t>Cette fiction n’est applicable qu’en matière de sécurité sociale ; elle ne fait que définir qui est le débiteur des cotisations sociales et ne concerne pas la relation entre le travailleur et l’employeur</a:t>
            </a:r>
          </a:p>
          <a:p>
            <a:pPr algn="just">
              <a:buFontTx/>
              <a:buChar char="-"/>
            </a:pPr>
            <a:r>
              <a:rPr lang="fr-BE" sz="2400" dirty="0"/>
              <a:t>Plusieurs difficultés : employeur difficilement identifiable, impossibilité de prester comme indépendant, créateurs peu visés par l’extension, lourdeurs administratives, etc.</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78888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Généalogie du mécanisme d’extension (3)</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60142"/>
            <a:ext cx="10058400" cy="4136182"/>
          </a:xfrm>
        </p:spPr>
        <p:txBody>
          <a:bodyPr>
            <a:normAutofit/>
          </a:bodyPr>
          <a:lstStyle/>
          <a:p>
            <a:pPr marL="0" indent="0" algn="just">
              <a:buNone/>
            </a:pPr>
            <a:r>
              <a:rPr lang="fr-BE" sz="2400" b="1" u="sng" dirty="0"/>
              <a:t>L’insertion de « l’article 1bis » en 2002 (et amendée en 2014)</a:t>
            </a:r>
            <a:endParaRPr lang="fr-BE" sz="2400" dirty="0"/>
          </a:p>
          <a:p>
            <a:pPr algn="just">
              <a:buFontTx/>
              <a:buChar char="-"/>
            </a:pPr>
            <a:r>
              <a:rPr lang="fr-BE" sz="2400" dirty="0"/>
              <a:t>Nouveau champ d’application personnel plus large (créateurs) et champ d’application matériel plus restreint (création ou exécution d’œuvres dans certains catégories limitatives : audiovisuel, arts plastiques, musique, littérature, spectacle, théâtre, chorégraphie)</a:t>
            </a:r>
          </a:p>
          <a:p>
            <a:pPr algn="just">
              <a:buFontTx/>
              <a:buChar char="-"/>
            </a:pPr>
            <a:r>
              <a:rPr lang="fr-FR" sz="2400" dirty="0"/>
              <a:t>Création d’une Commission d’Avis (devenue Commission Artistes en 2014, qui délivre des « visa artiste », sous certaines conditions) </a:t>
            </a:r>
          </a:p>
          <a:p>
            <a:pPr marL="0" indent="0" algn="just">
              <a:buNone/>
            </a:pPr>
            <a:r>
              <a:rPr lang="fr-FR" sz="2400" b="1" u="sng" dirty="0">
                <a:solidFill>
                  <a:srgbClr val="FF0000"/>
                </a:solidFill>
              </a:rPr>
              <a:t>Un nouveau régime applicable à partir du 1</a:t>
            </a:r>
            <a:r>
              <a:rPr lang="fr-FR" sz="2400" b="1" u="sng" baseline="30000" dirty="0">
                <a:solidFill>
                  <a:srgbClr val="FF0000"/>
                </a:solidFill>
              </a:rPr>
              <a:t>er</a:t>
            </a:r>
            <a:r>
              <a:rPr lang="fr-FR" sz="2400" b="1" u="sng" dirty="0">
                <a:solidFill>
                  <a:srgbClr val="FF0000"/>
                </a:solidFill>
              </a:rPr>
              <a:t> janvier 2024 : création de l’attestation de travail des arts (cf. partie sur le chômage artiste)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058478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§2. Caractéristiques du contrat article 1bis</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60142"/>
            <a:ext cx="10058400" cy="4136182"/>
          </a:xfrm>
        </p:spPr>
        <p:txBody>
          <a:bodyPr>
            <a:normAutofit/>
          </a:bodyPr>
          <a:lstStyle/>
          <a:p>
            <a:pPr marL="0" indent="0" algn="just">
              <a:buNone/>
            </a:pPr>
            <a:r>
              <a:rPr lang="fr-FR" sz="2400" b="1" u="sng" dirty="0"/>
              <a:t>A. Champ d’application personnel</a:t>
            </a:r>
          </a:p>
          <a:p>
            <a:pPr marL="0" indent="0" algn="just">
              <a:buNone/>
            </a:pPr>
            <a:r>
              <a:rPr lang="fr-FR" sz="2400" b="1" u="sng" dirty="0"/>
              <a:t>B. Absence de lien de subordination </a:t>
            </a:r>
          </a:p>
          <a:p>
            <a:pPr marL="0" indent="0" algn="just">
              <a:buNone/>
            </a:pPr>
            <a:r>
              <a:rPr lang="fr-FR" sz="2400" b="1" u="sng" dirty="0"/>
              <a:t>C. La création ou l’exécution d’une œuvre</a:t>
            </a:r>
          </a:p>
          <a:p>
            <a:pPr marL="0" indent="0" algn="just">
              <a:buNone/>
            </a:pPr>
            <a:r>
              <a:rPr lang="fr-FR" sz="2400" b="1" u="sng" dirty="0"/>
              <a:t>D. L’activité exercée en contrepartie d’une rémunération forfaitaire</a:t>
            </a:r>
          </a:p>
          <a:p>
            <a:pPr marL="0" indent="0" algn="just">
              <a:buNone/>
            </a:pPr>
            <a:r>
              <a:rPr lang="fr-FR" sz="2400" b="1" u="sng" dirty="0"/>
              <a:t>E. Une commande</a:t>
            </a:r>
          </a:p>
          <a:p>
            <a:pPr marL="0" indent="0" algn="just">
              <a:buNone/>
            </a:pPr>
            <a:r>
              <a:rPr lang="fr-FR" sz="2400" b="1" u="sng" dirty="0"/>
              <a:t>F. Pour le compte d’un donneur d’ordre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18462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§3. Conséquences </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60142"/>
            <a:ext cx="10058400" cy="4136182"/>
          </a:xfrm>
        </p:spPr>
        <p:txBody>
          <a:bodyPr>
            <a:normAutofit/>
          </a:bodyPr>
          <a:lstStyle/>
          <a:p>
            <a:pPr marL="0" indent="0" algn="just">
              <a:buNone/>
            </a:pPr>
            <a:r>
              <a:rPr lang="fr-FR" sz="2400" b="1" u="sng" dirty="0"/>
              <a:t>A. Le commanditaire est considéré comme l’employeur =&gt; </a:t>
            </a:r>
            <a:r>
              <a:rPr lang="fr-FR" sz="2400" b="1" u="sng" dirty="0">
                <a:solidFill>
                  <a:srgbClr val="FF0000"/>
                </a:solidFill>
              </a:rPr>
              <a:t>l’artiste recourt alors à un bureau social des artistiques (BSA ; cf. infra)</a:t>
            </a:r>
          </a:p>
          <a:p>
            <a:pPr marL="0" indent="0" algn="just">
              <a:buNone/>
            </a:pPr>
            <a:r>
              <a:rPr lang="fr-FR" sz="2400" b="1" u="sng" dirty="0"/>
              <a:t>B. L’exécution du travail est réglementé par le droit commun</a:t>
            </a:r>
          </a:p>
          <a:p>
            <a:pPr marL="0" indent="0" algn="just">
              <a:buNone/>
            </a:pPr>
            <a:r>
              <a:rPr lang="fr-FR" sz="2400" b="1" u="sng" dirty="0"/>
              <a:t>C. Réduction des cotisations de sécurité sociale</a:t>
            </a:r>
          </a:p>
          <a:p>
            <a:pPr marL="0" indent="0" algn="just">
              <a:buNone/>
            </a:pPr>
            <a:r>
              <a:rPr lang="fr-FR" sz="2400" b="1" u="sng" dirty="0"/>
              <a:t>D. Implications sur les règles de calcul d’allocation de chômage (</a:t>
            </a:r>
            <a:r>
              <a:rPr lang="fr-FR" sz="2400" b="1" u="sng" dirty="0">
                <a:solidFill>
                  <a:srgbClr val="FF0000"/>
                </a:solidFill>
              </a:rPr>
              <a:t>règle du cachet ; cf. partie sur le chômage</a:t>
            </a:r>
            <a:r>
              <a:rPr lang="fr-FR" sz="2400" b="1" u="sng" dirty="0"/>
              <a:t>)</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32910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E00F46B-9DDD-2FB4-E384-A2C9BEF2A31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7D103B-54D7-F3DE-F01C-D39CB851A1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A92C622-5CF7-7BAA-5B6F-AC88AD8667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C539AB6F-11CF-133A-D116-4E90A6131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1C86D9ED-8794-B53C-6FB7-B71D19F13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95EABD-FAFB-C374-E294-175029107B32}"/>
              </a:ext>
            </a:extLst>
          </p:cNvPr>
          <p:cNvSpPr>
            <a:spLocks noGrp="1"/>
          </p:cNvSpPr>
          <p:nvPr>
            <p:ph type="title"/>
          </p:nvPr>
        </p:nvSpPr>
        <p:spPr>
          <a:xfrm>
            <a:off x="1069848" y="484632"/>
            <a:ext cx="10058400" cy="1609344"/>
          </a:xfrm>
        </p:spPr>
        <p:txBody>
          <a:bodyPr>
            <a:normAutofit/>
          </a:bodyPr>
          <a:lstStyle/>
          <a:p>
            <a:r>
              <a:rPr lang="fr-FR" sz="4800" cap="small" dirty="0">
                <a:solidFill>
                  <a:schemeClr val="tx1"/>
                </a:solidFill>
              </a:rPr>
              <a:t>§4. Conditions (1)  </a:t>
            </a:r>
          </a:p>
        </p:txBody>
      </p:sp>
      <p:sp>
        <p:nvSpPr>
          <p:cNvPr id="3" name="Espace réservé du contenu 2">
            <a:extLst>
              <a:ext uri="{FF2B5EF4-FFF2-40B4-BE49-F238E27FC236}">
                <a16:creationId xmlns:a16="http://schemas.microsoft.com/office/drawing/2014/main" id="{C8F328F1-FF38-AF8E-7448-48AE0C9C80D0}"/>
              </a:ext>
            </a:extLst>
          </p:cNvPr>
          <p:cNvSpPr>
            <a:spLocks noGrp="1"/>
          </p:cNvSpPr>
          <p:nvPr>
            <p:ph idx="1"/>
          </p:nvPr>
        </p:nvSpPr>
        <p:spPr>
          <a:xfrm>
            <a:off x="1069848" y="2360142"/>
            <a:ext cx="10058400" cy="4033739"/>
          </a:xfrm>
        </p:spPr>
        <p:txBody>
          <a:bodyPr>
            <a:normAutofit fontScale="92500" lnSpcReduction="10000"/>
          </a:bodyPr>
          <a:lstStyle/>
          <a:p>
            <a:pPr marL="0" indent="0" algn="just">
              <a:buNone/>
            </a:pPr>
            <a:r>
              <a:rPr lang="fr-FR" sz="2800" b="1" u="sng" dirty="0"/>
              <a:t>1</a:t>
            </a:r>
            <a:r>
              <a:rPr lang="fr-FR" sz="2800" b="1" u="sng" baseline="30000" dirty="0"/>
              <a:t>ère</a:t>
            </a:r>
            <a:r>
              <a:rPr lang="fr-FR" sz="2800" b="1" u="sng" dirty="0"/>
              <a:t> condition : uniquement pour des prestations artistiques  </a:t>
            </a:r>
          </a:p>
          <a:p>
            <a:pPr marL="0" indent="0" algn="just">
              <a:buNone/>
            </a:pPr>
            <a:endParaRPr lang="fr-FR" sz="2800" b="1" u="sng" dirty="0"/>
          </a:p>
          <a:p>
            <a:pPr marL="0" indent="0" algn="just">
              <a:buNone/>
            </a:pPr>
            <a:r>
              <a:rPr lang="fr-FR" sz="2600" b="1" i="1" dirty="0"/>
              <a:t>=&gt; exclusion des activités artisanales, purement techniques ou à caractère pédagogique</a:t>
            </a:r>
          </a:p>
          <a:p>
            <a:pPr marL="0" indent="0" algn="just">
              <a:buNone/>
            </a:pPr>
            <a:r>
              <a:rPr lang="fr-BE" dirty="0"/>
              <a:t>- Ce n’est pas la personne ou le secteur mais l’activité qui détermine la nature artistique d’une réalisation</a:t>
            </a:r>
          </a:p>
          <a:p>
            <a:pPr algn="just">
              <a:buFontTx/>
              <a:buChar char="-"/>
            </a:pPr>
            <a:r>
              <a:rPr lang="fr-BE" dirty="0"/>
              <a:t>Une évolution constante : </a:t>
            </a:r>
            <a:r>
              <a:rPr lang="fr-BE" sz="2000" dirty="0"/>
              <a:t>examiner jusqu’à quel point une activité (création, production, prestation) a subi l’influence d’apport d’ordre artistique notamment sur le plan technique/technologique ou organisationnel ;</a:t>
            </a:r>
          </a:p>
          <a:p>
            <a:pPr lvl="1" algn="just"/>
            <a:r>
              <a:rPr lang="fr-BE" sz="2000" dirty="0"/>
              <a:t>se laisser inspirer par la législation sur les droits d’auteur et droits voisins ;</a:t>
            </a:r>
          </a:p>
          <a:p>
            <a:pPr lvl="1" algn="just"/>
            <a:r>
              <a:rPr lang="fr-BE" sz="2000" dirty="0"/>
              <a:t>tenir compte des formes, techniques ou technologiques, matériaux, utilisés afin de réaliser une création/une prestation artistique</a:t>
            </a:r>
          </a:p>
        </p:txBody>
      </p:sp>
      <p:sp>
        <p:nvSpPr>
          <p:cNvPr id="16" name="Oval 15">
            <a:extLst>
              <a:ext uri="{FF2B5EF4-FFF2-40B4-BE49-F238E27FC236}">
                <a16:creationId xmlns:a16="http://schemas.microsoft.com/office/drawing/2014/main" id="{547DAF11-633E-07B2-2D4A-75ABD7D89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300CF7DD-3471-B274-4908-753BDD0D09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30954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6800" y="887506"/>
            <a:ext cx="10058400" cy="5069541"/>
          </a:xfrm>
        </p:spPr>
        <p:txBody>
          <a:bodyPr>
            <a:normAutofit/>
          </a:bodyPr>
          <a:lstStyle/>
          <a:p>
            <a:pPr algn="just">
              <a:buFontTx/>
              <a:buChar char="-"/>
            </a:pPr>
            <a:r>
              <a:rPr lang="fr-BE" sz="2400" dirty="0"/>
              <a:t>Un cameraman ?</a:t>
            </a:r>
          </a:p>
          <a:p>
            <a:pPr algn="just">
              <a:buFontTx/>
              <a:buChar char="-"/>
            </a:pPr>
            <a:r>
              <a:rPr lang="fr-BE" sz="2400" dirty="0"/>
              <a:t>Un régisseur lumière ?</a:t>
            </a:r>
          </a:p>
          <a:p>
            <a:pPr algn="just">
              <a:buFontTx/>
              <a:buChar char="-"/>
            </a:pPr>
            <a:r>
              <a:rPr lang="fr-BE" sz="2400" dirty="0"/>
              <a:t>Une maquilleuse de spectacle ? (</a:t>
            </a:r>
            <a:r>
              <a:rPr lang="fr-BE" sz="2400" dirty="0" err="1"/>
              <a:t>Trib</a:t>
            </a:r>
            <a:r>
              <a:rPr lang="fr-BE" sz="2400" dirty="0"/>
              <a:t>. tournai, 21 janvier 2020)</a:t>
            </a:r>
          </a:p>
          <a:p>
            <a:pPr algn="just">
              <a:buFontTx/>
              <a:buChar char="-"/>
            </a:pPr>
            <a:r>
              <a:rPr lang="fr-BE" sz="2400" dirty="0"/>
              <a:t>Un restaurateur de peinture ?</a:t>
            </a:r>
          </a:p>
          <a:p>
            <a:pPr algn="just">
              <a:buFontTx/>
              <a:buChar char="-"/>
            </a:pPr>
            <a:r>
              <a:rPr lang="fr-BE" sz="2400" dirty="0"/>
              <a:t>Un créateur de bijou ?</a:t>
            </a:r>
          </a:p>
          <a:p>
            <a:pPr algn="just">
              <a:buFontTx/>
              <a:buChar char="-"/>
            </a:pPr>
            <a:r>
              <a:rPr lang="fr-BE" sz="2400" dirty="0"/>
              <a:t>Un fabriquant de céramiques ?</a:t>
            </a:r>
          </a:p>
          <a:p>
            <a:pPr algn="just">
              <a:buFontTx/>
              <a:buChar char="-"/>
            </a:pPr>
            <a:r>
              <a:rPr lang="fr-BE" sz="2400" dirty="0"/>
              <a:t>Un animateur de technique graphique ?</a:t>
            </a:r>
          </a:p>
          <a:p>
            <a:pPr algn="just">
              <a:buFontTx/>
              <a:buChar char="-"/>
            </a:pPr>
            <a:r>
              <a:rPr lang="fr-BE" sz="2400" dirty="0"/>
              <a:t>Un architecte ?</a:t>
            </a:r>
          </a:p>
          <a:p>
            <a:pPr algn="just">
              <a:buFontTx/>
              <a:buChar char="-"/>
            </a:pPr>
            <a:r>
              <a:rPr lang="fr-BE" sz="2400" dirty="0"/>
              <a:t>Un dessinateur d’une affiche de pub  ?</a:t>
            </a:r>
          </a:p>
          <a:p>
            <a:pPr algn="just">
              <a:buFontTx/>
              <a:buChar char="-"/>
            </a:pPr>
            <a:r>
              <a:rPr lang="fr-BE" sz="2400" dirty="0"/>
              <a:t>Un toiletteur pour chien ?</a:t>
            </a:r>
          </a:p>
        </p:txBody>
      </p:sp>
    </p:spTree>
    <p:extLst>
      <p:ext uri="{BB962C8B-B14F-4D97-AF65-F5344CB8AC3E}">
        <p14:creationId xmlns:p14="http://schemas.microsoft.com/office/powerpoint/2010/main" val="3192706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§4. Conditions (2)</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60142"/>
            <a:ext cx="10058400" cy="4136182"/>
          </a:xfrm>
        </p:spPr>
        <p:txBody>
          <a:bodyPr>
            <a:normAutofit/>
          </a:bodyPr>
          <a:lstStyle/>
          <a:p>
            <a:pPr marL="0" indent="0" algn="just">
              <a:buNone/>
            </a:pPr>
            <a:r>
              <a:rPr lang="fr-FR" sz="2800" b="1" u="sng" dirty="0"/>
              <a:t>2</a:t>
            </a:r>
            <a:r>
              <a:rPr lang="fr-FR" sz="2800" b="1" u="sng" baseline="30000" dirty="0"/>
              <a:t>ème</a:t>
            </a:r>
            <a:r>
              <a:rPr lang="fr-FR" sz="2800" b="1" u="sng" dirty="0"/>
              <a:t> condition : obtenir une attestation de travail de la Commission du travail des arts</a:t>
            </a:r>
          </a:p>
          <a:p>
            <a:pPr marL="0" indent="0" algn="just">
              <a:buNone/>
            </a:pPr>
            <a:endParaRPr lang="fr-FR" sz="2400" b="1" u="sng" dirty="0"/>
          </a:p>
          <a:p>
            <a:pPr marL="0" indent="0" algn="just">
              <a:buNone/>
            </a:pPr>
            <a:r>
              <a:rPr lang="fr-FR" sz="2400" b="1" i="1" dirty="0"/>
              <a:t>=&gt; Qu’est-ce que la Commission du travail des arts ?</a:t>
            </a:r>
          </a:p>
          <a:p>
            <a:pPr marL="0" indent="0" algn="just">
              <a:buNone/>
            </a:pPr>
            <a:r>
              <a:rPr lang="fr-FR" u="sng" dirty="0"/>
              <a:t>A. Mission</a:t>
            </a:r>
          </a:p>
          <a:p>
            <a:pPr marL="0" indent="0" algn="just">
              <a:buNone/>
            </a:pPr>
            <a:r>
              <a:rPr lang="fr-FR" u="sng" dirty="0"/>
              <a:t>B. Composition</a:t>
            </a:r>
          </a:p>
          <a:p>
            <a:pPr marL="0" indent="0" algn="just">
              <a:buNone/>
            </a:pPr>
            <a:r>
              <a:rPr lang="fr-FR" u="sng" dirty="0"/>
              <a:t>C. Organisation</a:t>
            </a:r>
          </a:p>
          <a:p>
            <a:pPr marL="0" indent="0" algn="just">
              <a:buNone/>
            </a:pPr>
            <a:r>
              <a:rPr lang="fr-FR" u="sng" dirty="0"/>
              <a:t>D. Recours</a:t>
            </a:r>
          </a:p>
          <a:p>
            <a:pPr marL="0" indent="0" algn="just">
              <a:buNone/>
            </a:pPr>
            <a:endParaRPr lang="fr-FR" sz="2400" b="1" i="1" u="sng"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571114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EECE2B9-E305-CA3A-80E5-DF7E898D66D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0FF0804-559F-1CC9-7552-052B4B7CC8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617C86F-7E10-0FC2-731D-2CEA72BD95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495A7639-59B0-31ED-2D3E-FE5FE48DC0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41FDFCC4-152B-FB65-A495-CD49B2D7F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491DC764-5EF4-8C49-ABAB-5C38A58CA1FE}"/>
              </a:ext>
            </a:extLst>
          </p:cNvPr>
          <p:cNvSpPr>
            <a:spLocks noGrp="1"/>
          </p:cNvSpPr>
          <p:nvPr>
            <p:ph type="title"/>
          </p:nvPr>
        </p:nvSpPr>
        <p:spPr>
          <a:xfrm>
            <a:off x="1069848" y="484632"/>
            <a:ext cx="10058400" cy="1609344"/>
          </a:xfrm>
        </p:spPr>
        <p:txBody>
          <a:bodyPr>
            <a:normAutofit/>
          </a:bodyPr>
          <a:lstStyle/>
          <a:p>
            <a:r>
              <a:rPr lang="fr-FR" sz="4800" cap="small" dirty="0"/>
              <a:t>§5. L’attestation de travail des arts </a:t>
            </a:r>
          </a:p>
        </p:txBody>
      </p:sp>
      <p:sp>
        <p:nvSpPr>
          <p:cNvPr id="3" name="Espace réservé du contenu 2">
            <a:extLst>
              <a:ext uri="{FF2B5EF4-FFF2-40B4-BE49-F238E27FC236}">
                <a16:creationId xmlns:a16="http://schemas.microsoft.com/office/drawing/2014/main" id="{37E1EBD9-3876-320B-174E-CF7289E63484}"/>
              </a:ext>
            </a:extLst>
          </p:cNvPr>
          <p:cNvSpPr>
            <a:spLocks noGrp="1"/>
          </p:cNvSpPr>
          <p:nvPr>
            <p:ph idx="1"/>
          </p:nvPr>
        </p:nvSpPr>
        <p:spPr>
          <a:xfrm>
            <a:off x="1069848" y="2360142"/>
            <a:ext cx="10058400" cy="4136182"/>
          </a:xfrm>
        </p:spPr>
        <p:txBody>
          <a:bodyPr>
            <a:normAutofit/>
          </a:bodyPr>
          <a:lstStyle/>
          <a:p>
            <a:pPr marL="0" indent="0" algn="just">
              <a:buNone/>
            </a:pPr>
            <a:r>
              <a:rPr lang="fr-FR" sz="2400" b="1" u="sng" dirty="0"/>
              <a:t>A. Qu’est-ce qu’une attestation du travail des arts ?</a:t>
            </a:r>
          </a:p>
          <a:p>
            <a:pPr marL="0" indent="0" algn="just">
              <a:buNone/>
            </a:pPr>
            <a:r>
              <a:rPr lang="fr-FR" sz="2400" b="1" u="sng" dirty="0"/>
              <a:t>B. Quels sont les avantages d’une attestation du travail des arts ?</a:t>
            </a:r>
          </a:p>
          <a:p>
            <a:pPr marL="0" indent="0" algn="just">
              <a:buNone/>
            </a:pPr>
            <a:r>
              <a:rPr lang="fr-FR" sz="2400" b="1" u="sng" dirty="0"/>
              <a:t>C. Qu’est-ce qu’une pratique artistique pour la Commission du travail des arts ?</a:t>
            </a:r>
          </a:p>
          <a:p>
            <a:pPr marL="0" indent="0" algn="just">
              <a:buNone/>
            </a:pPr>
            <a:r>
              <a:rPr lang="fr-FR" sz="2400" b="1" u="sng" dirty="0"/>
              <a:t>D. A quel moment la Commission considère-t-elle la pratique artistique comme professionnelle ?</a:t>
            </a:r>
          </a:p>
          <a:p>
            <a:pPr marL="0" indent="0" algn="just">
              <a:buNone/>
            </a:pPr>
            <a:r>
              <a:rPr lang="fr-FR" sz="2400" b="1" u="sng" dirty="0"/>
              <a:t>E. Quel type d’attestation pour quel profil ?</a:t>
            </a:r>
          </a:p>
          <a:p>
            <a:pPr marL="0" indent="0" algn="just">
              <a:buNone/>
            </a:pPr>
            <a:r>
              <a:rPr lang="fr-FR" sz="2400" b="1" u="sng" dirty="0"/>
              <a:t>F. Quelles sont les conditions pour l’obtenir ?</a:t>
            </a:r>
          </a:p>
        </p:txBody>
      </p:sp>
      <p:sp>
        <p:nvSpPr>
          <p:cNvPr id="16" name="Oval 15">
            <a:extLst>
              <a:ext uri="{FF2B5EF4-FFF2-40B4-BE49-F238E27FC236}">
                <a16:creationId xmlns:a16="http://schemas.microsoft.com/office/drawing/2014/main" id="{CAA802A3-7611-77B6-2E3D-C9DECE98E6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94F5CB05-1C32-4A04-3DCB-7A2175DB9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00155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A3A9F68-F6A7-187E-2562-186CAB9A0A19}"/>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E725D63-54B3-39D0-1A5D-BCE743A0FF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58B21B6-D087-E508-9830-0A6B4814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7C0CDAC7-B641-89B1-B17A-9A06EC9008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63C4F70F-4D75-6DB0-F5C0-16739CFF7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AE21CEB2-B351-860B-0433-E30053662A67}"/>
              </a:ext>
            </a:extLst>
          </p:cNvPr>
          <p:cNvSpPr>
            <a:spLocks noGrp="1"/>
          </p:cNvSpPr>
          <p:nvPr>
            <p:ph type="title"/>
          </p:nvPr>
        </p:nvSpPr>
        <p:spPr>
          <a:xfrm>
            <a:off x="1069848" y="484632"/>
            <a:ext cx="10058400" cy="1609344"/>
          </a:xfrm>
        </p:spPr>
        <p:txBody>
          <a:bodyPr>
            <a:normAutofit/>
          </a:bodyPr>
          <a:lstStyle/>
          <a:p>
            <a:r>
              <a:rPr lang="fr-FR" sz="4800" i="1" cap="small" dirty="0"/>
              <a:t>Les trois types d’attestation</a:t>
            </a:r>
          </a:p>
        </p:txBody>
      </p:sp>
      <p:sp>
        <p:nvSpPr>
          <p:cNvPr id="3" name="Espace réservé du contenu 2">
            <a:extLst>
              <a:ext uri="{FF2B5EF4-FFF2-40B4-BE49-F238E27FC236}">
                <a16:creationId xmlns:a16="http://schemas.microsoft.com/office/drawing/2014/main" id="{11A8AE20-4261-3617-1F45-8A8A6BF1BDF2}"/>
              </a:ext>
            </a:extLst>
          </p:cNvPr>
          <p:cNvSpPr>
            <a:spLocks noGrp="1"/>
          </p:cNvSpPr>
          <p:nvPr>
            <p:ph idx="1"/>
          </p:nvPr>
        </p:nvSpPr>
        <p:spPr>
          <a:xfrm>
            <a:off x="1069848" y="2360142"/>
            <a:ext cx="10058400" cy="4136182"/>
          </a:xfrm>
        </p:spPr>
        <p:txBody>
          <a:bodyPr>
            <a:normAutofit/>
          </a:bodyPr>
          <a:lstStyle/>
          <a:p>
            <a:pPr marL="0" indent="0" algn="just">
              <a:buNone/>
            </a:pPr>
            <a:r>
              <a:rPr lang="fr-FR" sz="2400" b="1" u="sng" dirty="0"/>
              <a:t>Attestation ordinaire</a:t>
            </a:r>
            <a:r>
              <a:rPr lang="fr-FR" sz="2400" b="1" dirty="0"/>
              <a:t> </a:t>
            </a:r>
            <a:r>
              <a:rPr lang="fr-FR" sz="2400" dirty="0"/>
              <a:t>: uniquement en vue d’autoriser l’usage de contrats article 1bis (salarié) ou réductions des cotisations sociales comme primo-starter (indépendant)</a:t>
            </a:r>
          </a:p>
          <a:p>
            <a:pPr marL="0" indent="0" algn="just">
              <a:buNone/>
            </a:pPr>
            <a:endParaRPr lang="fr-FR" sz="2400" b="1" u="sng" dirty="0"/>
          </a:p>
          <a:p>
            <a:pPr marL="0" indent="0" algn="just">
              <a:buNone/>
            </a:pPr>
            <a:r>
              <a:rPr lang="fr-FR" sz="2400" b="1" u="sng" dirty="0"/>
              <a:t>Attestation « plus »</a:t>
            </a:r>
            <a:r>
              <a:rPr lang="fr-FR" sz="2400" b="1" dirty="0"/>
              <a:t> : </a:t>
            </a:r>
            <a:r>
              <a:rPr lang="fr-BE" dirty="0"/>
              <a:t> </a:t>
            </a:r>
            <a:r>
              <a:rPr lang="fr-BE" sz="2400" dirty="0"/>
              <a:t>l’obtention de l’allocation de travail des arts (une allocation de chômage pour les travailleurs des arts) pour les artistes professionnels</a:t>
            </a:r>
          </a:p>
          <a:p>
            <a:pPr marL="0" indent="0" algn="just">
              <a:buNone/>
            </a:pPr>
            <a:endParaRPr lang="fr-FR" sz="2400" b="1" u="sng" dirty="0"/>
          </a:p>
          <a:p>
            <a:pPr marL="0" indent="0" algn="just">
              <a:buNone/>
            </a:pPr>
            <a:r>
              <a:rPr lang="fr-FR" sz="2400" b="1" u="sng" dirty="0"/>
              <a:t>Attestation « débutant »</a:t>
            </a:r>
            <a:r>
              <a:rPr lang="fr-FR" sz="2400" b="1" dirty="0"/>
              <a:t> : </a:t>
            </a:r>
            <a:r>
              <a:rPr lang="fr-BE" sz="2400" dirty="0"/>
              <a:t> l’obtention de l’allocation de travail des arts pour les artistes débutants</a:t>
            </a:r>
          </a:p>
          <a:p>
            <a:pPr marL="0" indent="0" algn="just">
              <a:buNone/>
            </a:pPr>
            <a:endParaRPr lang="fr-FR" sz="2400" b="1" u="sng" dirty="0"/>
          </a:p>
        </p:txBody>
      </p:sp>
      <p:sp>
        <p:nvSpPr>
          <p:cNvPr id="16" name="Oval 15">
            <a:extLst>
              <a:ext uri="{FF2B5EF4-FFF2-40B4-BE49-F238E27FC236}">
                <a16:creationId xmlns:a16="http://schemas.microsoft.com/office/drawing/2014/main" id="{B66656ED-DB17-507C-A037-8EDFF7AE9A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B15A482-C809-560A-3D84-7708073245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50459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069848" y="484632"/>
            <a:ext cx="10058400" cy="1609344"/>
          </a:xfrm>
        </p:spPr>
        <p:txBody>
          <a:bodyPr>
            <a:normAutofit/>
          </a:bodyPr>
          <a:lstStyle/>
          <a:p>
            <a:r>
              <a:rPr lang="fr-FR" b="1" dirty="0"/>
              <a:t>PARTIE 2. ASPECTS SOCIAUX ET SALARIAUX</a:t>
            </a:r>
            <a:endParaRPr lang="fr-FR" b="1" dirty="0">
              <a:latin typeface="+mn-lt"/>
            </a:endParaRPr>
          </a:p>
        </p:txBody>
      </p:sp>
      <p:sp>
        <p:nvSpPr>
          <p:cNvPr id="34" name="Rectangle 25">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Espace réservé du contenu 2">
            <a:extLst>
              <a:ext uri="{FF2B5EF4-FFF2-40B4-BE49-F238E27FC236}">
                <a16:creationId xmlns:a16="http://schemas.microsoft.com/office/drawing/2014/main" id="{95BD79AD-8707-4A90-A68D-B40B2CE51A7E}"/>
              </a:ext>
            </a:extLst>
          </p:cNvPr>
          <p:cNvGraphicFramePr>
            <a:graphicFrameLocks noGrp="1"/>
          </p:cNvGraphicFramePr>
          <p:nvPr>
            <p:ph idx="1"/>
            <p:extLst>
              <p:ext uri="{D42A27DB-BD31-4B8C-83A1-F6EECF244321}">
                <p14:modId xmlns:p14="http://schemas.microsoft.com/office/powerpoint/2010/main" val="3181373592"/>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49717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286934" y="1465790"/>
            <a:ext cx="3860798" cy="3941345"/>
          </a:xfrm>
        </p:spPr>
        <p:txBody>
          <a:bodyPr>
            <a:normAutofit/>
          </a:bodyPr>
          <a:lstStyle/>
          <a:p>
            <a:r>
              <a:rPr lang="fr-FR" sz="6000" b="1" dirty="0"/>
              <a:t>PLAN DU COURS</a:t>
            </a:r>
            <a:endParaRPr lang="fr-FR" sz="6000" b="1" dirty="0">
              <a:latin typeface="+mn-lt"/>
            </a:endParaRPr>
          </a:p>
        </p:txBody>
      </p:sp>
      <p:sp>
        <p:nvSpPr>
          <p:cNvPr id="38" name="Espace réservé du contenu 2">
            <a:extLst>
              <a:ext uri="{FF2B5EF4-FFF2-40B4-BE49-F238E27FC236}">
                <a16:creationId xmlns:a16="http://schemas.microsoft.com/office/drawing/2014/main" id="{D8110846-A306-7843-BF1C-F99EA5C3680B}"/>
              </a:ext>
            </a:extLst>
          </p:cNvPr>
          <p:cNvSpPr>
            <a:spLocks noGrp="1"/>
          </p:cNvSpPr>
          <p:nvPr>
            <p:ph idx="1"/>
          </p:nvPr>
        </p:nvSpPr>
        <p:spPr>
          <a:xfrm>
            <a:off x="6417733" y="1359090"/>
            <a:ext cx="5132665" cy="4048046"/>
          </a:xfrm>
        </p:spPr>
        <p:txBody>
          <a:bodyPr anchor="ctr">
            <a:noAutofit/>
          </a:bodyPr>
          <a:lstStyle/>
          <a:p>
            <a:pPr marL="0" indent="0">
              <a:buNone/>
            </a:pPr>
            <a:endParaRPr lang="fr-FR" dirty="0"/>
          </a:p>
          <a:p>
            <a:pPr marL="0" indent="0">
              <a:buNone/>
            </a:pPr>
            <a:r>
              <a:rPr lang="fr-BE" b="1" u="sng" dirty="0">
                <a:solidFill>
                  <a:schemeClr val="bg1">
                    <a:lumMod val="65000"/>
                  </a:schemeClr>
                </a:solidFill>
              </a:rPr>
              <a:t>PARTIE 1</a:t>
            </a:r>
            <a:r>
              <a:rPr lang="fr-BE" b="1" dirty="0">
                <a:solidFill>
                  <a:schemeClr val="bg1">
                    <a:lumMod val="65000"/>
                  </a:schemeClr>
                </a:solidFill>
              </a:rPr>
              <a:t>. </a:t>
            </a:r>
          </a:p>
          <a:p>
            <a:pPr marL="0" indent="0">
              <a:buNone/>
            </a:pPr>
            <a:r>
              <a:rPr lang="fr-BE" b="1" dirty="0">
                <a:solidFill>
                  <a:schemeClr val="bg1">
                    <a:lumMod val="65000"/>
                  </a:schemeClr>
                </a:solidFill>
              </a:rPr>
              <a:t>LA PROFESSION D’ARTISTE</a:t>
            </a:r>
          </a:p>
          <a:p>
            <a:pPr marL="0" indent="0">
              <a:buNone/>
            </a:pPr>
            <a:r>
              <a:rPr lang="fr-BE" dirty="0">
                <a:solidFill>
                  <a:schemeClr val="bg1">
                    <a:lumMod val="65000"/>
                  </a:schemeClr>
                </a:solidFill>
              </a:rPr>
              <a:t>(cours 1 à 5)</a:t>
            </a:r>
          </a:p>
          <a:p>
            <a:pPr marL="0" indent="0">
              <a:buNone/>
            </a:pPr>
            <a:r>
              <a:rPr lang="fr-FR" b="1" u="sng" dirty="0"/>
              <a:t>PARTIE 2</a:t>
            </a:r>
            <a:r>
              <a:rPr lang="fr-FR" b="1" dirty="0"/>
              <a:t>. </a:t>
            </a:r>
          </a:p>
          <a:p>
            <a:pPr marL="0" indent="0">
              <a:buNone/>
            </a:pPr>
            <a:r>
              <a:rPr lang="fr-FR" b="1" dirty="0"/>
              <a:t>ASPECTS SOCIAUX ET SALARIAUX DES ACTIVITES ARTISTIQUES </a:t>
            </a:r>
          </a:p>
          <a:p>
            <a:pPr marL="0" indent="0">
              <a:buNone/>
            </a:pPr>
            <a:r>
              <a:rPr lang="fr-FR" dirty="0"/>
              <a:t>(cours 6 à 11)</a:t>
            </a:r>
          </a:p>
          <a:p>
            <a:pPr marL="0" indent="0">
              <a:buNone/>
            </a:pPr>
            <a:r>
              <a:rPr lang="fr-FR" b="1" u="sng" dirty="0"/>
              <a:t>PARTIE 3</a:t>
            </a:r>
            <a:r>
              <a:rPr lang="fr-FR" b="1" dirty="0"/>
              <a:t>. </a:t>
            </a:r>
          </a:p>
          <a:p>
            <a:pPr marL="0" indent="0">
              <a:buNone/>
            </a:pPr>
            <a:r>
              <a:rPr lang="fr-FR" b="1" dirty="0"/>
              <a:t>ARTISTES ET PRESTATIONS SOCIALES </a:t>
            </a:r>
          </a:p>
          <a:p>
            <a:pPr marL="0" indent="0">
              <a:buNone/>
            </a:pPr>
            <a:r>
              <a:rPr lang="fr-FR" dirty="0"/>
              <a:t>(cours 12 à 15)</a:t>
            </a:r>
          </a:p>
        </p:txBody>
      </p:sp>
      <p:sp>
        <p:nvSpPr>
          <p:cNvPr id="49" name="Rectangle 4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867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7BCD90A-B212-6051-B036-1D7A2F98982E}"/>
            </a:ext>
          </a:extLst>
        </p:cNvPr>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84EF679B-724C-6D2B-33C0-857CB04FE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Espace réservé du contenu 2">
            <a:extLst>
              <a:ext uri="{FF2B5EF4-FFF2-40B4-BE49-F238E27FC236}">
                <a16:creationId xmlns:a16="http://schemas.microsoft.com/office/drawing/2014/main" id="{E214D9F6-48B2-1A53-A6DD-901355A73308}"/>
              </a:ext>
            </a:extLst>
          </p:cNvPr>
          <p:cNvSpPr>
            <a:spLocks noGrp="1"/>
          </p:cNvSpPr>
          <p:nvPr>
            <p:ph idx="1"/>
          </p:nvPr>
        </p:nvSpPr>
        <p:spPr>
          <a:xfrm>
            <a:off x="1069850" y="844902"/>
            <a:ext cx="5818858" cy="5168196"/>
          </a:xfrm>
        </p:spPr>
        <p:txBody>
          <a:bodyPr anchor="ctr">
            <a:normAutofit/>
          </a:bodyPr>
          <a:lstStyle/>
          <a:p>
            <a:pPr marL="0" indent="0">
              <a:buNone/>
            </a:pPr>
            <a:r>
              <a:rPr lang="fr-FR" sz="2400" b="1" dirty="0"/>
              <a:t>Section 1. Caractéristiques</a:t>
            </a:r>
          </a:p>
          <a:p>
            <a:pPr marL="0" indent="0">
              <a:buNone/>
            </a:pPr>
            <a:endParaRPr lang="fr-FR" sz="2400" b="1" dirty="0"/>
          </a:p>
          <a:p>
            <a:pPr marL="0" indent="0">
              <a:buNone/>
            </a:pPr>
            <a:r>
              <a:rPr lang="fr-FR" sz="2400" b="1" dirty="0"/>
              <a:t>Section 2. Conséquences</a:t>
            </a:r>
          </a:p>
          <a:p>
            <a:pPr marL="0" indent="0">
              <a:buNone/>
            </a:pPr>
            <a:endParaRPr lang="fr-FR" sz="2400" b="1" dirty="0"/>
          </a:p>
          <a:p>
            <a:pPr marL="0" indent="0">
              <a:buNone/>
            </a:pPr>
            <a:r>
              <a:rPr lang="fr-FR" sz="2400" b="1" dirty="0"/>
              <a:t>Section 3. Hypothèses d’assujettissement</a:t>
            </a:r>
          </a:p>
          <a:p>
            <a:pPr marL="0" indent="0">
              <a:buNone/>
            </a:pPr>
            <a:endParaRPr lang="fr-FR" sz="2400" b="1" dirty="0"/>
          </a:p>
          <a:p>
            <a:pPr marL="0" indent="0">
              <a:buNone/>
            </a:pPr>
            <a:r>
              <a:rPr lang="fr-FR" sz="2400" b="1" dirty="0"/>
              <a:t>(Section 4. L’économie collaborative)</a:t>
            </a:r>
          </a:p>
        </p:txBody>
      </p:sp>
      <p:sp>
        <p:nvSpPr>
          <p:cNvPr id="32" name="Rectangle 31">
            <a:extLst>
              <a:ext uri="{FF2B5EF4-FFF2-40B4-BE49-F238E27FC236}">
                <a16:creationId xmlns:a16="http://schemas.microsoft.com/office/drawing/2014/main" id="{4AE19A2A-4F44-536F-F8CF-632C1AEBC4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grpSp>
        <p:nvGrpSpPr>
          <p:cNvPr id="34" name="Group 33">
            <a:extLst>
              <a:ext uri="{FF2B5EF4-FFF2-40B4-BE49-F238E27FC236}">
                <a16:creationId xmlns:a16="http://schemas.microsoft.com/office/drawing/2014/main" id="{F65EDBBA-361D-BF7F-F59D-FD01ACDBF7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35" name="Oval 34">
              <a:extLst>
                <a:ext uri="{FF2B5EF4-FFF2-40B4-BE49-F238E27FC236}">
                  <a16:creationId xmlns:a16="http://schemas.microsoft.com/office/drawing/2014/main" id="{1AF2ACB2-C9AF-4A3A-80C8-99B3551C47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1084F5F4-A3AE-F0A5-420D-0AFCE908EE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re 1">
            <a:extLst>
              <a:ext uri="{FF2B5EF4-FFF2-40B4-BE49-F238E27FC236}">
                <a16:creationId xmlns:a16="http://schemas.microsoft.com/office/drawing/2014/main" id="{23C3CEFA-EF53-A790-4E4D-9975E7CC2677}"/>
              </a:ext>
            </a:extLst>
          </p:cNvPr>
          <p:cNvSpPr>
            <a:spLocks noGrp="1"/>
          </p:cNvSpPr>
          <p:nvPr>
            <p:ph type="title"/>
          </p:nvPr>
        </p:nvSpPr>
        <p:spPr>
          <a:xfrm>
            <a:off x="8371968" y="2376862"/>
            <a:ext cx="2640646" cy="2104273"/>
          </a:xfrm>
          <a:noFill/>
        </p:spPr>
        <p:txBody>
          <a:bodyPr>
            <a:normAutofit/>
          </a:bodyPr>
          <a:lstStyle/>
          <a:p>
            <a:pPr algn="ctr"/>
            <a:r>
              <a:rPr lang="fr-FR" sz="2800" b="1" u="sng" cap="small" dirty="0">
                <a:solidFill>
                  <a:schemeClr val="bg1">
                    <a:shade val="97000"/>
                    <a:satMod val="150000"/>
                  </a:schemeClr>
                </a:solidFill>
                <a:latin typeface="+mn-lt"/>
              </a:rPr>
              <a:t>2. INDEPEN-DANT</a:t>
            </a:r>
          </a:p>
        </p:txBody>
      </p:sp>
    </p:spTree>
    <p:extLst>
      <p:ext uri="{BB962C8B-B14F-4D97-AF65-F5344CB8AC3E}">
        <p14:creationId xmlns:p14="http://schemas.microsoft.com/office/powerpoint/2010/main" val="8639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1EBF5D4-8AE3-471F-AEE7-2125A08F39D5}"/>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944601B-5B80-4907-1B21-FC57C4F60D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6F030C9-BD30-CA63-3265-2498ECF056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324A284B-32A3-E97A-6EF1-C2C9EA84F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8189BE11-FD63-AE4F-421F-DBCEFAB3A3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AAA114B4-F87D-3C10-9688-CA0858B4BE5F}"/>
              </a:ext>
            </a:extLst>
          </p:cNvPr>
          <p:cNvSpPr>
            <a:spLocks noGrp="1"/>
          </p:cNvSpPr>
          <p:nvPr>
            <p:ph type="title"/>
          </p:nvPr>
        </p:nvSpPr>
        <p:spPr>
          <a:xfrm>
            <a:off x="1069848" y="484632"/>
            <a:ext cx="10058400" cy="1609344"/>
          </a:xfrm>
        </p:spPr>
        <p:txBody>
          <a:bodyPr>
            <a:normAutofit/>
          </a:bodyPr>
          <a:lstStyle/>
          <a:p>
            <a:r>
              <a:rPr lang="fr-FR" sz="4800" cap="small" dirty="0"/>
              <a:t>§1. Caractéristiques </a:t>
            </a:r>
          </a:p>
        </p:txBody>
      </p:sp>
      <p:sp>
        <p:nvSpPr>
          <p:cNvPr id="3" name="Espace réservé du contenu 2">
            <a:extLst>
              <a:ext uri="{FF2B5EF4-FFF2-40B4-BE49-F238E27FC236}">
                <a16:creationId xmlns:a16="http://schemas.microsoft.com/office/drawing/2014/main" id="{0FD06BE9-4966-E387-0788-AEFF15034953}"/>
              </a:ext>
            </a:extLst>
          </p:cNvPr>
          <p:cNvSpPr>
            <a:spLocks noGrp="1"/>
          </p:cNvSpPr>
          <p:nvPr>
            <p:ph idx="1"/>
          </p:nvPr>
        </p:nvSpPr>
        <p:spPr>
          <a:xfrm>
            <a:off x="1069848" y="2360142"/>
            <a:ext cx="10058400" cy="4136182"/>
          </a:xfrm>
        </p:spPr>
        <p:txBody>
          <a:bodyPr>
            <a:normAutofit/>
          </a:bodyPr>
          <a:lstStyle/>
          <a:p>
            <a:pPr algn="just">
              <a:buFontTx/>
              <a:buChar char="-"/>
            </a:pPr>
            <a:r>
              <a:rPr lang="fr-FR" sz="2400" dirty="0">
                <a:solidFill>
                  <a:srgbClr val="FF0000"/>
                </a:solidFill>
              </a:rPr>
              <a:t>Une moins bonne protection des conditions de rémunération et de couverture sociale contre le risque</a:t>
            </a:r>
          </a:p>
          <a:p>
            <a:pPr marL="0" indent="0" algn="just">
              <a:buNone/>
            </a:pPr>
            <a:r>
              <a:rPr lang="fr-FR" sz="2200" dirty="0"/>
              <a:t>- Une catégorie résiduaire</a:t>
            </a:r>
          </a:p>
          <a:p>
            <a:pPr algn="just">
              <a:buFontTx/>
              <a:buChar char="-"/>
            </a:pPr>
            <a:r>
              <a:rPr lang="fr-FR" sz="2200" dirty="0"/>
              <a:t>Une activité exercée à titre principal ou à titre complémentaire</a:t>
            </a:r>
          </a:p>
          <a:p>
            <a:pPr algn="just">
              <a:buFontTx/>
              <a:buChar char="-"/>
            </a:pPr>
            <a:r>
              <a:rPr lang="fr-FR" sz="2200" dirty="0"/>
              <a:t>L’activité doit être :</a:t>
            </a:r>
          </a:p>
          <a:p>
            <a:pPr lvl="1" algn="just">
              <a:buFontTx/>
              <a:buChar char="-"/>
            </a:pPr>
            <a:r>
              <a:rPr lang="fr-FR" sz="2000" dirty="0"/>
              <a:t>1° Une activité indépendante</a:t>
            </a:r>
          </a:p>
          <a:p>
            <a:pPr lvl="1" algn="just">
              <a:buFontTx/>
              <a:buChar char="-"/>
            </a:pPr>
            <a:r>
              <a:rPr lang="fr-FR" sz="2000" dirty="0"/>
              <a:t>2° Une activité professionnelle </a:t>
            </a:r>
          </a:p>
          <a:p>
            <a:pPr lvl="2" algn="just">
              <a:buFontTx/>
              <a:buChar char="-"/>
            </a:pPr>
            <a:r>
              <a:rPr lang="fr-FR" sz="1800" dirty="0"/>
              <a:t>Poursuivie dans un but de lucre</a:t>
            </a:r>
          </a:p>
          <a:p>
            <a:pPr lvl="2" algn="just">
              <a:buFontTx/>
              <a:buChar char="-"/>
            </a:pPr>
            <a:r>
              <a:rPr lang="fr-FR" sz="1800" dirty="0"/>
              <a:t>Présentant un caractère habituel</a:t>
            </a:r>
          </a:p>
          <a:p>
            <a:pPr lvl="2" algn="just">
              <a:buFontTx/>
              <a:buChar char="-"/>
            </a:pPr>
            <a:r>
              <a:rPr lang="fr-FR" sz="1800" dirty="0"/>
              <a:t>Localisée en Belgique</a:t>
            </a:r>
          </a:p>
        </p:txBody>
      </p:sp>
      <p:sp>
        <p:nvSpPr>
          <p:cNvPr id="16" name="Oval 15">
            <a:extLst>
              <a:ext uri="{FF2B5EF4-FFF2-40B4-BE49-F238E27FC236}">
                <a16:creationId xmlns:a16="http://schemas.microsoft.com/office/drawing/2014/main" id="{20ACB15B-7CD4-0AC1-5C60-B7982C037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7BB5BB9C-F563-0496-7015-9B0EF7BEC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55806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7CCB588-A6FF-B4A9-CD70-4E5262155DEC}"/>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DA68C3-C82B-9036-59FE-29ABB247F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7E1672C-F32A-FBC0-E0DB-E4534903D0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33B6DC83-F408-B6CA-B1BA-921BF8E16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A45F74F0-F260-0AD7-83E8-8254B54EC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E4E5C8E6-330C-173E-6DE9-1320956028C8}"/>
              </a:ext>
            </a:extLst>
          </p:cNvPr>
          <p:cNvSpPr>
            <a:spLocks noGrp="1"/>
          </p:cNvSpPr>
          <p:nvPr>
            <p:ph type="title"/>
          </p:nvPr>
        </p:nvSpPr>
        <p:spPr>
          <a:xfrm>
            <a:off x="1069848" y="484632"/>
            <a:ext cx="10058400" cy="1609344"/>
          </a:xfrm>
        </p:spPr>
        <p:txBody>
          <a:bodyPr>
            <a:normAutofit/>
          </a:bodyPr>
          <a:lstStyle/>
          <a:p>
            <a:r>
              <a:rPr lang="fr-FR" sz="4800" cap="small" dirty="0"/>
              <a:t>§1. Caractéristiques (2) </a:t>
            </a:r>
          </a:p>
        </p:txBody>
      </p:sp>
      <p:sp>
        <p:nvSpPr>
          <p:cNvPr id="3" name="Espace réservé du contenu 2">
            <a:extLst>
              <a:ext uri="{FF2B5EF4-FFF2-40B4-BE49-F238E27FC236}">
                <a16:creationId xmlns:a16="http://schemas.microsoft.com/office/drawing/2014/main" id="{AB83C960-BA62-D2AE-B4FA-F839C361CFEB}"/>
              </a:ext>
            </a:extLst>
          </p:cNvPr>
          <p:cNvSpPr>
            <a:spLocks noGrp="1"/>
          </p:cNvSpPr>
          <p:nvPr>
            <p:ph idx="1"/>
          </p:nvPr>
        </p:nvSpPr>
        <p:spPr>
          <a:xfrm>
            <a:off x="1069848" y="2360142"/>
            <a:ext cx="10058400" cy="4136182"/>
          </a:xfrm>
        </p:spPr>
        <p:txBody>
          <a:bodyPr>
            <a:normAutofit/>
          </a:bodyPr>
          <a:lstStyle/>
          <a:p>
            <a:pPr algn="just">
              <a:buFontTx/>
              <a:buChar char="-"/>
            </a:pPr>
            <a:r>
              <a:rPr lang="fr-FR" sz="2400" dirty="0"/>
              <a:t>Typologie usuelle : contrat d’entreprise ou contrat de vente</a:t>
            </a:r>
          </a:p>
          <a:p>
            <a:pPr algn="just">
              <a:buFontTx/>
              <a:buChar char="-"/>
            </a:pPr>
            <a:r>
              <a:rPr lang="fr-FR" sz="2400" dirty="0"/>
              <a:t>Règles applicables en matière de contrat d’entreprise :</a:t>
            </a:r>
          </a:p>
          <a:p>
            <a:pPr lvl="1" algn="just">
              <a:buFontTx/>
              <a:buChar char="-"/>
            </a:pPr>
            <a:r>
              <a:rPr lang="fr-FR" sz="2400" dirty="0"/>
              <a:t>Entrepreneur et maitre d’ouvrage</a:t>
            </a:r>
          </a:p>
          <a:p>
            <a:pPr lvl="1" algn="just">
              <a:buFontTx/>
              <a:buChar char="-"/>
            </a:pPr>
            <a:r>
              <a:rPr lang="fr-FR" sz="2400" dirty="0"/>
              <a:t>Logique égalitaire</a:t>
            </a:r>
          </a:p>
          <a:p>
            <a:pPr lvl="1" algn="just">
              <a:buFontTx/>
              <a:buChar char="-"/>
            </a:pPr>
            <a:r>
              <a:rPr lang="fr-FR" sz="2400" dirty="0"/>
              <a:t>Distinction entre subordination et directives générales</a:t>
            </a:r>
          </a:p>
          <a:p>
            <a:pPr lvl="1" algn="just">
              <a:buFontTx/>
              <a:buChar char="-"/>
            </a:pPr>
            <a:r>
              <a:rPr lang="fr-FR" sz="2400" dirty="0"/>
              <a:t>Possibilité de se faire remplacer</a:t>
            </a:r>
          </a:p>
          <a:p>
            <a:pPr lvl="1" algn="just">
              <a:buFontTx/>
              <a:buChar char="-"/>
            </a:pPr>
            <a:r>
              <a:rPr lang="fr-FR" sz="2400" dirty="0"/>
              <a:t>Obligation de résultat</a:t>
            </a:r>
          </a:p>
        </p:txBody>
      </p:sp>
      <p:sp>
        <p:nvSpPr>
          <p:cNvPr id="16" name="Oval 15">
            <a:extLst>
              <a:ext uri="{FF2B5EF4-FFF2-40B4-BE49-F238E27FC236}">
                <a16:creationId xmlns:a16="http://schemas.microsoft.com/office/drawing/2014/main" id="{B5ECA644-B33C-8403-970D-86EABC25C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D66E35FE-D019-9AA0-4219-BF327C3C21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26167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24CA80F-B837-E8C3-4257-77E81978318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8FF5BCE-53A3-D43F-D485-295CF7062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11F49B-37C5-5A05-3217-3788F6405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A79B0A5F-F58D-84A3-D410-83723E235D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354C2952-CC21-3439-5D2D-72F1611DD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E5BA20E1-CD9C-B45B-2481-708B9ECF9F0D}"/>
              </a:ext>
            </a:extLst>
          </p:cNvPr>
          <p:cNvSpPr>
            <a:spLocks noGrp="1"/>
          </p:cNvSpPr>
          <p:nvPr>
            <p:ph type="title"/>
          </p:nvPr>
        </p:nvSpPr>
        <p:spPr>
          <a:xfrm>
            <a:off x="1069848" y="484632"/>
            <a:ext cx="10058400" cy="1609344"/>
          </a:xfrm>
        </p:spPr>
        <p:txBody>
          <a:bodyPr>
            <a:normAutofit/>
          </a:bodyPr>
          <a:lstStyle/>
          <a:p>
            <a:r>
              <a:rPr lang="fr-FR" sz="4800" cap="small" dirty="0"/>
              <a:t>§2. Conséquences</a:t>
            </a:r>
          </a:p>
        </p:txBody>
      </p:sp>
      <p:sp>
        <p:nvSpPr>
          <p:cNvPr id="3" name="Espace réservé du contenu 2">
            <a:extLst>
              <a:ext uri="{FF2B5EF4-FFF2-40B4-BE49-F238E27FC236}">
                <a16:creationId xmlns:a16="http://schemas.microsoft.com/office/drawing/2014/main" id="{F60BCF42-D65D-EC0C-73D7-615589EB8FF8}"/>
              </a:ext>
            </a:extLst>
          </p:cNvPr>
          <p:cNvSpPr>
            <a:spLocks noGrp="1"/>
          </p:cNvSpPr>
          <p:nvPr>
            <p:ph idx="1"/>
          </p:nvPr>
        </p:nvSpPr>
        <p:spPr>
          <a:xfrm>
            <a:off x="1069848" y="2360142"/>
            <a:ext cx="10058400" cy="4136182"/>
          </a:xfrm>
        </p:spPr>
        <p:txBody>
          <a:bodyPr>
            <a:normAutofit lnSpcReduction="10000"/>
          </a:bodyPr>
          <a:lstStyle/>
          <a:p>
            <a:pPr algn="just">
              <a:buFontTx/>
              <a:buChar char="-"/>
            </a:pPr>
            <a:r>
              <a:rPr lang="fr-FR" sz="2400" dirty="0"/>
              <a:t>Application du droit civil</a:t>
            </a:r>
          </a:p>
          <a:p>
            <a:pPr lvl="1" algn="just">
              <a:buFontTx/>
              <a:buChar char="-"/>
            </a:pPr>
            <a:r>
              <a:rPr lang="fr-FR" sz="2200" dirty="0"/>
              <a:t>Absence de dispositions impératives</a:t>
            </a:r>
          </a:p>
          <a:p>
            <a:pPr lvl="1" algn="just">
              <a:buFontTx/>
              <a:buChar char="-"/>
            </a:pPr>
            <a:r>
              <a:rPr lang="fr-FR" sz="2200" dirty="0"/>
              <a:t>Absence de concertation sociale</a:t>
            </a:r>
          </a:p>
          <a:p>
            <a:pPr lvl="1" algn="just">
              <a:buFontTx/>
              <a:buChar char="-"/>
            </a:pPr>
            <a:r>
              <a:rPr lang="fr-FR" sz="2200" dirty="0"/>
              <a:t>Pas d’immunité partielle de responsabilité du travailleur</a:t>
            </a:r>
          </a:p>
          <a:p>
            <a:pPr lvl="1" algn="just">
              <a:buFontTx/>
              <a:buChar char="-"/>
            </a:pPr>
            <a:r>
              <a:rPr lang="fr-FR" sz="2200" dirty="0"/>
              <a:t>Absence de rémunération garantie</a:t>
            </a:r>
          </a:p>
          <a:p>
            <a:pPr lvl="1" algn="just">
              <a:buFontTx/>
              <a:buChar char="-"/>
            </a:pPr>
            <a:r>
              <a:rPr lang="fr-FR" sz="2200" dirty="0"/>
              <a:t>Une créance non-privilégiée</a:t>
            </a:r>
          </a:p>
          <a:p>
            <a:pPr algn="just">
              <a:buFontTx/>
              <a:buChar char="-"/>
            </a:pPr>
            <a:r>
              <a:rPr lang="fr-FR" sz="2400" dirty="0"/>
              <a:t>La charge administrative repose sur le travailleur</a:t>
            </a:r>
          </a:p>
          <a:p>
            <a:pPr lvl="1" algn="just">
              <a:buFontTx/>
              <a:buChar char="-"/>
            </a:pPr>
            <a:r>
              <a:rPr lang="fr-FR" sz="2200" dirty="0"/>
              <a:t>Délivrance obligatoire d’une facture</a:t>
            </a:r>
          </a:p>
          <a:p>
            <a:pPr lvl="1" algn="just">
              <a:buFontTx/>
              <a:buChar char="-"/>
            </a:pPr>
            <a:r>
              <a:rPr lang="fr-FR" sz="2200" dirty="0"/>
              <a:t>Paiement des cotisations sociales et déclaration à l’INASTI</a:t>
            </a:r>
          </a:p>
          <a:p>
            <a:pPr lvl="1" algn="just">
              <a:buFontTx/>
              <a:buChar char="-"/>
            </a:pPr>
            <a:r>
              <a:rPr lang="fr-FR" sz="2200" dirty="0"/>
              <a:t>Enregistrement à la BCE et à la TVA</a:t>
            </a:r>
          </a:p>
          <a:p>
            <a:pPr algn="just">
              <a:buFontTx/>
              <a:buChar char="-"/>
            </a:pPr>
            <a:r>
              <a:rPr lang="fr-FR" sz="2400" dirty="0"/>
              <a:t>Le risque professionnel est assumé par le travailleur</a:t>
            </a:r>
          </a:p>
        </p:txBody>
      </p:sp>
      <p:sp>
        <p:nvSpPr>
          <p:cNvPr id="16" name="Oval 15">
            <a:extLst>
              <a:ext uri="{FF2B5EF4-FFF2-40B4-BE49-F238E27FC236}">
                <a16:creationId xmlns:a16="http://schemas.microsoft.com/office/drawing/2014/main" id="{38D9BC5D-E875-F938-691F-0880EEDD78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5514934E-0E34-A77D-B3CA-DA84A7AFDC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92707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id="{0521087F-0C6E-C547-BF37-2820E7D86DDB}"/>
              </a:ext>
            </a:extLst>
          </p:cNvPr>
          <p:cNvGraphicFramePr>
            <a:graphicFrameLocks noGrp="1"/>
          </p:cNvGraphicFramePr>
          <p:nvPr>
            <p:ph idx="1"/>
          </p:nvPr>
        </p:nvGraphicFramePr>
        <p:xfrm>
          <a:off x="1069975" y="1255058"/>
          <a:ext cx="10058400" cy="430306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4091150676"/>
                    </a:ext>
                  </a:extLst>
                </a:gridCol>
                <a:gridCol w="5029200">
                  <a:extLst>
                    <a:ext uri="{9D8B030D-6E8A-4147-A177-3AD203B41FA5}">
                      <a16:colId xmlns:a16="http://schemas.microsoft.com/office/drawing/2014/main" val="2034319923"/>
                    </a:ext>
                  </a:extLst>
                </a:gridCol>
              </a:tblGrid>
              <a:tr h="1075765">
                <a:tc>
                  <a:txBody>
                    <a:bodyPr/>
                    <a:lstStyle/>
                    <a:p>
                      <a:r>
                        <a:rPr lang="fr-FR" sz="2800" dirty="0"/>
                        <a:t>SALARIE</a:t>
                      </a:r>
                    </a:p>
                  </a:txBody>
                  <a:tcPr/>
                </a:tc>
                <a:tc>
                  <a:txBody>
                    <a:bodyPr/>
                    <a:lstStyle/>
                    <a:p>
                      <a:r>
                        <a:rPr lang="fr-FR" sz="2800" dirty="0"/>
                        <a:t>INDEPENDANT</a:t>
                      </a:r>
                    </a:p>
                  </a:txBody>
                  <a:tcPr/>
                </a:tc>
                <a:extLst>
                  <a:ext uri="{0D108BD9-81ED-4DB2-BD59-A6C34878D82A}">
                    <a16:rowId xmlns:a16="http://schemas.microsoft.com/office/drawing/2014/main" val="3985031875"/>
                  </a:ext>
                </a:extLst>
              </a:tr>
              <a:tr h="1075765">
                <a:tc>
                  <a:txBody>
                    <a:bodyPr/>
                    <a:lstStyle/>
                    <a:p>
                      <a:r>
                        <a:rPr lang="fr-FR" dirty="0"/>
                        <a:t>Application du droit social (règles impératives)</a:t>
                      </a:r>
                    </a:p>
                  </a:txBody>
                  <a:tcPr/>
                </a:tc>
                <a:tc>
                  <a:txBody>
                    <a:bodyPr/>
                    <a:lstStyle/>
                    <a:p>
                      <a:r>
                        <a:rPr lang="fr-FR" dirty="0"/>
                        <a:t>Application du droit civil (règles supplétives)</a:t>
                      </a:r>
                    </a:p>
                  </a:txBody>
                  <a:tcPr/>
                </a:tc>
                <a:extLst>
                  <a:ext uri="{0D108BD9-81ED-4DB2-BD59-A6C34878D82A}">
                    <a16:rowId xmlns:a16="http://schemas.microsoft.com/office/drawing/2014/main" val="2561051765"/>
                  </a:ext>
                </a:extLst>
              </a:tr>
              <a:tr h="1075765">
                <a:tc>
                  <a:txBody>
                    <a:bodyPr/>
                    <a:lstStyle/>
                    <a:p>
                      <a:r>
                        <a:rPr lang="fr-FR" dirty="0"/>
                        <a:t>Charge administrative repose sur l’employeur (paiement des cotisations, du précompte, déclaration DIMONA, </a:t>
                      </a:r>
                      <a:r>
                        <a:rPr lang="fr-FR" dirty="0" err="1"/>
                        <a:t>etc</a:t>
                      </a:r>
                      <a:r>
                        <a:rPr lang="fr-FR" dirty="0"/>
                        <a:t>)</a:t>
                      </a:r>
                    </a:p>
                  </a:txBody>
                  <a:tcPr/>
                </a:tc>
                <a:tc>
                  <a:txBody>
                    <a:bodyPr/>
                    <a:lstStyle/>
                    <a:p>
                      <a:r>
                        <a:rPr lang="fr-FR" dirty="0"/>
                        <a:t>Charge administrative repose sur le travailleur (paiement des cotisations, des VAI, déclaration INASTI et TVA, </a:t>
                      </a:r>
                      <a:r>
                        <a:rPr lang="fr-FR" dirty="0" err="1"/>
                        <a:t>etc</a:t>
                      </a:r>
                      <a:r>
                        <a:rPr lang="fr-FR" dirty="0"/>
                        <a:t>)</a:t>
                      </a:r>
                    </a:p>
                  </a:txBody>
                  <a:tcPr/>
                </a:tc>
                <a:extLst>
                  <a:ext uri="{0D108BD9-81ED-4DB2-BD59-A6C34878D82A}">
                    <a16:rowId xmlns:a16="http://schemas.microsoft.com/office/drawing/2014/main" val="2733458779"/>
                  </a:ext>
                </a:extLst>
              </a:tr>
              <a:tr h="1075765">
                <a:tc>
                  <a:txBody>
                    <a:bodyPr/>
                    <a:lstStyle/>
                    <a:p>
                      <a:r>
                        <a:rPr lang="fr-FR" dirty="0"/>
                        <a:t>Risque professionnel supporté par l’employeur</a:t>
                      </a:r>
                    </a:p>
                  </a:txBody>
                  <a:tcPr/>
                </a:tc>
                <a:tc>
                  <a:txBody>
                    <a:bodyPr/>
                    <a:lstStyle/>
                    <a:p>
                      <a:r>
                        <a:rPr lang="fr-FR" dirty="0"/>
                        <a:t>Risque professionnel supporté par le travailleur</a:t>
                      </a:r>
                    </a:p>
                  </a:txBody>
                  <a:tcPr/>
                </a:tc>
                <a:extLst>
                  <a:ext uri="{0D108BD9-81ED-4DB2-BD59-A6C34878D82A}">
                    <a16:rowId xmlns:a16="http://schemas.microsoft.com/office/drawing/2014/main" val="1203340165"/>
                  </a:ext>
                </a:extLst>
              </a:tr>
            </a:tbl>
          </a:graphicData>
        </a:graphic>
      </p:graphicFrame>
    </p:spTree>
    <p:extLst>
      <p:ext uri="{BB962C8B-B14F-4D97-AF65-F5344CB8AC3E}">
        <p14:creationId xmlns:p14="http://schemas.microsoft.com/office/powerpoint/2010/main" val="447216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23AFB1-B6D8-7E4E-BDDE-5A6217B4A34F}"/>
              </a:ext>
            </a:extLst>
          </p:cNvPr>
          <p:cNvSpPr>
            <a:spLocks noGrp="1"/>
          </p:cNvSpPr>
          <p:nvPr>
            <p:ph type="title"/>
          </p:nvPr>
        </p:nvSpPr>
        <p:spPr/>
        <p:txBody>
          <a:bodyPr/>
          <a:lstStyle/>
          <a:p>
            <a:r>
              <a:rPr lang="fr-FR" dirty="0"/>
              <a:t>FACTURE</a:t>
            </a:r>
          </a:p>
        </p:txBody>
      </p:sp>
      <p:sp>
        <p:nvSpPr>
          <p:cNvPr id="3" name="Espace réservé du contenu 2">
            <a:extLst>
              <a:ext uri="{FF2B5EF4-FFF2-40B4-BE49-F238E27FC236}">
                <a16:creationId xmlns:a16="http://schemas.microsoft.com/office/drawing/2014/main" id="{240F4820-1E1D-9147-9B2A-74A2767192B1}"/>
              </a:ext>
            </a:extLst>
          </p:cNvPr>
          <p:cNvSpPr>
            <a:spLocks noGrp="1"/>
          </p:cNvSpPr>
          <p:nvPr>
            <p:ph idx="1"/>
          </p:nvPr>
        </p:nvSpPr>
        <p:spPr/>
        <p:txBody>
          <a:bodyPr/>
          <a:lstStyle/>
          <a:p>
            <a:r>
              <a:rPr lang="fr-FR" dirty="0"/>
              <a:t>EMETTEUR :</a:t>
            </a:r>
          </a:p>
          <a:p>
            <a:pPr lvl="1"/>
            <a:r>
              <a:rPr lang="fr-FR" dirty="0"/>
              <a:t>Le nom</a:t>
            </a:r>
          </a:p>
          <a:p>
            <a:pPr lvl="1"/>
            <a:r>
              <a:rPr lang="fr-FR" dirty="0"/>
              <a:t>L’adresse</a:t>
            </a:r>
          </a:p>
          <a:p>
            <a:pPr lvl="1"/>
            <a:r>
              <a:rPr lang="fr-FR" dirty="0"/>
              <a:t>Le numéro d’entreprise</a:t>
            </a:r>
          </a:p>
          <a:p>
            <a:pPr lvl="1"/>
            <a:r>
              <a:rPr lang="fr-FR" dirty="0"/>
              <a:t>Le numéro TVA</a:t>
            </a:r>
          </a:p>
          <a:p>
            <a:pPr lvl="1"/>
            <a:r>
              <a:rPr lang="fr-FR" dirty="0"/>
              <a:t>Le numéro de compte bancaire</a:t>
            </a:r>
          </a:p>
          <a:p>
            <a:r>
              <a:rPr lang="fr-FR" dirty="0"/>
              <a:t>CLIENT :</a:t>
            </a:r>
          </a:p>
          <a:p>
            <a:pPr lvl="1"/>
            <a:r>
              <a:rPr lang="fr-FR" dirty="0"/>
              <a:t>Le nom du client</a:t>
            </a:r>
          </a:p>
          <a:p>
            <a:pPr lvl="1"/>
            <a:r>
              <a:rPr lang="fr-FR" dirty="0"/>
              <a:t>L’adresse du client</a:t>
            </a:r>
          </a:p>
          <a:p>
            <a:pPr lvl="1"/>
            <a:r>
              <a:rPr lang="fr-FR" dirty="0"/>
              <a:t>Le numéro TVA du client s’il est assujetti à la TVA (cf. infra)</a:t>
            </a:r>
          </a:p>
        </p:txBody>
      </p:sp>
    </p:spTree>
    <p:extLst>
      <p:ext uri="{BB962C8B-B14F-4D97-AF65-F5344CB8AC3E}">
        <p14:creationId xmlns:p14="http://schemas.microsoft.com/office/powerpoint/2010/main" val="4284453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82DDC8-3308-107A-D691-AE1BE3CDC9B4}"/>
              </a:ext>
            </a:extLst>
          </p:cNvPr>
          <p:cNvSpPr>
            <a:spLocks noGrp="1"/>
          </p:cNvSpPr>
          <p:nvPr>
            <p:ph type="title"/>
          </p:nvPr>
        </p:nvSpPr>
        <p:spPr/>
        <p:txBody>
          <a:bodyPr/>
          <a:lstStyle/>
          <a:p>
            <a:r>
              <a:rPr lang="fr-FR" sz="5400" cap="small" dirty="0">
                <a:solidFill>
                  <a:srgbClr val="0070C0"/>
                </a:solidFill>
              </a:rPr>
              <a:t>Questions d’examen </a:t>
            </a:r>
            <a:endParaRPr lang="fr-FR" dirty="0"/>
          </a:p>
        </p:txBody>
      </p:sp>
      <p:sp>
        <p:nvSpPr>
          <p:cNvPr id="3" name="Espace réservé du contenu 2">
            <a:extLst>
              <a:ext uri="{FF2B5EF4-FFF2-40B4-BE49-F238E27FC236}">
                <a16:creationId xmlns:a16="http://schemas.microsoft.com/office/drawing/2014/main" id="{D8A15043-5F08-8F1A-B1B7-E9F967DA1E9E}"/>
              </a:ext>
            </a:extLst>
          </p:cNvPr>
          <p:cNvSpPr>
            <a:spLocks noGrp="1"/>
          </p:cNvSpPr>
          <p:nvPr>
            <p:ph idx="1"/>
          </p:nvPr>
        </p:nvSpPr>
        <p:spPr/>
        <p:txBody>
          <a:bodyPr>
            <a:normAutofit/>
          </a:bodyPr>
          <a:lstStyle/>
          <a:p>
            <a:pPr marL="0" indent="0">
              <a:buNone/>
            </a:pPr>
            <a:r>
              <a:rPr lang="fr-FR" b="1" dirty="0"/>
              <a:t>Expliquez ce qu’est la Commission du travail des arts et à quoi elle sert (</a:t>
            </a:r>
            <a:r>
              <a:rPr lang="fr-FR" b="1" dirty="0">
                <a:solidFill>
                  <a:srgbClr val="0070C0"/>
                </a:solidFill>
              </a:rPr>
              <a:t>question de restitution</a:t>
            </a:r>
            <a:r>
              <a:rPr lang="fr-FR" b="1" dirty="0"/>
              <a:t>)</a:t>
            </a:r>
          </a:p>
          <a:p>
            <a:pPr marL="0" indent="0">
              <a:buNone/>
            </a:pPr>
            <a:r>
              <a:rPr lang="fr-FR" b="1" dirty="0"/>
              <a:t>Quelles sont les conséquences du statut d’indépendant ? (</a:t>
            </a:r>
            <a:r>
              <a:rPr lang="fr-FR" b="1" dirty="0">
                <a:solidFill>
                  <a:srgbClr val="0070C0"/>
                </a:solidFill>
              </a:rPr>
              <a:t>question de restitution</a:t>
            </a:r>
            <a:r>
              <a:rPr lang="fr-FR" b="1" dirty="0"/>
              <a:t>)</a:t>
            </a:r>
          </a:p>
          <a:p>
            <a:pPr marL="0" indent="0">
              <a:buNone/>
            </a:pPr>
            <a:r>
              <a:rPr lang="fr-FR" b="1" dirty="0"/>
              <a:t>Expliquez l’utilité de l’attestation du travail des arts pour un artiste et comment vous pourriez l’obtenir (</a:t>
            </a:r>
            <a:r>
              <a:rPr lang="fr-FR" b="1" dirty="0">
                <a:solidFill>
                  <a:srgbClr val="0070C0"/>
                </a:solidFill>
              </a:rPr>
              <a:t>question transversale</a:t>
            </a:r>
            <a:r>
              <a:rPr lang="fr-FR" b="1" dirty="0"/>
              <a:t>)</a:t>
            </a:r>
          </a:p>
          <a:p>
            <a:pPr marL="0" indent="0">
              <a:buNone/>
            </a:pPr>
            <a:r>
              <a:rPr lang="fr-FR" b="1" dirty="0"/>
              <a:t>Expliquez en quoi un contrat 1bis peut-être plus utile aux artistes qu’un contrat de travail et comment y recourir concrètement (</a:t>
            </a:r>
            <a:r>
              <a:rPr lang="fr-FR" b="1" dirty="0">
                <a:solidFill>
                  <a:srgbClr val="0070C0"/>
                </a:solidFill>
              </a:rPr>
              <a:t>question transversale</a:t>
            </a:r>
            <a:r>
              <a:rPr lang="fr-FR" b="1" dirty="0"/>
              <a:t>)</a:t>
            </a:r>
          </a:p>
          <a:p>
            <a:pPr marL="0" indent="0">
              <a:buNone/>
            </a:pPr>
            <a:r>
              <a:rPr lang="fr-FR" b="1" dirty="0"/>
              <a:t>Comparez les avantages et inconvénients des statuts d’indépendant et de salarié (</a:t>
            </a:r>
            <a:r>
              <a:rPr lang="fr-FR" b="1" dirty="0">
                <a:solidFill>
                  <a:srgbClr val="0070C0"/>
                </a:solidFill>
              </a:rPr>
              <a:t>question transversale</a:t>
            </a:r>
            <a:r>
              <a:rPr lang="fr-FR" b="1" dirty="0"/>
              <a:t>)</a:t>
            </a:r>
          </a:p>
          <a:p>
            <a:pPr marL="0" indent="0">
              <a:buNone/>
            </a:pPr>
            <a:endParaRPr lang="fr-FR" b="1" dirty="0"/>
          </a:p>
          <a:p>
            <a:pPr marL="0" indent="0">
              <a:buNone/>
            </a:pPr>
            <a:endParaRPr lang="fr-FR" b="1" dirty="0"/>
          </a:p>
          <a:p>
            <a:pPr marL="0" indent="0">
              <a:buNone/>
            </a:pPr>
            <a:endParaRPr lang="fr-FR" dirty="0"/>
          </a:p>
        </p:txBody>
      </p:sp>
    </p:spTree>
    <p:extLst>
      <p:ext uri="{BB962C8B-B14F-4D97-AF65-F5344CB8AC3E}">
        <p14:creationId xmlns:p14="http://schemas.microsoft.com/office/powerpoint/2010/main" val="1794228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955436-9097-6B46-A0C5-5302BB3A2294}"/>
              </a:ext>
            </a:extLst>
          </p:cNvPr>
          <p:cNvSpPr>
            <a:spLocks noGrp="1"/>
          </p:cNvSpPr>
          <p:nvPr>
            <p:ph type="title"/>
          </p:nvPr>
        </p:nvSpPr>
        <p:spPr>
          <a:xfrm>
            <a:off x="1069848" y="484632"/>
            <a:ext cx="10058400" cy="1609344"/>
          </a:xfrm>
        </p:spPr>
        <p:txBody>
          <a:bodyPr>
            <a:normAutofit/>
          </a:bodyPr>
          <a:lstStyle/>
          <a:p>
            <a:r>
              <a:rPr lang="fr-FR" b="1" dirty="0"/>
              <a:t>PARTIE 2. ASPECTS SOCIAUX ET SALARIAUX</a:t>
            </a:r>
            <a:endParaRPr lang="fr-FR" b="1" dirty="0">
              <a:latin typeface="+mn-lt"/>
            </a:endParaRPr>
          </a:p>
        </p:txBody>
      </p:sp>
      <p:sp>
        <p:nvSpPr>
          <p:cNvPr id="34" name="Rectangle 25">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Espace réservé du contenu 2">
            <a:extLst>
              <a:ext uri="{FF2B5EF4-FFF2-40B4-BE49-F238E27FC236}">
                <a16:creationId xmlns:a16="http://schemas.microsoft.com/office/drawing/2014/main" id="{95BD79AD-8707-4A90-A68D-B40B2CE51A7E}"/>
              </a:ext>
            </a:extLst>
          </p:cNvPr>
          <p:cNvGraphicFramePr>
            <a:graphicFrameLocks noGrp="1"/>
          </p:cNvGraphicFramePr>
          <p:nvPr>
            <p:ph idx="1"/>
            <p:extLst>
              <p:ext uri="{D42A27DB-BD31-4B8C-83A1-F6EECF244321}">
                <p14:modId xmlns:p14="http://schemas.microsoft.com/office/powerpoint/2010/main" val="1206341369"/>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04133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Espace réservé du contenu 2">
            <a:extLst>
              <a:ext uri="{FF2B5EF4-FFF2-40B4-BE49-F238E27FC236}">
                <a16:creationId xmlns:a16="http://schemas.microsoft.com/office/drawing/2014/main" id="{D27CB916-5E67-804F-926C-245931458173}"/>
              </a:ext>
            </a:extLst>
          </p:cNvPr>
          <p:cNvSpPr>
            <a:spLocks noGrp="1"/>
          </p:cNvSpPr>
          <p:nvPr>
            <p:ph idx="1"/>
          </p:nvPr>
        </p:nvSpPr>
        <p:spPr>
          <a:xfrm>
            <a:off x="1069850" y="844902"/>
            <a:ext cx="5818858" cy="5168196"/>
          </a:xfrm>
        </p:spPr>
        <p:txBody>
          <a:bodyPr anchor="ctr">
            <a:normAutofit/>
          </a:bodyPr>
          <a:lstStyle/>
          <a:p>
            <a:pPr marL="0" indent="0">
              <a:buNone/>
            </a:pPr>
            <a:r>
              <a:rPr lang="fr-FR" sz="2400" b="1" dirty="0">
                <a:solidFill>
                  <a:schemeClr val="bg1">
                    <a:lumMod val="65000"/>
                  </a:schemeClr>
                </a:solidFill>
              </a:rPr>
              <a:t>Section 1. Le contrat de travail</a:t>
            </a:r>
          </a:p>
          <a:p>
            <a:pPr marL="0" indent="0">
              <a:buNone/>
            </a:pPr>
            <a:endParaRPr lang="fr-FR" sz="2400" b="1" dirty="0"/>
          </a:p>
          <a:p>
            <a:pPr marL="0" indent="0">
              <a:buNone/>
            </a:pPr>
            <a:r>
              <a:rPr lang="fr-FR" sz="2400" b="1" dirty="0"/>
              <a:t>Section 2. L’article 1bis</a:t>
            </a:r>
          </a:p>
        </p:txBody>
      </p:sp>
      <p:sp>
        <p:nvSpPr>
          <p:cNvPr id="32" name="Rectangle 31">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grpSp>
        <p:nvGrpSpPr>
          <p:cNvPr id="34" name="Group 33">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35" name="Oval 34">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6" name="Oval 35">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re 1">
            <a:extLst>
              <a:ext uri="{FF2B5EF4-FFF2-40B4-BE49-F238E27FC236}">
                <a16:creationId xmlns:a16="http://schemas.microsoft.com/office/drawing/2014/main" id="{183A60D8-345E-DC46-9238-27B706A0D2A4}"/>
              </a:ext>
            </a:extLst>
          </p:cNvPr>
          <p:cNvSpPr>
            <a:spLocks noGrp="1"/>
          </p:cNvSpPr>
          <p:nvPr>
            <p:ph type="title"/>
          </p:nvPr>
        </p:nvSpPr>
        <p:spPr>
          <a:xfrm>
            <a:off x="8371968" y="2376862"/>
            <a:ext cx="2640646" cy="2104273"/>
          </a:xfrm>
          <a:noFill/>
        </p:spPr>
        <p:txBody>
          <a:bodyPr>
            <a:normAutofit/>
          </a:bodyPr>
          <a:lstStyle/>
          <a:p>
            <a:pPr algn="ctr"/>
            <a:r>
              <a:rPr lang="fr-FR" sz="2800" b="1" u="sng" cap="small" dirty="0">
                <a:solidFill>
                  <a:schemeClr val="bg1">
                    <a:shade val="97000"/>
                    <a:satMod val="150000"/>
                  </a:schemeClr>
                </a:solidFill>
                <a:latin typeface="+mn-lt"/>
              </a:rPr>
              <a:t>1. SALARIE</a:t>
            </a:r>
          </a:p>
        </p:txBody>
      </p:sp>
    </p:spTree>
    <p:extLst>
      <p:ext uri="{BB962C8B-B14F-4D97-AF65-F5344CB8AC3E}">
        <p14:creationId xmlns:p14="http://schemas.microsoft.com/office/powerpoint/2010/main" val="58283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Une image contenant Visage humain, personne, homme, ride&#10;&#10;Description générée automatiquement">
            <a:extLst>
              <a:ext uri="{FF2B5EF4-FFF2-40B4-BE49-F238E27FC236}">
                <a16:creationId xmlns:a16="http://schemas.microsoft.com/office/drawing/2014/main" id="{BD847D99-B0D3-2B77-531B-2E319A82CF13}"/>
              </a:ext>
            </a:extLst>
          </p:cNvPr>
          <p:cNvPicPr>
            <a:picLocks noChangeAspect="1"/>
          </p:cNvPicPr>
          <p:nvPr/>
        </p:nvPicPr>
        <p:blipFill>
          <a:blip r:embed="rId2"/>
          <a:srcRect r="7110" b="-1"/>
          <a:stretch/>
        </p:blipFill>
        <p:spPr>
          <a:xfrm>
            <a:off x="20" y="10"/>
            <a:ext cx="12191980" cy="6857989"/>
          </a:xfrm>
          <a:prstGeom prst="rect">
            <a:avLst/>
          </a:prstGeom>
        </p:spPr>
      </p:pic>
      <p:sp>
        <p:nvSpPr>
          <p:cNvPr id="2" name="Titre 1">
            <a:extLst>
              <a:ext uri="{FF2B5EF4-FFF2-40B4-BE49-F238E27FC236}">
                <a16:creationId xmlns:a16="http://schemas.microsoft.com/office/drawing/2014/main" id="{1BD150EF-B83A-FB54-F720-26F9C204F1F2}"/>
              </a:ext>
            </a:extLst>
          </p:cNvPr>
          <p:cNvSpPr>
            <a:spLocks noGrp="1"/>
          </p:cNvSpPr>
          <p:nvPr>
            <p:ph type="title"/>
          </p:nvPr>
        </p:nvSpPr>
        <p:spPr>
          <a:xfrm>
            <a:off x="1051560" y="1432223"/>
            <a:ext cx="9966960" cy="3035808"/>
          </a:xfrm>
        </p:spPr>
        <p:txBody>
          <a:bodyPr vert="horz" lIns="91440" tIns="45720" rIns="91440" bIns="45720" rtlCol="0" anchor="b">
            <a:normAutofit/>
          </a:bodyPr>
          <a:lstStyle/>
          <a:p>
            <a:pPr>
              <a:lnSpc>
                <a:spcPct val="80000"/>
              </a:lnSpc>
            </a:pPr>
            <a:br>
              <a:rPr lang="en-US" sz="9600" dirty="0">
                <a:solidFill>
                  <a:srgbClr val="FFFFFF"/>
                </a:solidFill>
              </a:rPr>
            </a:br>
            <a:r>
              <a:rPr lang="en-US" sz="9600" dirty="0" err="1">
                <a:solidFill>
                  <a:srgbClr val="FFFFFF"/>
                </a:solidFill>
              </a:rPr>
              <a:t>REVOILà</a:t>
            </a:r>
            <a:r>
              <a:rPr lang="en-US" sz="9600" dirty="0">
                <a:solidFill>
                  <a:srgbClr val="FFFFFF"/>
                </a:solidFill>
              </a:rPr>
              <a:t> </a:t>
            </a:r>
            <a:r>
              <a:rPr lang="en-US" sz="9600" dirty="0" err="1">
                <a:solidFill>
                  <a:srgbClr val="FFFFFF"/>
                </a:solidFill>
              </a:rPr>
              <a:t>choco</a:t>
            </a:r>
            <a:endParaRPr lang="en-US" sz="9600" dirty="0">
              <a:solidFill>
                <a:srgbClr val="FFFFFF"/>
              </a:solidFill>
            </a:endParaRPr>
          </a:p>
        </p:txBody>
      </p:sp>
    </p:spTree>
    <p:extLst>
      <p:ext uri="{BB962C8B-B14F-4D97-AF65-F5344CB8AC3E}">
        <p14:creationId xmlns:p14="http://schemas.microsoft.com/office/powerpoint/2010/main" val="4196674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1824B5-BE28-BA48-AB06-BE8A631C7334}"/>
              </a:ext>
            </a:extLst>
          </p:cNvPr>
          <p:cNvSpPr>
            <a:spLocks noGrp="1"/>
          </p:cNvSpPr>
          <p:nvPr>
            <p:ph type="title"/>
          </p:nvPr>
        </p:nvSpPr>
        <p:spPr/>
        <p:txBody>
          <a:bodyPr/>
          <a:lstStyle/>
          <a:p>
            <a:r>
              <a:rPr lang="fr-FR" dirty="0"/>
              <a:t>« L’être et le feu » de CHOCO</a:t>
            </a:r>
          </a:p>
        </p:txBody>
      </p:sp>
      <p:sp>
        <p:nvSpPr>
          <p:cNvPr id="3" name="Espace réservé du contenu 2">
            <a:extLst>
              <a:ext uri="{FF2B5EF4-FFF2-40B4-BE49-F238E27FC236}">
                <a16:creationId xmlns:a16="http://schemas.microsoft.com/office/drawing/2014/main" id="{B611DC86-E41C-294D-B1DB-52450707D247}"/>
              </a:ext>
            </a:extLst>
          </p:cNvPr>
          <p:cNvSpPr>
            <a:spLocks noGrp="1"/>
          </p:cNvSpPr>
          <p:nvPr>
            <p:ph idx="1"/>
          </p:nvPr>
        </p:nvSpPr>
        <p:spPr>
          <a:xfrm>
            <a:off x="6519842" y="1995240"/>
            <a:ext cx="4770766" cy="4176960"/>
          </a:xfrm>
        </p:spPr>
        <p:txBody>
          <a:bodyPr>
            <a:normAutofit fontScale="92500"/>
          </a:bodyPr>
          <a:lstStyle/>
          <a:p>
            <a:pPr marL="0" indent="0">
              <a:buNone/>
            </a:pPr>
            <a:r>
              <a:rPr lang="fr-FR" sz="2200" b="1" dirty="0"/>
              <a:t>Choco est engagé par un centre culturel pour participer à une exposition avec des artistes locaux </a:t>
            </a:r>
          </a:p>
          <a:p>
            <a:r>
              <a:rPr lang="fr-FR" sz="2200" i="1" dirty="0"/>
              <a:t>1° Peut-il être engagé pour un contrat à durée déterminée?</a:t>
            </a:r>
          </a:p>
          <a:p>
            <a:r>
              <a:rPr lang="fr-FR" sz="2200" i="1" dirty="0"/>
              <a:t>2° Qui paiera les cotisations sociales ?</a:t>
            </a:r>
          </a:p>
          <a:p>
            <a:r>
              <a:rPr lang="fr-FR" sz="2200" i="1" dirty="0"/>
              <a:t>3° Quelle Commission paritaire détermine le salaire minimum qu’il peut recevoir ?</a:t>
            </a:r>
          </a:p>
          <a:p>
            <a:r>
              <a:rPr lang="fr-FR" sz="2200" i="1" dirty="0"/>
              <a:t>4° Que faire s’il ne travaille pas sous un lien de subordination avec le donneur d’ordre ?</a:t>
            </a:r>
          </a:p>
        </p:txBody>
      </p:sp>
      <p:sp>
        <p:nvSpPr>
          <p:cNvPr id="4" name="Rectangle 3">
            <a:extLst>
              <a:ext uri="{FF2B5EF4-FFF2-40B4-BE49-F238E27FC236}">
                <a16:creationId xmlns:a16="http://schemas.microsoft.com/office/drawing/2014/main" id="{C953B61D-9207-3840-8A0C-285DD00B01D6}"/>
              </a:ext>
            </a:extLst>
          </p:cNvPr>
          <p:cNvSpPr/>
          <p:nvPr/>
        </p:nvSpPr>
        <p:spPr>
          <a:xfrm>
            <a:off x="1063752" y="1995240"/>
            <a:ext cx="4746171" cy="3657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grpSp>
        <p:nvGrpSpPr>
          <p:cNvPr id="5" name="Groupe 4">
            <a:extLst>
              <a:ext uri="{FF2B5EF4-FFF2-40B4-BE49-F238E27FC236}">
                <a16:creationId xmlns:a16="http://schemas.microsoft.com/office/drawing/2014/main" id="{EAE73D29-5363-5F4E-ABE3-395A3DA4D742}"/>
              </a:ext>
            </a:extLst>
          </p:cNvPr>
          <p:cNvGrpSpPr/>
          <p:nvPr/>
        </p:nvGrpSpPr>
        <p:grpSpPr>
          <a:xfrm>
            <a:off x="3785795" y="2887680"/>
            <a:ext cx="1386720" cy="2012040"/>
            <a:chOff x="5684520" y="1971840"/>
            <a:chExt cx="1386720" cy="2012040"/>
          </a:xfrm>
        </p:grpSpPr>
        <mc:AlternateContent xmlns:mc="http://schemas.openxmlformats.org/markup-compatibility/2006" xmlns:p14="http://schemas.microsoft.com/office/powerpoint/2010/main">
          <mc:Choice Requires="p14">
            <p:contentPart p14:bwMode="auto" r:id="rId2">
              <p14:nvContentPartPr>
                <p14:cNvPr id="6" name="Encre 5">
                  <a:extLst>
                    <a:ext uri="{FF2B5EF4-FFF2-40B4-BE49-F238E27FC236}">
                      <a16:creationId xmlns:a16="http://schemas.microsoft.com/office/drawing/2014/main" id="{7C959BF2-5134-E141-B8A3-8D234DA5231F}"/>
                    </a:ext>
                  </a:extLst>
                </p14:cNvPr>
                <p14:cNvContentPartPr/>
                <p14:nvPr/>
              </p14:nvContentPartPr>
              <p14:xfrm>
                <a:off x="6651840" y="2550720"/>
                <a:ext cx="419400" cy="774720"/>
              </p14:xfrm>
            </p:contentPart>
          </mc:Choice>
          <mc:Fallback xmlns="">
            <p:pic>
              <p:nvPicPr>
                <p:cNvPr id="6" name="Encre 5">
                  <a:extLst>
                    <a:ext uri="{FF2B5EF4-FFF2-40B4-BE49-F238E27FC236}">
                      <a16:creationId xmlns:a16="http://schemas.microsoft.com/office/drawing/2014/main" id="{7C959BF2-5134-E141-B8A3-8D234DA5231F}"/>
                    </a:ext>
                  </a:extLst>
                </p:cNvPr>
                <p:cNvPicPr/>
                <p:nvPr/>
              </p:nvPicPr>
              <p:blipFill>
                <a:blip r:embed="rId3"/>
                <a:stretch>
                  <a:fillRect/>
                </a:stretch>
              </p:blipFill>
              <p:spPr>
                <a:xfrm>
                  <a:off x="6636360" y="2535240"/>
                  <a:ext cx="450000" cy="8053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Encre 6">
                  <a:extLst>
                    <a:ext uri="{FF2B5EF4-FFF2-40B4-BE49-F238E27FC236}">
                      <a16:creationId xmlns:a16="http://schemas.microsoft.com/office/drawing/2014/main" id="{786CF946-15DB-4349-BE27-2FC79143659A}"/>
                    </a:ext>
                  </a:extLst>
                </p14:cNvPr>
                <p14:cNvContentPartPr/>
                <p14:nvPr/>
              </p14:nvContentPartPr>
              <p14:xfrm>
                <a:off x="6700080" y="2398800"/>
                <a:ext cx="318960" cy="750960"/>
              </p14:xfrm>
            </p:contentPart>
          </mc:Choice>
          <mc:Fallback xmlns="">
            <p:pic>
              <p:nvPicPr>
                <p:cNvPr id="7" name="Encre 6">
                  <a:extLst>
                    <a:ext uri="{FF2B5EF4-FFF2-40B4-BE49-F238E27FC236}">
                      <a16:creationId xmlns:a16="http://schemas.microsoft.com/office/drawing/2014/main" id="{786CF946-15DB-4349-BE27-2FC79143659A}"/>
                    </a:ext>
                  </a:extLst>
                </p:cNvPr>
                <p:cNvPicPr/>
                <p:nvPr/>
              </p:nvPicPr>
              <p:blipFill>
                <a:blip r:embed="rId5"/>
                <a:stretch>
                  <a:fillRect/>
                </a:stretch>
              </p:blipFill>
              <p:spPr>
                <a:xfrm>
                  <a:off x="6684583" y="2383320"/>
                  <a:ext cx="349595" cy="781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8" name="Encre 7">
                  <a:extLst>
                    <a:ext uri="{FF2B5EF4-FFF2-40B4-BE49-F238E27FC236}">
                      <a16:creationId xmlns:a16="http://schemas.microsoft.com/office/drawing/2014/main" id="{267159EF-6DC6-6C4D-B01F-4AF68C56E8BF}"/>
                    </a:ext>
                  </a:extLst>
                </p14:cNvPr>
                <p14:cNvContentPartPr/>
                <p14:nvPr/>
              </p14:nvContentPartPr>
              <p14:xfrm>
                <a:off x="6828240" y="2053920"/>
                <a:ext cx="195840" cy="754200"/>
              </p14:xfrm>
            </p:contentPart>
          </mc:Choice>
          <mc:Fallback xmlns="">
            <p:pic>
              <p:nvPicPr>
                <p:cNvPr id="8" name="Encre 7">
                  <a:extLst>
                    <a:ext uri="{FF2B5EF4-FFF2-40B4-BE49-F238E27FC236}">
                      <a16:creationId xmlns:a16="http://schemas.microsoft.com/office/drawing/2014/main" id="{267159EF-6DC6-6C4D-B01F-4AF68C56E8BF}"/>
                    </a:ext>
                  </a:extLst>
                </p:cNvPr>
                <p:cNvPicPr/>
                <p:nvPr/>
              </p:nvPicPr>
              <p:blipFill>
                <a:blip r:embed="rId7"/>
                <a:stretch>
                  <a:fillRect/>
                </a:stretch>
              </p:blipFill>
              <p:spPr>
                <a:xfrm>
                  <a:off x="6812731" y="2038440"/>
                  <a:ext cx="226496" cy="7848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Encre 8">
                  <a:extLst>
                    <a:ext uri="{FF2B5EF4-FFF2-40B4-BE49-F238E27FC236}">
                      <a16:creationId xmlns:a16="http://schemas.microsoft.com/office/drawing/2014/main" id="{7BCC2E65-BD1A-7046-9C9C-0D89236840E2}"/>
                    </a:ext>
                  </a:extLst>
                </p14:cNvPr>
                <p14:cNvContentPartPr/>
                <p14:nvPr/>
              </p14:nvContentPartPr>
              <p14:xfrm>
                <a:off x="6678120" y="2244720"/>
                <a:ext cx="297720" cy="788040"/>
              </p14:xfrm>
            </p:contentPart>
          </mc:Choice>
          <mc:Fallback xmlns="">
            <p:pic>
              <p:nvPicPr>
                <p:cNvPr id="9" name="Encre 8">
                  <a:extLst>
                    <a:ext uri="{FF2B5EF4-FFF2-40B4-BE49-F238E27FC236}">
                      <a16:creationId xmlns:a16="http://schemas.microsoft.com/office/drawing/2014/main" id="{7BCC2E65-BD1A-7046-9C9C-0D89236840E2}"/>
                    </a:ext>
                  </a:extLst>
                </p:cNvPr>
                <p:cNvPicPr/>
                <p:nvPr/>
              </p:nvPicPr>
              <p:blipFill>
                <a:blip r:embed="rId9"/>
                <a:stretch>
                  <a:fillRect/>
                </a:stretch>
              </p:blipFill>
              <p:spPr>
                <a:xfrm>
                  <a:off x="6662640" y="2229240"/>
                  <a:ext cx="328320" cy="8186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Encre 9">
                  <a:extLst>
                    <a:ext uri="{FF2B5EF4-FFF2-40B4-BE49-F238E27FC236}">
                      <a16:creationId xmlns:a16="http://schemas.microsoft.com/office/drawing/2014/main" id="{E5CE7CFB-AFE6-F040-BFC3-DC30188F35CF}"/>
                    </a:ext>
                  </a:extLst>
                </p14:cNvPr>
                <p14:cNvContentPartPr/>
                <p14:nvPr/>
              </p14:nvContentPartPr>
              <p14:xfrm>
                <a:off x="6266640" y="2025840"/>
                <a:ext cx="553320" cy="1240920"/>
              </p14:xfrm>
            </p:contentPart>
          </mc:Choice>
          <mc:Fallback xmlns="">
            <p:pic>
              <p:nvPicPr>
                <p:cNvPr id="10" name="Encre 9">
                  <a:extLst>
                    <a:ext uri="{FF2B5EF4-FFF2-40B4-BE49-F238E27FC236}">
                      <a16:creationId xmlns:a16="http://schemas.microsoft.com/office/drawing/2014/main" id="{E5CE7CFB-AFE6-F040-BFC3-DC30188F35CF}"/>
                    </a:ext>
                  </a:extLst>
                </p:cNvPr>
                <p:cNvPicPr/>
                <p:nvPr/>
              </p:nvPicPr>
              <p:blipFill>
                <a:blip r:embed="rId11"/>
                <a:stretch>
                  <a:fillRect/>
                </a:stretch>
              </p:blipFill>
              <p:spPr>
                <a:xfrm>
                  <a:off x="6251160" y="2010360"/>
                  <a:ext cx="583920" cy="12715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Encre 10">
                  <a:extLst>
                    <a:ext uri="{FF2B5EF4-FFF2-40B4-BE49-F238E27FC236}">
                      <a16:creationId xmlns:a16="http://schemas.microsoft.com/office/drawing/2014/main" id="{5704F505-39B5-DB4F-A4E7-D14859737252}"/>
                    </a:ext>
                  </a:extLst>
                </p14:cNvPr>
                <p14:cNvContentPartPr/>
                <p14:nvPr/>
              </p14:nvContentPartPr>
              <p14:xfrm>
                <a:off x="5868120" y="3062640"/>
                <a:ext cx="83520" cy="331560"/>
              </p14:xfrm>
            </p:contentPart>
          </mc:Choice>
          <mc:Fallback xmlns="">
            <p:pic>
              <p:nvPicPr>
                <p:cNvPr id="11" name="Encre 10">
                  <a:extLst>
                    <a:ext uri="{FF2B5EF4-FFF2-40B4-BE49-F238E27FC236}">
                      <a16:creationId xmlns:a16="http://schemas.microsoft.com/office/drawing/2014/main" id="{5704F505-39B5-DB4F-A4E7-D14859737252}"/>
                    </a:ext>
                  </a:extLst>
                </p:cNvPr>
                <p:cNvPicPr/>
                <p:nvPr/>
              </p:nvPicPr>
              <p:blipFill>
                <a:blip r:embed="rId13"/>
                <a:stretch>
                  <a:fillRect/>
                </a:stretch>
              </p:blipFill>
              <p:spPr>
                <a:xfrm>
                  <a:off x="5852640" y="3047143"/>
                  <a:ext cx="114120" cy="362193"/>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2" name="Encre 11">
                  <a:extLst>
                    <a:ext uri="{FF2B5EF4-FFF2-40B4-BE49-F238E27FC236}">
                      <a16:creationId xmlns:a16="http://schemas.microsoft.com/office/drawing/2014/main" id="{C61ADC86-61EF-0047-961F-44925ECE9A76}"/>
                    </a:ext>
                  </a:extLst>
                </p14:cNvPr>
                <p14:cNvContentPartPr/>
                <p14:nvPr/>
              </p14:nvContentPartPr>
              <p14:xfrm>
                <a:off x="6183120" y="1971840"/>
                <a:ext cx="292320" cy="979200"/>
              </p14:xfrm>
            </p:contentPart>
          </mc:Choice>
          <mc:Fallback xmlns="">
            <p:pic>
              <p:nvPicPr>
                <p:cNvPr id="12" name="Encre 11">
                  <a:extLst>
                    <a:ext uri="{FF2B5EF4-FFF2-40B4-BE49-F238E27FC236}">
                      <a16:creationId xmlns:a16="http://schemas.microsoft.com/office/drawing/2014/main" id="{C61ADC86-61EF-0047-961F-44925ECE9A76}"/>
                    </a:ext>
                  </a:extLst>
                </p:cNvPr>
                <p:cNvPicPr/>
                <p:nvPr/>
              </p:nvPicPr>
              <p:blipFill>
                <a:blip r:embed="rId15"/>
                <a:stretch>
                  <a:fillRect/>
                </a:stretch>
              </p:blipFill>
              <p:spPr>
                <a:xfrm>
                  <a:off x="6167640" y="1956354"/>
                  <a:ext cx="322920" cy="1009811"/>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3" name="Encre 12">
                  <a:extLst>
                    <a:ext uri="{FF2B5EF4-FFF2-40B4-BE49-F238E27FC236}">
                      <a16:creationId xmlns:a16="http://schemas.microsoft.com/office/drawing/2014/main" id="{491ACAFB-2B3D-B048-8872-BDF28015F91B}"/>
                    </a:ext>
                  </a:extLst>
                </p14:cNvPr>
                <p14:cNvContentPartPr/>
                <p14:nvPr/>
              </p14:nvContentPartPr>
              <p14:xfrm>
                <a:off x="5816280" y="2502120"/>
                <a:ext cx="573480" cy="1258560"/>
              </p14:xfrm>
            </p:contentPart>
          </mc:Choice>
          <mc:Fallback xmlns="">
            <p:pic>
              <p:nvPicPr>
                <p:cNvPr id="13" name="Encre 12">
                  <a:extLst>
                    <a:ext uri="{FF2B5EF4-FFF2-40B4-BE49-F238E27FC236}">
                      <a16:creationId xmlns:a16="http://schemas.microsoft.com/office/drawing/2014/main" id="{491ACAFB-2B3D-B048-8872-BDF28015F91B}"/>
                    </a:ext>
                  </a:extLst>
                </p:cNvPr>
                <p:cNvPicPr/>
                <p:nvPr/>
              </p:nvPicPr>
              <p:blipFill>
                <a:blip r:embed="rId17"/>
                <a:stretch>
                  <a:fillRect/>
                </a:stretch>
              </p:blipFill>
              <p:spPr>
                <a:xfrm>
                  <a:off x="5800800" y="2486640"/>
                  <a:ext cx="604080" cy="128916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4" name="Encre 13">
                  <a:extLst>
                    <a:ext uri="{FF2B5EF4-FFF2-40B4-BE49-F238E27FC236}">
                      <a16:creationId xmlns:a16="http://schemas.microsoft.com/office/drawing/2014/main" id="{D14DEF86-7FD2-204C-B59D-6ACB7BBA8487}"/>
                    </a:ext>
                  </a:extLst>
                </p14:cNvPr>
                <p14:cNvContentPartPr/>
                <p14:nvPr/>
              </p14:nvContentPartPr>
              <p14:xfrm>
                <a:off x="6448080" y="2796960"/>
                <a:ext cx="336600" cy="834120"/>
              </p14:xfrm>
            </p:contentPart>
          </mc:Choice>
          <mc:Fallback xmlns="">
            <p:pic>
              <p:nvPicPr>
                <p:cNvPr id="14" name="Encre 13">
                  <a:extLst>
                    <a:ext uri="{FF2B5EF4-FFF2-40B4-BE49-F238E27FC236}">
                      <a16:creationId xmlns:a16="http://schemas.microsoft.com/office/drawing/2014/main" id="{D14DEF86-7FD2-204C-B59D-6ACB7BBA8487}"/>
                    </a:ext>
                  </a:extLst>
                </p:cNvPr>
                <p:cNvPicPr/>
                <p:nvPr/>
              </p:nvPicPr>
              <p:blipFill>
                <a:blip r:embed="rId19"/>
                <a:stretch>
                  <a:fillRect/>
                </a:stretch>
              </p:blipFill>
              <p:spPr>
                <a:xfrm>
                  <a:off x="6432600" y="2781480"/>
                  <a:ext cx="367200" cy="86472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5" name="Encre 14">
                  <a:extLst>
                    <a:ext uri="{FF2B5EF4-FFF2-40B4-BE49-F238E27FC236}">
                      <a16:creationId xmlns:a16="http://schemas.microsoft.com/office/drawing/2014/main" id="{590B3AD2-AFB9-9A48-B0A1-0F624FA7F8AF}"/>
                    </a:ext>
                  </a:extLst>
                </p14:cNvPr>
                <p14:cNvContentPartPr/>
                <p14:nvPr/>
              </p14:nvContentPartPr>
              <p14:xfrm>
                <a:off x="6264480" y="3595080"/>
                <a:ext cx="360" cy="360"/>
              </p14:xfrm>
            </p:contentPart>
          </mc:Choice>
          <mc:Fallback xmlns="">
            <p:pic>
              <p:nvPicPr>
                <p:cNvPr id="15" name="Encre 14">
                  <a:extLst>
                    <a:ext uri="{FF2B5EF4-FFF2-40B4-BE49-F238E27FC236}">
                      <a16:creationId xmlns:a16="http://schemas.microsoft.com/office/drawing/2014/main" id="{590B3AD2-AFB9-9A48-B0A1-0F624FA7F8AF}"/>
                    </a:ext>
                  </a:extLst>
                </p:cNvPr>
                <p:cNvPicPr/>
                <p:nvPr/>
              </p:nvPicPr>
              <p:blipFill>
                <a:blip r:embed="rId21"/>
                <a:stretch>
                  <a:fillRect/>
                </a:stretch>
              </p:blipFill>
              <p:spPr>
                <a:xfrm>
                  <a:off x="6249000" y="3579600"/>
                  <a:ext cx="30960" cy="3096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16" name="Encre 15">
                  <a:extLst>
                    <a:ext uri="{FF2B5EF4-FFF2-40B4-BE49-F238E27FC236}">
                      <a16:creationId xmlns:a16="http://schemas.microsoft.com/office/drawing/2014/main" id="{DA0CBB14-9745-224F-8784-F7B8844D2918}"/>
                    </a:ext>
                  </a:extLst>
                </p14:cNvPr>
                <p14:cNvContentPartPr/>
                <p14:nvPr/>
              </p14:nvContentPartPr>
              <p14:xfrm>
                <a:off x="6067920" y="2858880"/>
                <a:ext cx="790920" cy="1125000"/>
              </p14:xfrm>
            </p:contentPart>
          </mc:Choice>
          <mc:Fallback xmlns="">
            <p:pic>
              <p:nvPicPr>
                <p:cNvPr id="16" name="Encre 15">
                  <a:extLst>
                    <a:ext uri="{FF2B5EF4-FFF2-40B4-BE49-F238E27FC236}">
                      <a16:creationId xmlns:a16="http://schemas.microsoft.com/office/drawing/2014/main" id="{DA0CBB14-9745-224F-8784-F7B8844D2918}"/>
                    </a:ext>
                  </a:extLst>
                </p:cNvPr>
                <p:cNvPicPr/>
                <p:nvPr/>
              </p:nvPicPr>
              <p:blipFill>
                <a:blip r:embed="rId23"/>
                <a:stretch>
                  <a:fillRect/>
                </a:stretch>
              </p:blipFill>
              <p:spPr>
                <a:xfrm>
                  <a:off x="6052440" y="2843400"/>
                  <a:ext cx="821520" cy="11556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17" name="Encre 16">
                  <a:extLst>
                    <a:ext uri="{FF2B5EF4-FFF2-40B4-BE49-F238E27FC236}">
                      <a16:creationId xmlns:a16="http://schemas.microsoft.com/office/drawing/2014/main" id="{67C2DB61-DC89-6F4F-B861-116F91565139}"/>
                    </a:ext>
                  </a:extLst>
                </p14:cNvPr>
                <p14:cNvContentPartPr/>
                <p14:nvPr/>
              </p14:nvContentPartPr>
              <p14:xfrm>
                <a:off x="6284640" y="3244440"/>
                <a:ext cx="360" cy="360"/>
              </p14:xfrm>
            </p:contentPart>
          </mc:Choice>
          <mc:Fallback xmlns="">
            <p:pic>
              <p:nvPicPr>
                <p:cNvPr id="17" name="Encre 16">
                  <a:extLst>
                    <a:ext uri="{FF2B5EF4-FFF2-40B4-BE49-F238E27FC236}">
                      <a16:creationId xmlns:a16="http://schemas.microsoft.com/office/drawing/2014/main" id="{67C2DB61-DC89-6F4F-B861-116F91565139}"/>
                    </a:ext>
                  </a:extLst>
                </p:cNvPr>
                <p:cNvPicPr/>
                <p:nvPr/>
              </p:nvPicPr>
              <p:blipFill>
                <a:blip r:embed="rId21"/>
                <a:stretch>
                  <a:fillRect/>
                </a:stretch>
              </p:blipFill>
              <p:spPr>
                <a:xfrm>
                  <a:off x="6269160" y="3228960"/>
                  <a:ext cx="30960" cy="3096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8" name="Encre 17">
                  <a:extLst>
                    <a:ext uri="{FF2B5EF4-FFF2-40B4-BE49-F238E27FC236}">
                      <a16:creationId xmlns:a16="http://schemas.microsoft.com/office/drawing/2014/main" id="{5777636D-3D24-1348-885D-22EF2AA1B14D}"/>
                    </a:ext>
                  </a:extLst>
                </p14:cNvPr>
                <p14:cNvContentPartPr/>
                <p14:nvPr/>
              </p14:nvContentPartPr>
              <p14:xfrm>
                <a:off x="5684520" y="2146440"/>
                <a:ext cx="248760" cy="1607760"/>
              </p14:xfrm>
            </p:contentPart>
          </mc:Choice>
          <mc:Fallback xmlns="">
            <p:pic>
              <p:nvPicPr>
                <p:cNvPr id="18" name="Encre 17">
                  <a:extLst>
                    <a:ext uri="{FF2B5EF4-FFF2-40B4-BE49-F238E27FC236}">
                      <a16:creationId xmlns:a16="http://schemas.microsoft.com/office/drawing/2014/main" id="{5777636D-3D24-1348-885D-22EF2AA1B14D}"/>
                    </a:ext>
                  </a:extLst>
                </p:cNvPr>
                <p:cNvPicPr/>
                <p:nvPr/>
              </p:nvPicPr>
              <p:blipFill>
                <a:blip r:embed="rId26"/>
                <a:stretch>
                  <a:fillRect/>
                </a:stretch>
              </p:blipFill>
              <p:spPr>
                <a:xfrm>
                  <a:off x="5669040" y="2130960"/>
                  <a:ext cx="279360" cy="163836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9" name="Encre 18">
                  <a:extLst>
                    <a:ext uri="{FF2B5EF4-FFF2-40B4-BE49-F238E27FC236}">
                      <a16:creationId xmlns:a16="http://schemas.microsoft.com/office/drawing/2014/main" id="{B269C8B6-31D8-CB48-AE0E-2096A0118C45}"/>
                    </a:ext>
                  </a:extLst>
                </p14:cNvPr>
                <p14:cNvContentPartPr/>
                <p14:nvPr/>
              </p14:nvContentPartPr>
              <p14:xfrm>
                <a:off x="6095640" y="2218080"/>
                <a:ext cx="207000" cy="1271520"/>
              </p14:xfrm>
            </p:contentPart>
          </mc:Choice>
          <mc:Fallback xmlns="">
            <p:pic>
              <p:nvPicPr>
                <p:cNvPr id="19" name="Encre 18">
                  <a:extLst>
                    <a:ext uri="{FF2B5EF4-FFF2-40B4-BE49-F238E27FC236}">
                      <a16:creationId xmlns:a16="http://schemas.microsoft.com/office/drawing/2014/main" id="{B269C8B6-31D8-CB48-AE0E-2096A0118C45}"/>
                    </a:ext>
                  </a:extLst>
                </p:cNvPr>
                <p:cNvPicPr/>
                <p:nvPr/>
              </p:nvPicPr>
              <p:blipFill>
                <a:blip r:embed="rId28"/>
                <a:stretch>
                  <a:fillRect/>
                </a:stretch>
              </p:blipFill>
              <p:spPr>
                <a:xfrm>
                  <a:off x="6080160" y="2202600"/>
                  <a:ext cx="237600" cy="130212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0" name="Encre 19">
                  <a:extLst>
                    <a:ext uri="{FF2B5EF4-FFF2-40B4-BE49-F238E27FC236}">
                      <a16:creationId xmlns:a16="http://schemas.microsoft.com/office/drawing/2014/main" id="{ABA48B38-8E35-8C49-9069-08026DDE2A75}"/>
                    </a:ext>
                  </a:extLst>
                </p14:cNvPr>
                <p14:cNvContentPartPr/>
                <p14:nvPr/>
              </p14:nvContentPartPr>
              <p14:xfrm>
                <a:off x="5989080" y="2908200"/>
                <a:ext cx="168480" cy="899640"/>
              </p14:xfrm>
            </p:contentPart>
          </mc:Choice>
          <mc:Fallback xmlns="">
            <p:pic>
              <p:nvPicPr>
                <p:cNvPr id="20" name="Encre 19">
                  <a:extLst>
                    <a:ext uri="{FF2B5EF4-FFF2-40B4-BE49-F238E27FC236}">
                      <a16:creationId xmlns:a16="http://schemas.microsoft.com/office/drawing/2014/main" id="{ABA48B38-8E35-8C49-9069-08026DDE2A75}"/>
                    </a:ext>
                  </a:extLst>
                </p:cNvPr>
                <p:cNvPicPr/>
                <p:nvPr/>
              </p:nvPicPr>
              <p:blipFill>
                <a:blip r:embed="rId30"/>
                <a:stretch>
                  <a:fillRect/>
                </a:stretch>
              </p:blipFill>
              <p:spPr>
                <a:xfrm>
                  <a:off x="5973600" y="2892714"/>
                  <a:ext cx="199080" cy="930252"/>
                </a:xfrm>
                <a:prstGeom prst="rect">
                  <a:avLst/>
                </a:prstGeom>
              </p:spPr>
            </p:pic>
          </mc:Fallback>
        </mc:AlternateContent>
      </p:grpSp>
      <p:grpSp>
        <p:nvGrpSpPr>
          <p:cNvPr id="44" name="Groupe 43">
            <a:extLst>
              <a:ext uri="{FF2B5EF4-FFF2-40B4-BE49-F238E27FC236}">
                <a16:creationId xmlns:a16="http://schemas.microsoft.com/office/drawing/2014/main" id="{2AA34BC3-2B76-994D-B91A-2EDD3A8AE729}"/>
              </a:ext>
            </a:extLst>
          </p:cNvPr>
          <p:cNvGrpSpPr/>
          <p:nvPr/>
        </p:nvGrpSpPr>
        <p:grpSpPr>
          <a:xfrm>
            <a:off x="1687647" y="2629058"/>
            <a:ext cx="1733040" cy="2320560"/>
            <a:chOff x="1687647" y="2629058"/>
            <a:chExt cx="1733040" cy="2320560"/>
          </a:xfrm>
        </p:grpSpPr>
        <mc:AlternateContent xmlns:mc="http://schemas.openxmlformats.org/markup-compatibility/2006" xmlns:p14="http://schemas.microsoft.com/office/powerpoint/2010/main">
          <mc:Choice Requires="p14">
            <p:contentPart p14:bwMode="auto" r:id="rId31">
              <p14:nvContentPartPr>
                <p14:cNvPr id="21" name="Encre 20">
                  <a:extLst>
                    <a:ext uri="{FF2B5EF4-FFF2-40B4-BE49-F238E27FC236}">
                      <a16:creationId xmlns:a16="http://schemas.microsoft.com/office/drawing/2014/main" id="{18C3689D-219A-6D47-9230-ACE9A755B0EF}"/>
                    </a:ext>
                  </a:extLst>
                </p14:cNvPr>
                <p14:cNvContentPartPr/>
                <p14:nvPr/>
              </p14:nvContentPartPr>
              <p14:xfrm>
                <a:off x="1951527" y="2899418"/>
                <a:ext cx="848880" cy="604800"/>
              </p14:xfrm>
            </p:contentPart>
          </mc:Choice>
          <mc:Fallback xmlns="">
            <p:pic>
              <p:nvPicPr>
                <p:cNvPr id="21" name="Encre 20">
                  <a:extLst>
                    <a:ext uri="{FF2B5EF4-FFF2-40B4-BE49-F238E27FC236}">
                      <a16:creationId xmlns:a16="http://schemas.microsoft.com/office/drawing/2014/main" id="{18C3689D-219A-6D47-9230-ACE9A755B0EF}"/>
                    </a:ext>
                  </a:extLst>
                </p:cNvPr>
                <p:cNvPicPr/>
                <p:nvPr/>
              </p:nvPicPr>
              <p:blipFill>
                <a:blip r:embed="rId32"/>
                <a:stretch>
                  <a:fillRect/>
                </a:stretch>
              </p:blipFill>
              <p:spPr>
                <a:xfrm>
                  <a:off x="1933527" y="2881418"/>
                  <a:ext cx="884520" cy="6404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22" name="Encre 21">
                  <a:extLst>
                    <a:ext uri="{FF2B5EF4-FFF2-40B4-BE49-F238E27FC236}">
                      <a16:creationId xmlns:a16="http://schemas.microsoft.com/office/drawing/2014/main" id="{6F0E9848-0EEB-0A40-AEEC-D7B954AC94B5}"/>
                    </a:ext>
                  </a:extLst>
                </p14:cNvPr>
                <p14:cNvContentPartPr/>
                <p14:nvPr/>
              </p14:nvContentPartPr>
              <p14:xfrm>
                <a:off x="2293527" y="3159338"/>
                <a:ext cx="360" cy="360"/>
              </p14:xfrm>
            </p:contentPart>
          </mc:Choice>
          <mc:Fallback xmlns="">
            <p:pic>
              <p:nvPicPr>
                <p:cNvPr id="22" name="Encre 21">
                  <a:extLst>
                    <a:ext uri="{FF2B5EF4-FFF2-40B4-BE49-F238E27FC236}">
                      <a16:creationId xmlns:a16="http://schemas.microsoft.com/office/drawing/2014/main" id="{6F0E9848-0EEB-0A40-AEEC-D7B954AC94B5}"/>
                    </a:ext>
                  </a:extLst>
                </p:cNvPr>
                <p:cNvPicPr/>
                <p:nvPr/>
              </p:nvPicPr>
              <p:blipFill>
                <a:blip r:embed="rId34"/>
                <a:stretch>
                  <a:fillRect/>
                </a:stretch>
              </p:blipFill>
              <p:spPr>
                <a:xfrm>
                  <a:off x="2275527" y="3141338"/>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24" name="Encre 23">
                  <a:extLst>
                    <a:ext uri="{FF2B5EF4-FFF2-40B4-BE49-F238E27FC236}">
                      <a16:creationId xmlns:a16="http://schemas.microsoft.com/office/drawing/2014/main" id="{0E7B1AFE-E4D1-B44B-8FBB-6FBC191ADC8C}"/>
                    </a:ext>
                  </a:extLst>
                </p14:cNvPr>
                <p14:cNvContentPartPr/>
                <p14:nvPr/>
              </p14:nvContentPartPr>
              <p14:xfrm>
                <a:off x="2592687" y="3215138"/>
                <a:ext cx="360" cy="360"/>
              </p14:xfrm>
            </p:contentPart>
          </mc:Choice>
          <mc:Fallback xmlns="">
            <p:pic>
              <p:nvPicPr>
                <p:cNvPr id="24" name="Encre 23">
                  <a:extLst>
                    <a:ext uri="{FF2B5EF4-FFF2-40B4-BE49-F238E27FC236}">
                      <a16:creationId xmlns:a16="http://schemas.microsoft.com/office/drawing/2014/main" id="{0E7B1AFE-E4D1-B44B-8FBB-6FBC191ADC8C}"/>
                    </a:ext>
                  </a:extLst>
                </p:cNvPr>
                <p:cNvPicPr/>
                <p:nvPr/>
              </p:nvPicPr>
              <p:blipFill>
                <a:blip r:embed="rId34"/>
                <a:stretch>
                  <a:fillRect/>
                </a:stretch>
              </p:blipFill>
              <p:spPr>
                <a:xfrm>
                  <a:off x="2574687" y="3197138"/>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6" name="Encre 25">
                  <a:extLst>
                    <a:ext uri="{FF2B5EF4-FFF2-40B4-BE49-F238E27FC236}">
                      <a16:creationId xmlns:a16="http://schemas.microsoft.com/office/drawing/2014/main" id="{9831AE2F-3FDB-A846-A992-59494BFA26EE}"/>
                    </a:ext>
                  </a:extLst>
                </p14:cNvPr>
                <p14:cNvContentPartPr/>
                <p14:nvPr/>
              </p14:nvContentPartPr>
              <p14:xfrm>
                <a:off x="1897887" y="2629058"/>
                <a:ext cx="189720" cy="423360"/>
              </p14:xfrm>
            </p:contentPart>
          </mc:Choice>
          <mc:Fallback xmlns="">
            <p:pic>
              <p:nvPicPr>
                <p:cNvPr id="26" name="Encre 25">
                  <a:extLst>
                    <a:ext uri="{FF2B5EF4-FFF2-40B4-BE49-F238E27FC236}">
                      <a16:creationId xmlns:a16="http://schemas.microsoft.com/office/drawing/2014/main" id="{9831AE2F-3FDB-A846-A992-59494BFA26EE}"/>
                    </a:ext>
                  </a:extLst>
                </p:cNvPr>
                <p:cNvPicPr/>
                <p:nvPr/>
              </p:nvPicPr>
              <p:blipFill>
                <a:blip r:embed="rId37"/>
                <a:stretch>
                  <a:fillRect/>
                </a:stretch>
              </p:blipFill>
              <p:spPr>
                <a:xfrm>
                  <a:off x="1879921" y="2611073"/>
                  <a:ext cx="225293" cy="45897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8" name="Encre 27">
                  <a:extLst>
                    <a:ext uri="{FF2B5EF4-FFF2-40B4-BE49-F238E27FC236}">
                      <a16:creationId xmlns:a16="http://schemas.microsoft.com/office/drawing/2014/main" id="{138397B1-0B33-8648-91FD-84A417130695}"/>
                    </a:ext>
                  </a:extLst>
                </p14:cNvPr>
                <p14:cNvContentPartPr/>
                <p14:nvPr/>
              </p14:nvContentPartPr>
              <p14:xfrm>
                <a:off x="2322687" y="2686658"/>
                <a:ext cx="360" cy="262080"/>
              </p14:xfrm>
            </p:contentPart>
          </mc:Choice>
          <mc:Fallback xmlns="">
            <p:pic>
              <p:nvPicPr>
                <p:cNvPr id="28" name="Encre 27">
                  <a:extLst>
                    <a:ext uri="{FF2B5EF4-FFF2-40B4-BE49-F238E27FC236}">
                      <a16:creationId xmlns:a16="http://schemas.microsoft.com/office/drawing/2014/main" id="{138397B1-0B33-8648-91FD-84A417130695}"/>
                    </a:ext>
                  </a:extLst>
                </p:cNvPr>
                <p:cNvPicPr/>
                <p:nvPr/>
              </p:nvPicPr>
              <p:blipFill>
                <a:blip r:embed="rId39"/>
                <a:stretch>
                  <a:fillRect/>
                </a:stretch>
              </p:blipFill>
              <p:spPr>
                <a:xfrm>
                  <a:off x="2304687" y="2668683"/>
                  <a:ext cx="36000" cy="297671"/>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0" name="Encre 29">
                  <a:extLst>
                    <a:ext uri="{FF2B5EF4-FFF2-40B4-BE49-F238E27FC236}">
                      <a16:creationId xmlns:a16="http://schemas.microsoft.com/office/drawing/2014/main" id="{E4B1D74A-2382-4F48-9B68-D8088B378D80}"/>
                    </a:ext>
                  </a:extLst>
                </p14:cNvPr>
                <p14:cNvContentPartPr/>
                <p14:nvPr/>
              </p14:nvContentPartPr>
              <p14:xfrm>
                <a:off x="2672607" y="2648498"/>
                <a:ext cx="360" cy="374760"/>
              </p14:xfrm>
            </p:contentPart>
          </mc:Choice>
          <mc:Fallback xmlns="">
            <p:pic>
              <p:nvPicPr>
                <p:cNvPr id="30" name="Encre 29">
                  <a:extLst>
                    <a:ext uri="{FF2B5EF4-FFF2-40B4-BE49-F238E27FC236}">
                      <a16:creationId xmlns:a16="http://schemas.microsoft.com/office/drawing/2014/main" id="{E4B1D74A-2382-4F48-9B68-D8088B378D80}"/>
                    </a:ext>
                  </a:extLst>
                </p:cNvPr>
                <p:cNvPicPr/>
                <p:nvPr/>
              </p:nvPicPr>
              <p:blipFill>
                <a:blip r:embed="rId41"/>
                <a:stretch>
                  <a:fillRect/>
                </a:stretch>
              </p:blipFill>
              <p:spPr>
                <a:xfrm>
                  <a:off x="2654607" y="2630498"/>
                  <a:ext cx="36000" cy="4104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31" name="Encre 30">
                  <a:extLst>
                    <a:ext uri="{FF2B5EF4-FFF2-40B4-BE49-F238E27FC236}">
                      <a16:creationId xmlns:a16="http://schemas.microsoft.com/office/drawing/2014/main" id="{453A9B3D-E60D-A848-8170-891B6F2451D8}"/>
                    </a:ext>
                  </a:extLst>
                </p14:cNvPr>
                <p14:cNvContentPartPr/>
                <p14:nvPr/>
              </p14:nvContentPartPr>
              <p14:xfrm>
                <a:off x="2854407" y="2990858"/>
                <a:ext cx="566280" cy="85320"/>
              </p14:xfrm>
            </p:contentPart>
          </mc:Choice>
          <mc:Fallback xmlns="">
            <p:pic>
              <p:nvPicPr>
                <p:cNvPr id="31" name="Encre 30">
                  <a:extLst>
                    <a:ext uri="{FF2B5EF4-FFF2-40B4-BE49-F238E27FC236}">
                      <a16:creationId xmlns:a16="http://schemas.microsoft.com/office/drawing/2014/main" id="{453A9B3D-E60D-A848-8170-891B6F2451D8}"/>
                    </a:ext>
                  </a:extLst>
                </p:cNvPr>
                <p:cNvPicPr/>
                <p:nvPr/>
              </p:nvPicPr>
              <p:blipFill>
                <a:blip r:embed="rId43"/>
                <a:stretch>
                  <a:fillRect/>
                </a:stretch>
              </p:blipFill>
              <p:spPr>
                <a:xfrm>
                  <a:off x="2836407" y="2972858"/>
                  <a:ext cx="601920" cy="12096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3" name="Encre 32">
                  <a:extLst>
                    <a:ext uri="{FF2B5EF4-FFF2-40B4-BE49-F238E27FC236}">
                      <a16:creationId xmlns:a16="http://schemas.microsoft.com/office/drawing/2014/main" id="{DBDB9AAA-498F-3C49-A5D2-07C61C5388B2}"/>
                    </a:ext>
                  </a:extLst>
                </p14:cNvPr>
                <p14:cNvContentPartPr/>
                <p14:nvPr/>
              </p14:nvContentPartPr>
              <p14:xfrm>
                <a:off x="2797527" y="3053498"/>
                <a:ext cx="26280" cy="360"/>
              </p14:xfrm>
            </p:contentPart>
          </mc:Choice>
          <mc:Fallback xmlns="">
            <p:pic>
              <p:nvPicPr>
                <p:cNvPr id="33" name="Encre 32">
                  <a:extLst>
                    <a:ext uri="{FF2B5EF4-FFF2-40B4-BE49-F238E27FC236}">
                      <a16:creationId xmlns:a16="http://schemas.microsoft.com/office/drawing/2014/main" id="{DBDB9AAA-498F-3C49-A5D2-07C61C5388B2}"/>
                    </a:ext>
                  </a:extLst>
                </p:cNvPr>
                <p:cNvPicPr/>
                <p:nvPr/>
              </p:nvPicPr>
              <p:blipFill>
                <a:blip r:embed="rId45"/>
                <a:stretch>
                  <a:fillRect/>
                </a:stretch>
              </p:blipFill>
              <p:spPr>
                <a:xfrm>
                  <a:off x="2779527" y="3035498"/>
                  <a:ext cx="6192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5" name="Encre 34">
                  <a:extLst>
                    <a:ext uri="{FF2B5EF4-FFF2-40B4-BE49-F238E27FC236}">
                      <a16:creationId xmlns:a16="http://schemas.microsoft.com/office/drawing/2014/main" id="{757E9615-4124-CD44-9E68-EFC608ABBCA4}"/>
                    </a:ext>
                  </a:extLst>
                </p14:cNvPr>
                <p14:cNvContentPartPr/>
                <p14:nvPr/>
              </p14:nvContentPartPr>
              <p14:xfrm>
                <a:off x="2408727" y="3268418"/>
                <a:ext cx="57600" cy="74880"/>
              </p14:xfrm>
            </p:contentPart>
          </mc:Choice>
          <mc:Fallback xmlns="">
            <p:pic>
              <p:nvPicPr>
                <p:cNvPr id="35" name="Encre 34">
                  <a:extLst>
                    <a:ext uri="{FF2B5EF4-FFF2-40B4-BE49-F238E27FC236}">
                      <a16:creationId xmlns:a16="http://schemas.microsoft.com/office/drawing/2014/main" id="{757E9615-4124-CD44-9E68-EFC608ABBCA4}"/>
                    </a:ext>
                  </a:extLst>
                </p:cNvPr>
                <p:cNvPicPr/>
                <p:nvPr/>
              </p:nvPicPr>
              <p:blipFill>
                <a:blip r:embed="rId47"/>
                <a:stretch>
                  <a:fillRect/>
                </a:stretch>
              </p:blipFill>
              <p:spPr>
                <a:xfrm>
                  <a:off x="2390839" y="3250418"/>
                  <a:ext cx="93019" cy="11052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37" name="Encre 36">
                  <a:extLst>
                    <a:ext uri="{FF2B5EF4-FFF2-40B4-BE49-F238E27FC236}">
                      <a16:creationId xmlns:a16="http://schemas.microsoft.com/office/drawing/2014/main" id="{0E089150-3EFC-0D4C-B9AA-EC572714AF68}"/>
                    </a:ext>
                  </a:extLst>
                </p14:cNvPr>
                <p14:cNvContentPartPr/>
                <p14:nvPr/>
              </p14:nvContentPartPr>
              <p14:xfrm>
                <a:off x="2320167" y="3345098"/>
                <a:ext cx="256680" cy="91440"/>
              </p14:xfrm>
            </p:contentPart>
          </mc:Choice>
          <mc:Fallback xmlns="">
            <p:pic>
              <p:nvPicPr>
                <p:cNvPr id="37" name="Encre 36">
                  <a:extLst>
                    <a:ext uri="{FF2B5EF4-FFF2-40B4-BE49-F238E27FC236}">
                      <a16:creationId xmlns:a16="http://schemas.microsoft.com/office/drawing/2014/main" id="{0E089150-3EFC-0D4C-B9AA-EC572714AF68}"/>
                    </a:ext>
                  </a:extLst>
                </p:cNvPr>
                <p:cNvPicPr/>
                <p:nvPr/>
              </p:nvPicPr>
              <p:blipFill>
                <a:blip r:embed="rId49"/>
                <a:stretch>
                  <a:fillRect/>
                </a:stretch>
              </p:blipFill>
              <p:spPr>
                <a:xfrm>
                  <a:off x="2302192" y="3327098"/>
                  <a:ext cx="292270" cy="12708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9" name="Encre 38">
                  <a:extLst>
                    <a:ext uri="{FF2B5EF4-FFF2-40B4-BE49-F238E27FC236}">
                      <a16:creationId xmlns:a16="http://schemas.microsoft.com/office/drawing/2014/main" id="{5B911772-CE18-334D-817B-7B61F95C383B}"/>
                    </a:ext>
                  </a:extLst>
                </p14:cNvPr>
                <p14:cNvContentPartPr/>
                <p14:nvPr/>
              </p14:nvContentPartPr>
              <p14:xfrm>
                <a:off x="2323047" y="3454178"/>
                <a:ext cx="207360" cy="1495440"/>
              </p14:xfrm>
            </p:contentPart>
          </mc:Choice>
          <mc:Fallback xmlns="">
            <p:pic>
              <p:nvPicPr>
                <p:cNvPr id="39" name="Encre 38">
                  <a:extLst>
                    <a:ext uri="{FF2B5EF4-FFF2-40B4-BE49-F238E27FC236}">
                      <a16:creationId xmlns:a16="http://schemas.microsoft.com/office/drawing/2014/main" id="{5B911772-CE18-334D-817B-7B61F95C383B}"/>
                    </a:ext>
                  </a:extLst>
                </p:cNvPr>
                <p:cNvPicPr/>
                <p:nvPr/>
              </p:nvPicPr>
              <p:blipFill>
                <a:blip r:embed="rId51"/>
                <a:stretch>
                  <a:fillRect/>
                </a:stretch>
              </p:blipFill>
              <p:spPr>
                <a:xfrm>
                  <a:off x="2305047" y="3436174"/>
                  <a:ext cx="243000" cy="1531089"/>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41" name="Encre 40">
                  <a:extLst>
                    <a:ext uri="{FF2B5EF4-FFF2-40B4-BE49-F238E27FC236}">
                      <a16:creationId xmlns:a16="http://schemas.microsoft.com/office/drawing/2014/main" id="{A8C26EED-F71D-BF4C-962D-7E255EDF2AA4}"/>
                    </a:ext>
                  </a:extLst>
                </p14:cNvPr>
                <p14:cNvContentPartPr/>
                <p14:nvPr/>
              </p14:nvContentPartPr>
              <p14:xfrm>
                <a:off x="1687647" y="3902378"/>
                <a:ext cx="667800" cy="360"/>
              </p14:xfrm>
            </p:contentPart>
          </mc:Choice>
          <mc:Fallback xmlns="">
            <p:pic>
              <p:nvPicPr>
                <p:cNvPr id="41" name="Encre 40">
                  <a:extLst>
                    <a:ext uri="{FF2B5EF4-FFF2-40B4-BE49-F238E27FC236}">
                      <a16:creationId xmlns:a16="http://schemas.microsoft.com/office/drawing/2014/main" id="{A8C26EED-F71D-BF4C-962D-7E255EDF2AA4}"/>
                    </a:ext>
                  </a:extLst>
                </p:cNvPr>
                <p:cNvPicPr/>
                <p:nvPr/>
              </p:nvPicPr>
              <p:blipFill>
                <a:blip r:embed="rId53"/>
                <a:stretch>
                  <a:fillRect/>
                </a:stretch>
              </p:blipFill>
              <p:spPr>
                <a:xfrm>
                  <a:off x="1669647" y="3884378"/>
                  <a:ext cx="70344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43" name="Encre 42">
                  <a:extLst>
                    <a:ext uri="{FF2B5EF4-FFF2-40B4-BE49-F238E27FC236}">
                      <a16:creationId xmlns:a16="http://schemas.microsoft.com/office/drawing/2014/main" id="{82A61D0A-63AF-2C41-9E09-E5EEB7ED5559}"/>
                    </a:ext>
                  </a:extLst>
                </p14:cNvPr>
                <p14:cNvContentPartPr/>
                <p14:nvPr/>
              </p14:nvContentPartPr>
              <p14:xfrm>
                <a:off x="2371647" y="3599978"/>
                <a:ext cx="411120" cy="303120"/>
              </p14:xfrm>
            </p:contentPart>
          </mc:Choice>
          <mc:Fallback xmlns="">
            <p:pic>
              <p:nvPicPr>
                <p:cNvPr id="43" name="Encre 42">
                  <a:extLst>
                    <a:ext uri="{FF2B5EF4-FFF2-40B4-BE49-F238E27FC236}">
                      <a16:creationId xmlns:a16="http://schemas.microsoft.com/office/drawing/2014/main" id="{82A61D0A-63AF-2C41-9E09-E5EEB7ED5559}"/>
                    </a:ext>
                  </a:extLst>
                </p:cNvPr>
                <p:cNvPicPr/>
                <p:nvPr/>
              </p:nvPicPr>
              <p:blipFill>
                <a:blip r:embed="rId55"/>
                <a:stretch>
                  <a:fillRect/>
                </a:stretch>
              </p:blipFill>
              <p:spPr>
                <a:xfrm>
                  <a:off x="2353647" y="3581978"/>
                  <a:ext cx="446760" cy="338760"/>
                </a:xfrm>
                <a:prstGeom prst="rect">
                  <a:avLst/>
                </a:prstGeom>
              </p:spPr>
            </p:pic>
          </mc:Fallback>
        </mc:AlternateContent>
      </p:grpSp>
      <p:grpSp>
        <p:nvGrpSpPr>
          <p:cNvPr id="47" name="Groupe 46">
            <a:extLst>
              <a:ext uri="{FF2B5EF4-FFF2-40B4-BE49-F238E27FC236}">
                <a16:creationId xmlns:a16="http://schemas.microsoft.com/office/drawing/2014/main" id="{63BC415E-32BB-1B40-A49B-17B9F0451B10}"/>
              </a:ext>
            </a:extLst>
          </p:cNvPr>
          <p:cNvGrpSpPr/>
          <p:nvPr/>
        </p:nvGrpSpPr>
        <p:grpSpPr>
          <a:xfrm>
            <a:off x="2161407" y="4975898"/>
            <a:ext cx="817920" cy="380160"/>
            <a:chOff x="2161407" y="4975898"/>
            <a:chExt cx="817920" cy="380160"/>
          </a:xfrm>
        </p:grpSpPr>
        <mc:AlternateContent xmlns:mc="http://schemas.openxmlformats.org/markup-compatibility/2006" xmlns:p14="http://schemas.microsoft.com/office/powerpoint/2010/main">
          <mc:Choice Requires="p14">
            <p:contentPart p14:bwMode="auto" r:id="rId56">
              <p14:nvContentPartPr>
                <p14:cNvPr id="45" name="Encre 44">
                  <a:extLst>
                    <a:ext uri="{FF2B5EF4-FFF2-40B4-BE49-F238E27FC236}">
                      <a16:creationId xmlns:a16="http://schemas.microsoft.com/office/drawing/2014/main" id="{56C4719B-FEA7-DC4F-9E33-1B907EF72832}"/>
                    </a:ext>
                  </a:extLst>
                </p14:cNvPr>
                <p14:cNvContentPartPr/>
                <p14:nvPr/>
              </p14:nvContentPartPr>
              <p14:xfrm>
                <a:off x="2161407" y="4975898"/>
                <a:ext cx="378360" cy="201960"/>
              </p14:xfrm>
            </p:contentPart>
          </mc:Choice>
          <mc:Fallback xmlns="">
            <p:pic>
              <p:nvPicPr>
                <p:cNvPr id="45" name="Encre 44">
                  <a:extLst>
                    <a:ext uri="{FF2B5EF4-FFF2-40B4-BE49-F238E27FC236}">
                      <a16:creationId xmlns:a16="http://schemas.microsoft.com/office/drawing/2014/main" id="{56C4719B-FEA7-DC4F-9E33-1B907EF72832}"/>
                    </a:ext>
                  </a:extLst>
                </p:cNvPr>
                <p:cNvPicPr/>
                <p:nvPr/>
              </p:nvPicPr>
              <p:blipFill>
                <a:blip r:embed="rId57"/>
                <a:stretch>
                  <a:fillRect/>
                </a:stretch>
              </p:blipFill>
              <p:spPr>
                <a:xfrm>
                  <a:off x="2143407" y="4957898"/>
                  <a:ext cx="414000" cy="23760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46" name="Encre 45">
                  <a:extLst>
                    <a:ext uri="{FF2B5EF4-FFF2-40B4-BE49-F238E27FC236}">
                      <a16:creationId xmlns:a16="http://schemas.microsoft.com/office/drawing/2014/main" id="{9325EF56-DCA2-F948-9963-548613D772C1}"/>
                    </a:ext>
                  </a:extLst>
                </p14:cNvPr>
                <p14:cNvContentPartPr/>
                <p14:nvPr/>
              </p14:nvContentPartPr>
              <p14:xfrm>
                <a:off x="2547687" y="5008298"/>
                <a:ext cx="431640" cy="347760"/>
              </p14:xfrm>
            </p:contentPart>
          </mc:Choice>
          <mc:Fallback xmlns="">
            <p:pic>
              <p:nvPicPr>
                <p:cNvPr id="46" name="Encre 45">
                  <a:extLst>
                    <a:ext uri="{FF2B5EF4-FFF2-40B4-BE49-F238E27FC236}">
                      <a16:creationId xmlns:a16="http://schemas.microsoft.com/office/drawing/2014/main" id="{9325EF56-DCA2-F948-9963-548613D772C1}"/>
                    </a:ext>
                  </a:extLst>
                </p:cNvPr>
                <p:cNvPicPr/>
                <p:nvPr/>
              </p:nvPicPr>
              <p:blipFill>
                <a:blip r:embed="rId59"/>
                <a:stretch>
                  <a:fillRect/>
                </a:stretch>
              </p:blipFill>
              <p:spPr>
                <a:xfrm>
                  <a:off x="2529687" y="4990298"/>
                  <a:ext cx="467280" cy="3834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0">
            <p14:nvContentPartPr>
              <p14:cNvPr id="48" name="Encre 47">
                <a:extLst>
                  <a:ext uri="{FF2B5EF4-FFF2-40B4-BE49-F238E27FC236}">
                    <a16:creationId xmlns:a16="http://schemas.microsoft.com/office/drawing/2014/main" id="{F3DF7D91-37E5-E24C-AB23-0024AEA92743}"/>
                  </a:ext>
                </a:extLst>
              </p14:cNvPr>
              <p14:cNvContentPartPr/>
              <p14:nvPr/>
            </p14:nvContentPartPr>
            <p14:xfrm>
              <a:off x="1630047" y="3230258"/>
              <a:ext cx="308160" cy="360"/>
            </p14:xfrm>
          </p:contentPart>
        </mc:Choice>
        <mc:Fallback xmlns="">
          <p:pic>
            <p:nvPicPr>
              <p:cNvPr id="48" name="Encre 47">
                <a:extLst>
                  <a:ext uri="{FF2B5EF4-FFF2-40B4-BE49-F238E27FC236}">
                    <a16:creationId xmlns:a16="http://schemas.microsoft.com/office/drawing/2014/main" id="{F3DF7D91-37E5-E24C-AB23-0024AEA92743}"/>
                  </a:ext>
                </a:extLst>
              </p:cNvPr>
              <p:cNvPicPr/>
              <p:nvPr/>
            </p:nvPicPr>
            <p:blipFill>
              <a:blip r:embed="rId61"/>
              <a:stretch>
                <a:fillRect/>
              </a:stretch>
            </p:blipFill>
            <p:spPr>
              <a:xfrm>
                <a:off x="1612047" y="3212258"/>
                <a:ext cx="343800" cy="36000"/>
              </a:xfrm>
              <a:prstGeom prst="rect">
                <a:avLst/>
              </a:prstGeom>
            </p:spPr>
          </p:pic>
        </mc:Fallback>
      </mc:AlternateContent>
    </p:spTree>
    <p:extLst>
      <p:ext uri="{BB962C8B-B14F-4D97-AF65-F5344CB8AC3E}">
        <p14:creationId xmlns:p14="http://schemas.microsoft.com/office/powerpoint/2010/main" val="1277885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6514515-A9AA-494E-AEA8-EDF291AB35B3}"/>
              </a:ext>
            </a:extLst>
          </p:cNvPr>
          <p:cNvSpPr>
            <a:spLocks noGrp="1"/>
          </p:cNvSpPr>
          <p:nvPr>
            <p:ph idx="1"/>
          </p:nvPr>
        </p:nvSpPr>
        <p:spPr>
          <a:xfrm>
            <a:off x="1069848" y="691978"/>
            <a:ext cx="10058400" cy="5480222"/>
          </a:xfrm>
        </p:spPr>
        <p:txBody>
          <a:bodyPr/>
          <a:lstStyle/>
          <a:p>
            <a:pPr marL="0" indent="0">
              <a:buNone/>
            </a:pPr>
            <a:endParaRPr lang="fr-FR" dirty="0"/>
          </a:p>
          <a:p>
            <a:pPr marL="0" indent="0">
              <a:buNone/>
            </a:pPr>
            <a:r>
              <a:rPr lang="fr-FR" b="1" dirty="0">
                <a:solidFill>
                  <a:srgbClr val="FF0000"/>
                </a:solidFill>
              </a:rPr>
              <a:t>CLE DE COMPREHENSION</a:t>
            </a:r>
          </a:p>
          <a:p>
            <a:pPr marL="0" indent="0">
              <a:buNone/>
            </a:pPr>
            <a:endParaRPr lang="fr-FR" dirty="0"/>
          </a:p>
          <a:p>
            <a:pPr marL="0" indent="0">
              <a:buNone/>
            </a:pPr>
            <a:r>
              <a:rPr lang="fr-FR" sz="2400" b="1" u="sng" dirty="0"/>
              <a:t>Hypothèse 1.  Existence d’un contrat de travail</a:t>
            </a:r>
          </a:p>
          <a:p>
            <a:pPr marL="0" indent="0">
              <a:buNone/>
            </a:pPr>
            <a:endParaRPr lang="fr-FR" sz="2400" b="1" dirty="0"/>
          </a:p>
          <a:p>
            <a:pPr marL="0" indent="0">
              <a:buNone/>
            </a:pPr>
            <a:r>
              <a:rPr lang="fr-FR" sz="2400" b="1" u="sng" dirty="0"/>
              <a:t>Hypothèse 2. Absence de contrat de travail</a:t>
            </a:r>
          </a:p>
          <a:p>
            <a:pPr marL="0" indent="0">
              <a:buNone/>
            </a:pPr>
            <a:endParaRPr lang="fr-FR" sz="2400" b="1" dirty="0"/>
          </a:p>
          <a:p>
            <a:pPr marL="0" indent="0">
              <a:buNone/>
            </a:pPr>
            <a:r>
              <a:rPr lang="fr-FR" sz="2400" b="1" dirty="0"/>
              <a:t>2.a) Travail à la commande (article 1bis)</a:t>
            </a:r>
          </a:p>
          <a:p>
            <a:pPr marL="0" indent="0">
              <a:buNone/>
            </a:pPr>
            <a:r>
              <a:rPr lang="fr-FR" sz="2400" b="1" dirty="0"/>
              <a:t>2.B) Travail indépendant</a:t>
            </a:r>
          </a:p>
        </p:txBody>
      </p:sp>
    </p:spTree>
    <p:extLst>
      <p:ext uri="{BB962C8B-B14F-4D97-AF65-F5344CB8AC3E}">
        <p14:creationId xmlns:p14="http://schemas.microsoft.com/office/powerpoint/2010/main" val="195818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286934" y="1465790"/>
            <a:ext cx="3860798" cy="3941345"/>
          </a:xfrm>
        </p:spPr>
        <p:txBody>
          <a:bodyPr>
            <a:normAutofit/>
          </a:bodyPr>
          <a:lstStyle/>
          <a:p>
            <a:r>
              <a:rPr lang="fr-FR" dirty="0"/>
              <a:t>Section 2. </a:t>
            </a:r>
            <a:br>
              <a:rPr lang="fr-FR" dirty="0"/>
            </a:br>
            <a:r>
              <a:rPr lang="fr-FR" dirty="0"/>
              <a:t>L’article 1bis</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6417733" y="1359090"/>
            <a:ext cx="5132665" cy="4048046"/>
          </a:xfrm>
        </p:spPr>
        <p:txBody>
          <a:bodyPr anchor="ctr">
            <a:normAutofit fontScale="92500" lnSpcReduction="10000"/>
          </a:bodyPr>
          <a:lstStyle/>
          <a:p>
            <a:pPr marL="0" indent="0">
              <a:buNone/>
            </a:pPr>
            <a:r>
              <a:rPr lang="fr-FR" sz="2200" dirty="0"/>
              <a:t>§1. Généalogie du mécanisme d’extension</a:t>
            </a:r>
          </a:p>
          <a:p>
            <a:pPr marL="0" indent="0">
              <a:buNone/>
            </a:pPr>
            <a:endParaRPr lang="fr-FR" sz="2200" dirty="0"/>
          </a:p>
          <a:p>
            <a:pPr marL="0" indent="0">
              <a:buNone/>
            </a:pPr>
            <a:r>
              <a:rPr lang="fr-FR" sz="2200" dirty="0"/>
              <a:t>§2. Caractéristiques</a:t>
            </a:r>
          </a:p>
          <a:p>
            <a:pPr marL="0" indent="0">
              <a:buNone/>
            </a:pPr>
            <a:endParaRPr lang="fr-FR" sz="2200" dirty="0"/>
          </a:p>
          <a:p>
            <a:pPr marL="0" indent="0">
              <a:buNone/>
            </a:pPr>
            <a:r>
              <a:rPr lang="fr-FR" sz="2200" dirty="0"/>
              <a:t>§3. Conséquences</a:t>
            </a:r>
          </a:p>
          <a:p>
            <a:pPr marL="0" indent="0">
              <a:buNone/>
            </a:pPr>
            <a:endParaRPr lang="fr-FR" sz="2200" dirty="0"/>
          </a:p>
          <a:p>
            <a:pPr marL="0" indent="0">
              <a:buNone/>
            </a:pPr>
            <a:r>
              <a:rPr lang="fr-FR" sz="2200" dirty="0"/>
              <a:t>§4. Conditions. Le rôle de la Commission du travail des Arts</a:t>
            </a:r>
          </a:p>
          <a:p>
            <a:pPr marL="0" indent="0">
              <a:buNone/>
            </a:pPr>
            <a:endParaRPr lang="fr-FR" sz="2200" dirty="0"/>
          </a:p>
          <a:p>
            <a:pPr marL="0" indent="0">
              <a:buNone/>
            </a:pPr>
            <a:r>
              <a:rPr lang="fr-FR" sz="2200" dirty="0"/>
              <a:t>§5. L’attestation du travail des arts</a:t>
            </a:r>
          </a:p>
        </p:txBody>
      </p:sp>
      <p:sp>
        <p:nvSpPr>
          <p:cNvPr id="29" name="Rectangle 28">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1436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fr-FR"/>
          </a:p>
        </p:txBody>
      </p:sp>
      <p:sp>
        <p:nvSpPr>
          <p:cNvPr id="2" name="Titre 1">
            <a:extLst>
              <a:ext uri="{FF2B5EF4-FFF2-40B4-BE49-F238E27FC236}">
                <a16:creationId xmlns:a16="http://schemas.microsoft.com/office/drawing/2014/main" id="{5FDE6FEA-29B3-1349-A99F-D09B44305BFB}"/>
              </a:ext>
            </a:extLst>
          </p:cNvPr>
          <p:cNvSpPr>
            <a:spLocks noGrp="1"/>
          </p:cNvSpPr>
          <p:nvPr>
            <p:ph type="title"/>
          </p:nvPr>
        </p:nvSpPr>
        <p:spPr>
          <a:xfrm>
            <a:off x="1069848" y="484632"/>
            <a:ext cx="10058400" cy="1609344"/>
          </a:xfrm>
        </p:spPr>
        <p:txBody>
          <a:bodyPr>
            <a:normAutofit/>
          </a:bodyPr>
          <a:lstStyle/>
          <a:p>
            <a:r>
              <a:rPr lang="fr-FR" sz="4800" cap="small" dirty="0"/>
              <a:t>§1. Généalogie du mécanisme d’extension</a:t>
            </a:r>
          </a:p>
        </p:txBody>
      </p:sp>
      <p:sp>
        <p:nvSpPr>
          <p:cNvPr id="3" name="Espace réservé du contenu 2">
            <a:extLst>
              <a:ext uri="{FF2B5EF4-FFF2-40B4-BE49-F238E27FC236}">
                <a16:creationId xmlns:a16="http://schemas.microsoft.com/office/drawing/2014/main" id="{541B3B0A-93AE-984B-BADE-0BF4FD0B205E}"/>
              </a:ext>
            </a:extLst>
          </p:cNvPr>
          <p:cNvSpPr>
            <a:spLocks noGrp="1"/>
          </p:cNvSpPr>
          <p:nvPr>
            <p:ph idx="1"/>
          </p:nvPr>
        </p:nvSpPr>
        <p:spPr>
          <a:xfrm>
            <a:off x="1069848" y="2360141"/>
            <a:ext cx="10058400" cy="4297547"/>
          </a:xfrm>
        </p:spPr>
        <p:txBody>
          <a:bodyPr>
            <a:normAutofit fontScale="92500" lnSpcReduction="10000"/>
          </a:bodyPr>
          <a:lstStyle/>
          <a:p>
            <a:pPr marL="0" indent="0" algn="just">
              <a:buNone/>
            </a:pPr>
            <a:r>
              <a:rPr lang="fr-FR" sz="2400" b="1" u="sng" dirty="0"/>
              <a:t>A. Définition du mécanisme d’extension</a:t>
            </a:r>
          </a:p>
          <a:p>
            <a:pPr marL="0" indent="0" algn="just">
              <a:buNone/>
            </a:pPr>
            <a:r>
              <a:rPr lang="fr-FR" sz="2400" b="1" u="sng" dirty="0"/>
              <a:t>B. Historique </a:t>
            </a:r>
          </a:p>
          <a:p>
            <a:pPr algn="just">
              <a:buFontTx/>
              <a:buChar char="-"/>
            </a:pPr>
            <a:r>
              <a:rPr lang="fr-FR" sz="2200" b="1" dirty="0"/>
              <a:t>Situation avant 1969</a:t>
            </a:r>
            <a:r>
              <a:rPr lang="fr-FR" b="1" dirty="0"/>
              <a:t> </a:t>
            </a:r>
            <a:r>
              <a:rPr lang="fr-FR" dirty="0"/>
              <a:t>: </a:t>
            </a:r>
            <a:r>
              <a:rPr lang="fr-FR" sz="2400" dirty="0"/>
              <a:t>les artistes, d’office des indépendants ?</a:t>
            </a:r>
          </a:p>
          <a:p>
            <a:pPr algn="just">
              <a:buFontTx/>
              <a:buChar char="-"/>
            </a:pPr>
            <a:r>
              <a:rPr lang="fr-FR" sz="2400" dirty="0"/>
              <a:t>Loi du 27 juin 1969 : « </a:t>
            </a:r>
            <a:r>
              <a:rPr lang="fr-BE" sz="2400" dirty="0"/>
              <a:t>possibilité d’étendre le champ d’application de la loi à certaines personnes « </a:t>
            </a:r>
            <a:r>
              <a:rPr lang="fr-BE" sz="2400" i="1" dirty="0"/>
              <a:t>qui, sans être liées par un contrat de louage de travail, fournissent contre rémunération des prestations de travail sous l’autorité d’une autre personne ou qui exécutent un travail selon les modalités similaires à celles d’un contrat de louage de travail</a:t>
            </a:r>
            <a:r>
              <a:rPr lang="fr-BE" sz="2400" dirty="0"/>
              <a:t> ». </a:t>
            </a:r>
          </a:p>
          <a:p>
            <a:pPr algn="just">
              <a:buFontTx/>
              <a:buChar char="-"/>
            </a:pPr>
            <a:r>
              <a:rPr lang="fr-BE" sz="2400" dirty="0"/>
              <a:t>Vise les </a:t>
            </a:r>
            <a:r>
              <a:rPr lang="fr-BE" sz="2400" i="1" dirty="0"/>
              <a:t>« travailleurs marginaux parce que, sous le couvert d’une indépendance simplement apparente ou théorique, ils ont soustraits injustement au régime de la sécurité sociale, alors qu’en fait, ils fournissent leurs prestations de travail de la même manière que les salariés » </a:t>
            </a:r>
            <a:r>
              <a:rPr lang="fr-BE" sz="2400" dirty="0"/>
              <a:t>(Exposé des motifs)</a:t>
            </a:r>
            <a:endParaRPr lang="fr-FR" sz="2400"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82078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ype de bois">
  <a:themeElements>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ype de bois">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ype de bois">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Type de bois">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
  <TotalTime>5048</TotalTime>
  <Words>1540</Words>
  <Application>Microsoft Macintosh PowerPoint</Application>
  <PresentationFormat>Grand écran</PresentationFormat>
  <Paragraphs>190</Paragraphs>
  <Slides>26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26</vt:i4>
      </vt:variant>
    </vt:vector>
  </HeadingPairs>
  <TitlesOfParts>
    <vt:vector size="32" baseType="lpstr">
      <vt:lpstr>Calibri</vt:lpstr>
      <vt:lpstr>Rockwell</vt:lpstr>
      <vt:lpstr>Rockwell Condensed</vt:lpstr>
      <vt:lpstr>Rockwell Extra Bold</vt:lpstr>
      <vt:lpstr>Wingdings</vt:lpstr>
      <vt:lpstr>Type de bois</vt:lpstr>
      <vt:lpstr>ESAVL LE DROIT DES ARTISTES</vt:lpstr>
      <vt:lpstr>PLAN DU COURS</vt:lpstr>
      <vt:lpstr>PARTIE 2. ASPECTS SOCIAUX ET SALARIAUX</vt:lpstr>
      <vt:lpstr>1. SALARIE</vt:lpstr>
      <vt:lpstr> REVOILà choco</vt:lpstr>
      <vt:lpstr>« L’être et le feu » de CHOCO</vt:lpstr>
      <vt:lpstr>Présentation PowerPoint</vt:lpstr>
      <vt:lpstr>Section 2.  L’article 1bis</vt:lpstr>
      <vt:lpstr>§1. Généalogie du mécanisme d’extension</vt:lpstr>
      <vt:lpstr>§1. Généalogie du mécanisme d’extension (2)</vt:lpstr>
      <vt:lpstr>§1. Généalogie du mécanisme d’extension (3)</vt:lpstr>
      <vt:lpstr>§2. Caractéristiques du contrat article 1bis</vt:lpstr>
      <vt:lpstr>§3. Conséquences </vt:lpstr>
      <vt:lpstr>§4. Conditions (1)  </vt:lpstr>
      <vt:lpstr>Présentation PowerPoint</vt:lpstr>
      <vt:lpstr>§4. Conditions (2)</vt:lpstr>
      <vt:lpstr>§5. L’attestation de travail des arts </vt:lpstr>
      <vt:lpstr>Les trois types d’attestation</vt:lpstr>
      <vt:lpstr>PARTIE 2. ASPECTS SOCIAUX ET SALARIAUX</vt:lpstr>
      <vt:lpstr>2. INDEPEN-DANT</vt:lpstr>
      <vt:lpstr>§1. Caractéristiques </vt:lpstr>
      <vt:lpstr>§1. Caractéristiques (2) </vt:lpstr>
      <vt:lpstr>§2. Conséquences</vt:lpstr>
      <vt:lpstr>Présentation PowerPoint</vt:lpstr>
      <vt:lpstr>FACTURE</vt:lpstr>
      <vt:lpstr>Questions d’examen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ESAVL  LE DROIT DES ARTISTES</dc:title>
  <dc:creator>menier.avocat@proximus.be</dc:creator>
  <cp:lastModifiedBy>christophe men</cp:lastModifiedBy>
  <cp:revision>84</cp:revision>
  <dcterms:created xsi:type="dcterms:W3CDTF">2020-09-13T19:55:32Z</dcterms:created>
  <dcterms:modified xsi:type="dcterms:W3CDTF">2024-11-11T21:56:21Z</dcterms:modified>
</cp:coreProperties>
</file>