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7"/>
  </p:notesMasterIdLst>
  <p:sldIdLst>
    <p:sldId id="256" r:id="rId2"/>
    <p:sldId id="296" r:id="rId3"/>
    <p:sldId id="409" r:id="rId4"/>
    <p:sldId id="424" r:id="rId5"/>
    <p:sldId id="476" r:id="rId6"/>
    <p:sldId id="504" r:id="rId7"/>
    <p:sldId id="453" r:id="rId8"/>
    <p:sldId id="475" r:id="rId9"/>
    <p:sldId id="482" r:id="rId10"/>
    <p:sldId id="481" r:id="rId11"/>
    <p:sldId id="477" r:id="rId12"/>
    <p:sldId id="478" r:id="rId13"/>
    <p:sldId id="479" r:id="rId14"/>
    <p:sldId id="484" r:id="rId15"/>
    <p:sldId id="485" r:id="rId16"/>
    <p:sldId id="486" r:id="rId17"/>
    <p:sldId id="489" r:id="rId18"/>
    <p:sldId id="507" r:id="rId19"/>
    <p:sldId id="491" r:id="rId20"/>
    <p:sldId id="505" r:id="rId21"/>
    <p:sldId id="506" r:id="rId22"/>
    <p:sldId id="492" r:id="rId23"/>
    <p:sldId id="508" r:id="rId24"/>
    <p:sldId id="509" r:id="rId25"/>
    <p:sldId id="496" r:id="rId26"/>
    <p:sldId id="497" r:id="rId27"/>
    <p:sldId id="495" r:id="rId28"/>
    <p:sldId id="502" r:id="rId29"/>
    <p:sldId id="498" r:id="rId30"/>
    <p:sldId id="499" r:id="rId31"/>
    <p:sldId id="500" r:id="rId32"/>
    <p:sldId id="503" r:id="rId33"/>
    <p:sldId id="501" r:id="rId34"/>
    <p:sldId id="510" r:id="rId35"/>
    <p:sldId id="386"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91"/>
    <p:restoredTop sz="91400"/>
  </p:normalViewPr>
  <p:slideViewPr>
    <p:cSldViewPr snapToGrid="0" snapToObjects="1">
      <p:cViewPr varScale="1">
        <p:scale>
          <a:sx n="103" d="100"/>
          <a:sy n="103" d="100"/>
        </p:scale>
        <p:origin x="12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631AC6-B637-4BD2-924E-1A093FC61833}"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EE178F3-6EA8-4015-90CE-4267FF29F41C}">
      <dgm:prSet/>
      <dgm:spPr/>
      <dgm:t>
        <a:bodyPr/>
        <a:lstStyle/>
        <a:p>
          <a:pPr>
            <a:lnSpc>
              <a:spcPct val="100000"/>
            </a:lnSpc>
          </a:pPr>
          <a:r>
            <a:rPr lang="fr-FR" b="1" dirty="0"/>
            <a:t>1. Les allocations de chômage</a:t>
          </a:r>
          <a:endParaRPr lang="en-US" dirty="0"/>
        </a:p>
      </dgm:t>
    </dgm:pt>
    <dgm:pt modelId="{64D80638-62DD-4944-9E09-8BC0B8D521C7}" type="parTrans" cxnId="{6021DD9D-AAA4-4885-922B-AA7C768BC8DC}">
      <dgm:prSet/>
      <dgm:spPr/>
      <dgm:t>
        <a:bodyPr/>
        <a:lstStyle/>
        <a:p>
          <a:endParaRPr lang="en-US"/>
        </a:p>
      </dgm:t>
    </dgm:pt>
    <dgm:pt modelId="{FCE9956C-DE2F-4C2C-B5C3-20F1C0CCC4D2}" type="sibTrans" cxnId="{6021DD9D-AAA4-4885-922B-AA7C768BC8DC}">
      <dgm:prSet/>
      <dgm:spPr/>
      <dgm:t>
        <a:bodyPr/>
        <a:lstStyle/>
        <a:p>
          <a:endParaRPr lang="en-US"/>
        </a:p>
      </dgm:t>
    </dgm:pt>
    <dgm:pt modelId="{5E28A34C-B336-4F42-94A8-683D1075D55E}">
      <dgm:prSet/>
      <dgm:spPr/>
      <dgm:t>
        <a:bodyPr/>
        <a:lstStyle/>
        <a:p>
          <a:pPr>
            <a:lnSpc>
              <a:spcPct val="100000"/>
            </a:lnSpc>
          </a:pPr>
          <a:r>
            <a:rPr lang="fr-FR" b="1" dirty="0"/>
            <a:t>2. Les autres prestations sociales</a:t>
          </a:r>
          <a:endParaRPr lang="en-US" dirty="0"/>
        </a:p>
      </dgm:t>
    </dgm:pt>
    <dgm:pt modelId="{A629916D-9AEF-4B1C-B60E-CDF11A3E9479}" type="parTrans" cxnId="{C4CE0795-F9DE-44B8-A0F0-21899963CED7}">
      <dgm:prSet/>
      <dgm:spPr/>
      <dgm:t>
        <a:bodyPr/>
        <a:lstStyle/>
        <a:p>
          <a:endParaRPr lang="en-US"/>
        </a:p>
      </dgm:t>
    </dgm:pt>
    <dgm:pt modelId="{25796254-F793-4DD4-9DA2-3E7A2644543A}" type="sibTrans" cxnId="{C4CE0795-F9DE-44B8-A0F0-21899963CED7}">
      <dgm:prSet/>
      <dgm:spPr/>
      <dgm:t>
        <a:bodyPr/>
        <a:lstStyle/>
        <a:p>
          <a:endParaRPr lang="en-US"/>
        </a:p>
      </dgm:t>
    </dgm:pt>
    <dgm:pt modelId="{8176027D-E9D7-4005-8884-239E1394A461}" type="pres">
      <dgm:prSet presAssocID="{33631AC6-B637-4BD2-924E-1A093FC61833}" presName="root" presStyleCnt="0">
        <dgm:presLayoutVars>
          <dgm:dir/>
          <dgm:resizeHandles val="exact"/>
        </dgm:presLayoutVars>
      </dgm:prSet>
      <dgm:spPr/>
    </dgm:pt>
    <dgm:pt modelId="{BC6F53DE-28F4-4A58-8AD9-9C7F24DB5F6A}" type="pres">
      <dgm:prSet presAssocID="{6EE178F3-6EA8-4015-90CE-4267FF29F41C}" presName="compNode" presStyleCnt="0"/>
      <dgm:spPr/>
    </dgm:pt>
    <dgm:pt modelId="{DD4A4D9B-D93B-4F0F-9401-96F65E06ADC0}" type="pres">
      <dgm:prSet presAssocID="{6EE178F3-6EA8-4015-90CE-4267FF29F41C}"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Ouverture avec un remplissage uni"/>
        </a:ext>
      </dgm:extLst>
    </dgm:pt>
    <dgm:pt modelId="{47A16627-B66A-4D01-9C85-82C5268DAA88}" type="pres">
      <dgm:prSet presAssocID="{6EE178F3-6EA8-4015-90CE-4267FF29F41C}" presName="spaceRect" presStyleCnt="0"/>
      <dgm:spPr/>
    </dgm:pt>
    <dgm:pt modelId="{97F2CC93-8EAB-4671-9E27-F8BB27FD3BBD}" type="pres">
      <dgm:prSet presAssocID="{6EE178F3-6EA8-4015-90CE-4267FF29F41C}" presName="textRect" presStyleLbl="revTx" presStyleIdx="0" presStyleCnt="2">
        <dgm:presLayoutVars>
          <dgm:chMax val="1"/>
          <dgm:chPref val="1"/>
        </dgm:presLayoutVars>
      </dgm:prSet>
      <dgm:spPr/>
    </dgm:pt>
    <dgm:pt modelId="{28CCF4AC-A5D9-4D75-9C9F-1F759217FB2E}" type="pres">
      <dgm:prSet presAssocID="{FCE9956C-DE2F-4C2C-B5C3-20F1C0CCC4D2}" presName="sibTrans" presStyleCnt="0"/>
      <dgm:spPr/>
    </dgm:pt>
    <dgm:pt modelId="{A501B576-F691-47A4-BA3D-BDC40424A3C4}" type="pres">
      <dgm:prSet presAssocID="{5E28A34C-B336-4F42-94A8-683D1075D55E}" presName="compNode" presStyleCnt="0"/>
      <dgm:spPr/>
    </dgm:pt>
    <dgm:pt modelId="{F9331202-1851-413B-80A7-138C55765C53}" type="pres">
      <dgm:prSet presAssocID="{5E28A34C-B336-4F42-94A8-683D1075D55E}" presName="iconRect" presStyleLbl="node1" presStyleIdx="1" presStyleCnt="2" custLinFactNeighborX="6411" custLinFactNeighborY="5129"/>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Ambulance avec un remplissage uni"/>
        </a:ext>
      </dgm:extLst>
    </dgm:pt>
    <dgm:pt modelId="{DB54A129-383D-4C1B-B085-6E20F784E54F}" type="pres">
      <dgm:prSet presAssocID="{5E28A34C-B336-4F42-94A8-683D1075D55E}" presName="spaceRect" presStyleCnt="0"/>
      <dgm:spPr/>
    </dgm:pt>
    <dgm:pt modelId="{2B5D03B7-462E-4A6E-AD62-F2F690998298}" type="pres">
      <dgm:prSet presAssocID="{5E28A34C-B336-4F42-94A8-683D1075D55E}" presName="textRect" presStyleLbl="revTx" presStyleIdx="1" presStyleCnt="2">
        <dgm:presLayoutVars>
          <dgm:chMax val="1"/>
          <dgm:chPref val="1"/>
        </dgm:presLayoutVars>
      </dgm:prSet>
      <dgm:spPr/>
    </dgm:pt>
  </dgm:ptLst>
  <dgm:cxnLst>
    <dgm:cxn modelId="{C4CE0795-F9DE-44B8-A0F0-21899963CED7}" srcId="{33631AC6-B637-4BD2-924E-1A093FC61833}" destId="{5E28A34C-B336-4F42-94A8-683D1075D55E}" srcOrd="1" destOrd="0" parTransId="{A629916D-9AEF-4B1C-B60E-CDF11A3E9479}" sibTransId="{25796254-F793-4DD4-9DA2-3E7A2644543A}"/>
    <dgm:cxn modelId="{6021DD9D-AAA4-4885-922B-AA7C768BC8DC}" srcId="{33631AC6-B637-4BD2-924E-1A093FC61833}" destId="{6EE178F3-6EA8-4015-90CE-4267FF29F41C}" srcOrd="0" destOrd="0" parTransId="{64D80638-62DD-4944-9E09-8BC0B8D521C7}" sibTransId="{FCE9956C-DE2F-4C2C-B5C3-20F1C0CCC4D2}"/>
    <dgm:cxn modelId="{B5B540C1-513A-224C-B064-E96DAA13643C}" type="presOf" srcId="{5E28A34C-B336-4F42-94A8-683D1075D55E}" destId="{2B5D03B7-462E-4A6E-AD62-F2F690998298}" srcOrd="0" destOrd="0" presId="urn:microsoft.com/office/officeart/2018/2/layout/IconLabelList"/>
    <dgm:cxn modelId="{28A7EEF3-5DDD-BE43-91E2-B8CC6EF271FF}" type="presOf" srcId="{33631AC6-B637-4BD2-924E-1A093FC61833}" destId="{8176027D-E9D7-4005-8884-239E1394A461}" srcOrd="0" destOrd="0" presId="urn:microsoft.com/office/officeart/2018/2/layout/IconLabelList"/>
    <dgm:cxn modelId="{8791D1FF-9109-FD43-B7D6-52D6A3819C10}" type="presOf" srcId="{6EE178F3-6EA8-4015-90CE-4267FF29F41C}" destId="{97F2CC93-8EAB-4671-9E27-F8BB27FD3BBD}" srcOrd="0" destOrd="0" presId="urn:microsoft.com/office/officeart/2018/2/layout/IconLabelList"/>
    <dgm:cxn modelId="{AC1155AB-129E-284B-ADA2-63D00CED6D97}" type="presParOf" srcId="{8176027D-E9D7-4005-8884-239E1394A461}" destId="{BC6F53DE-28F4-4A58-8AD9-9C7F24DB5F6A}" srcOrd="0" destOrd="0" presId="urn:microsoft.com/office/officeart/2018/2/layout/IconLabelList"/>
    <dgm:cxn modelId="{652B8775-5DBF-6E4A-AA09-F95C0F4E5A94}" type="presParOf" srcId="{BC6F53DE-28F4-4A58-8AD9-9C7F24DB5F6A}" destId="{DD4A4D9B-D93B-4F0F-9401-96F65E06ADC0}" srcOrd="0" destOrd="0" presId="urn:microsoft.com/office/officeart/2018/2/layout/IconLabelList"/>
    <dgm:cxn modelId="{B3706A3D-4C40-A64F-964A-1A58684E94D9}" type="presParOf" srcId="{BC6F53DE-28F4-4A58-8AD9-9C7F24DB5F6A}" destId="{47A16627-B66A-4D01-9C85-82C5268DAA88}" srcOrd="1" destOrd="0" presId="urn:microsoft.com/office/officeart/2018/2/layout/IconLabelList"/>
    <dgm:cxn modelId="{CC6536C5-79C6-A543-84FD-3E86AB21D0A4}" type="presParOf" srcId="{BC6F53DE-28F4-4A58-8AD9-9C7F24DB5F6A}" destId="{97F2CC93-8EAB-4671-9E27-F8BB27FD3BBD}" srcOrd="2" destOrd="0" presId="urn:microsoft.com/office/officeart/2018/2/layout/IconLabelList"/>
    <dgm:cxn modelId="{5AA8B5E7-3354-0443-9D5E-023AFF038839}" type="presParOf" srcId="{8176027D-E9D7-4005-8884-239E1394A461}" destId="{28CCF4AC-A5D9-4D75-9C9F-1F759217FB2E}" srcOrd="1" destOrd="0" presId="urn:microsoft.com/office/officeart/2018/2/layout/IconLabelList"/>
    <dgm:cxn modelId="{A09974BA-83F4-6E4D-84D6-E2FEEE23391D}" type="presParOf" srcId="{8176027D-E9D7-4005-8884-239E1394A461}" destId="{A501B576-F691-47A4-BA3D-BDC40424A3C4}" srcOrd="2" destOrd="0" presId="urn:microsoft.com/office/officeart/2018/2/layout/IconLabelList"/>
    <dgm:cxn modelId="{93A8F8FB-5BA0-E643-9E5F-8DF651F00EC3}" type="presParOf" srcId="{A501B576-F691-47A4-BA3D-BDC40424A3C4}" destId="{F9331202-1851-413B-80A7-138C55765C53}" srcOrd="0" destOrd="0" presId="urn:microsoft.com/office/officeart/2018/2/layout/IconLabelList"/>
    <dgm:cxn modelId="{270C197D-B48A-5245-A037-9A12E9C1B1C4}" type="presParOf" srcId="{A501B576-F691-47A4-BA3D-BDC40424A3C4}" destId="{DB54A129-383D-4C1B-B085-6E20F784E54F}" srcOrd="1" destOrd="0" presId="urn:microsoft.com/office/officeart/2018/2/layout/IconLabelList"/>
    <dgm:cxn modelId="{49189272-26BB-494D-A1E7-C11A8C6F8428}" type="presParOf" srcId="{A501B576-F691-47A4-BA3D-BDC40424A3C4}" destId="{2B5D03B7-462E-4A6E-AD62-F2F690998298}"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A4D9B-D93B-4F0F-9401-96F65E06ADC0}">
      <dsp:nvSpPr>
        <dsp:cNvPr id="0" name=""/>
        <dsp:cNvSpPr/>
      </dsp:nvSpPr>
      <dsp:spPr>
        <a:xfrm>
          <a:off x="1519199" y="241833"/>
          <a:ext cx="1944000" cy="1944000"/>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F2CC93-8EAB-4671-9E27-F8BB27FD3BBD}">
      <dsp:nvSpPr>
        <dsp:cNvPr id="0" name=""/>
        <dsp:cNvSpPr/>
      </dsp:nvSpPr>
      <dsp:spPr>
        <a:xfrm>
          <a:off x="331199" y="2656011"/>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dirty="0"/>
            <a:t>1. Les allocations de chômage</a:t>
          </a:r>
          <a:endParaRPr lang="en-US" sz="2400" kern="1200" dirty="0"/>
        </a:p>
      </dsp:txBody>
      <dsp:txXfrm>
        <a:off x="331199" y="2656011"/>
        <a:ext cx="4320000" cy="720000"/>
      </dsp:txXfrm>
    </dsp:sp>
    <dsp:sp modelId="{F9331202-1851-413B-80A7-138C55765C53}">
      <dsp:nvSpPr>
        <dsp:cNvPr id="0" name=""/>
        <dsp:cNvSpPr/>
      </dsp:nvSpPr>
      <dsp:spPr>
        <a:xfrm>
          <a:off x="6719829" y="341540"/>
          <a:ext cx="1944000" cy="194400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B5D03B7-462E-4A6E-AD62-F2F690998298}">
      <dsp:nvSpPr>
        <dsp:cNvPr id="0" name=""/>
        <dsp:cNvSpPr/>
      </dsp:nvSpPr>
      <dsp:spPr>
        <a:xfrm>
          <a:off x="5407199" y="2656011"/>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dirty="0"/>
            <a:t>2. Les autres prestations sociales</a:t>
          </a:r>
          <a:endParaRPr lang="en-US" sz="2400" kern="1200" dirty="0"/>
        </a:p>
      </dsp:txBody>
      <dsp:txXfrm>
        <a:off x="5407199" y="2656011"/>
        <a:ext cx="432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AAFAEA-61E7-FD4F-A63E-3E5B7A17944B}" type="datetimeFigureOut">
              <a:rPr lang="fr-FR" smtClean="0"/>
              <a:t>16/12/2024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C03DA-D8A3-F44B-91B6-0F6C33729559}" type="slidenum">
              <a:rPr lang="fr-FR" smtClean="0"/>
              <a:t>‹N°›</a:t>
            </a:fld>
            <a:endParaRPr lang="fr-FR"/>
          </a:p>
        </p:txBody>
      </p:sp>
    </p:spTree>
    <p:extLst>
      <p:ext uri="{BB962C8B-B14F-4D97-AF65-F5344CB8AC3E}">
        <p14:creationId xmlns:p14="http://schemas.microsoft.com/office/powerpoint/2010/main" val="1847396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16/12/2024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04258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AF2C25D-3CFB-F94F-8859-B5B99A60D9DE}" type="datetimeFigureOut">
              <a:rPr lang="fr-FR" smtClean="0"/>
              <a:t>16/12/2024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5170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16/12/2024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290320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16/12/2024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34440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r-FR"/>
              <a:t>Modifiez le style du titre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593667" y="6272784"/>
            <a:ext cx="2644309" cy="365125"/>
          </a:xfrm>
        </p:spPr>
        <p:txBody>
          <a:bodyPr/>
          <a:lstStyle/>
          <a:p>
            <a:fld id="{6AF2C25D-3CFB-F94F-8859-B5B99A60D9DE}" type="datetimeFigureOut">
              <a:rPr lang="fr-FR" smtClean="0"/>
              <a:t>16/12/2024</a:t>
            </a:fld>
            <a:endParaRPr lang="fr-FR"/>
          </a:p>
        </p:txBody>
      </p:sp>
      <p:sp>
        <p:nvSpPr>
          <p:cNvPr id="5" name="Footer Placeholder 4"/>
          <p:cNvSpPr>
            <a:spLocks noGrp="1"/>
          </p:cNvSpPr>
          <p:nvPr>
            <p:ph type="ftr" sz="quarter" idx="11"/>
          </p:nvPr>
        </p:nvSpPr>
        <p:spPr>
          <a:xfrm>
            <a:off x="2182708" y="6272784"/>
            <a:ext cx="6327648" cy="365125"/>
          </a:xfrm>
        </p:spPr>
        <p:txBody>
          <a:bodyPr/>
          <a:lstStyle/>
          <a:p>
            <a:endParaRPr lang="fr-F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433838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AF2C25D-3CFB-F94F-8859-B5B99A60D9DE}" type="datetimeFigureOut">
              <a:rPr lang="fr-FR" smtClean="0"/>
              <a:t>16/12/2024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61459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AF2C25D-3CFB-F94F-8859-B5B99A60D9DE}" type="datetimeFigureOut">
              <a:rPr lang="fr-FR" smtClean="0"/>
              <a:t>16/12/2024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34CD0AF-0F41-C14C-B901-D38BCABAD338}"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3016191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F2C25D-3CFB-F94F-8859-B5B99A60D9DE}" type="datetimeFigureOut">
              <a:rPr lang="fr-FR" smtClean="0"/>
              <a:t>16/12/2024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34CD0AF-0F41-C14C-B901-D38BCABAD338}"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36126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2C25D-3CFB-F94F-8859-B5B99A60D9DE}" type="datetimeFigureOut">
              <a:rPr lang="fr-FR" smtClean="0"/>
              <a:t>16/12/2024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4081196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16/12/2024</a:t>
            </a:fld>
            <a:endParaRPr lang="fr-FR"/>
          </a:p>
        </p:txBody>
      </p:sp>
      <p:sp>
        <p:nvSpPr>
          <p:cNvPr id="6" name="Footer Placeholder 5"/>
          <p:cNvSpPr>
            <a:spLocks noGrp="1"/>
          </p:cNvSpPr>
          <p:nvPr>
            <p:ph type="ftr" sz="quarter" idx="11"/>
          </p:nvPr>
        </p:nvSpPr>
        <p:spPr/>
        <p:txBody>
          <a:bodyPr/>
          <a:lstStyle/>
          <a:p>
            <a:endParaRPr lang="fr-F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255457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16/12/2024</a:t>
            </a:fld>
            <a:endParaRPr lang="fr-F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36137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AF2C25D-3CFB-F94F-8859-B5B99A60D9DE}" type="datetimeFigureOut">
              <a:rPr lang="fr-FR" smtClean="0"/>
              <a:t>16/12/2024</a:t>
            </a:fld>
            <a:endParaRPr lang="fr-F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fr-F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34CD0AF-0F41-C14C-B901-D38BCABAD338}" type="slidenum">
              <a:rPr lang="fr-FR" smtClean="0"/>
              <a:t>‹N°›</a:t>
            </a:fld>
            <a:endParaRPr lang="fr-FR"/>
          </a:p>
        </p:txBody>
      </p:sp>
    </p:spTree>
    <p:extLst>
      <p:ext uri="{BB962C8B-B14F-4D97-AF65-F5344CB8AC3E}">
        <p14:creationId xmlns:p14="http://schemas.microsoft.com/office/powerpoint/2010/main" val="41712747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microsoft.com/office/2007/relationships/hdphoto" Target="../media/hdphoto2.wdp"/></Relationships>
</file>

<file path=ppt/slides/_rels/slide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C84B8E-16E8-4E54-B4AC-84CE51595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re 1">
            <a:extLst>
              <a:ext uri="{FF2B5EF4-FFF2-40B4-BE49-F238E27FC236}">
                <a16:creationId xmlns:a16="http://schemas.microsoft.com/office/drawing/2014/main" id="{FC5A1C3B-4F88-1148-94A6-4F1038E1102C}"/>
              </a:ext>
            </a:extLst>
          </p:cNvPr>
          <p:cNvSpPr>
            <a:spLocks noGrp="1"/>
          </p:cNvSpPr>
          <p:nvPr>
            <p:ph type="ctrTitle"/>
          </p:nvPr>
        </p:nvSpPr>
        <p:spPr>
          <a:xfrm>
            <a:off x="1051560" y="1110054"/>
            <a:ext cx="6558608" cy="4580300"/>
          </a:xfrm>
        </p:spPr>
        <p:txBody>
          <a:bodyPr>
            <a:normAutofit/>
          </a:bodyPr>
          <a:lstStyle/>
          <a:p>
            <a:pPr algn="r"/>
            <a:r>
              <a:rPr lang="fr-FR" sz="8800"/>
              <a:t>ESAVL</a:t>
            </a:r>
            <a:br>
              <a:rPr lang="fr-FR" sz="8800" b="1"/>
            </a:br>
            <a:r>
              <a:rPr lang="fr-FR" sz="8800" b="1">
                <a:latin typeface="+mn-lt"/>
              </a:rPr>
              <a:t>LE DROIT DES ARTISTES</a:t>
            </a:r>
          </a:p>
        </p:txBody>
      </p:sp>
      <p:sp>
        <p:nvSpPr>
          <p:cNvPr id="27" name="Rectangle 9">
            <a:extLst>
              <a:ext uri="{FF2B5EF4-FFF2-40B4-BE49-F238E27FC236}">
                <a16:creationId xmlns:a16="http://schemas.microsoft.com/office/drawing/2014/main" id="{ECE9EEEA-5DB7-4DC7-AF9F-74D1C19B7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F199147-B958-49C0-9BE2-65BDD892F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21300AB5-50EE-F44E-B8A1-8D3D951C5BDA}"/>
              </a:ext>
            </a:extLst>
          </p:cNvPr>
          <p:cNvSpPr>
            <a:spLocks noGrp="1"/>
          </p:cNvSpPr>
          <p:nvPr>
            <p:ph type="subTitle" idx="1"/>
          </p:nvPr>
        </p:nvSpPr>
        <p:spPr>
          <a:xfrm>
            <a:off x="8091947" y="1678210"/>
            <a:ext cx="2989007" cy="3443988"/>
          </a:xfrm>
        </p:spPr>
        <p:txBody>
          <a:bodyPr anchor="ctr">
            <a:normAutofit/>
          </a:bodyPr>
          <a:lstStyle/>
          <a:p>
            <a:endParaRPr lang="fr-FR" sz="1600">
              <a:solidFill>
                <a:srgbClr val="000000"/>
              </a:solidFill>
            </a:endParaRPr>
          </a:p>
          <a:p>
            <a:r>
              <a:rPr lang="fr-FR" sz="1600">
                <a:solidFill>
                  <a:srgbClr val="000000"/>
                </a:solidFill>
              </a:rPr>
              <a:t>Christophe MENIER</a:t>
            </a:r>
          </a:p>
          <a:p>
            <a:endParaRPr lang="fr-FR" sz="1600">
              <a:solidFill>
                <a:srgbClr val="000000"/>
              </a:solidFill>
            </a:endParaRPr>
          </a:p>
          <a:p>
            <a:r>
              <a:rPr lang="fr-FR" sz="1600" i="1">
                <a:solidFill>
                  <a:srgbClr val="000000"/>
                </a:solidFill>
              </a:rPr>
              <a:t>Avocat au Barreau de Namur</a:t>
            </a:r>
          </a:p>
          <a:p>
            <a:r>
              <a:rPr lang="fr-FR" sz="1600" i="1">
                <a:solidFill>
                  <a:srgbClr val="000000"/>
                </a:solidFill>
              </a:rPr>
              <a:t>Diplômé du Conservatoire Royal de Liège</a:t>
            </a:r>
          </a:p>
          <a:p>
            <a:r>
              <a:rPr lang="fr-FR" sz="1600" i="1">
                <a:solidFill>
                  <a:srgbClr val="000000"/>
                </a:solidFill>
              </a:rPr>
              <a:t>Certificat en direction administrative et financière d’ASBL</a:t>
            </a:r>
          </a:p>
          <a:p>
            <a:r>
              <a:rPr lang="fr-FR" sz="1600" i="1">
                <a:solidFill>
                  <a:srgbClr val="000000"/>
                </a:solidFill>
              </a:rPr>
              <a:t>Certificat en entrepreneuriat culturel</a:t>
            </a:r>
          </a:p>
          <a:p>
            <a:endParaRPr lang="fr-FR" sz="1600">
              <a:solidFill>
                <a:srgbClr val="000000"/>
              </a:solidFill>
            </a:endParaRPr>
          </a:p>
        </p:txBody>
      </p:sp>
      <p:sp>
        <p:nvSpPr>
          <p:cNvPr id="28" name="Rectangle 13">
            <a:extLst>
              <a:ext uri="{FF2B5EF4-FFF2-40B4-BE49-F238E27FC236}">
                <a16:creationId xmlns:a16="http://schemas.microsoft.com/office/drawing/2014/main" id="{EF70505D-EC2C-4D1A-86DE-258377807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2DF20BDF-18D7-4E94-9BA1-9CEB40470C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46920" y="5257800"/>
            <a:chExt cx="1080904" cy="1080902"/>
          </a:xfrm>
        </p:grpSpPr>
        <p:sp>
          <p:nvSpPr>
            <p:cNvPr id="17" name="Oval 16">
              <a:extLst>
                <a:ext uri="{FF2B5EF4-FFF2-40B4-BE49-F238E27FC236}">
                  <a16:creationId xmlns:a16="http://schemas.microsoft.com/office/drawing/2014/main" id="{98F42242-4089-4E5D-95C3-C113C73DA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46920" y="5257800"/>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796F87F1-ABB5-42FB-86BD-EED111CD3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55011" y="5365890"/>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926987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Les conditions générales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278094"/>
          </a:xfrm>
          <a:prstGeom prst="rect">
            <a:avLst/>
          </a:prstGeom>
          <a:noFill/>
        </p:spPr>
        <p:txBody>
          <a:bodyPr wrap="square" rtlCol="0">
            <a:spAutoFit/>
          </a:bodyPr>
          <a:lstStyle/>
          <a:p>
            <a:pPr algn="just"/>
            <a:r>
              <a:rPr lang="fr-FR" sz="2000" u="sng" dirty="0"/>
              <a:t>La procédure d’introduction d’une demande d’allocations</a:t>
            </a:r>
          </a:p>
          <a:p>
            <a:pPr algn="just"/>
            <a:endParaRPr lang="fr-FR" b="1" i="1" u="sng" dirty="0"/>
          </a:p>
          <a:p>
            <a:pPr algn="just">
              <a:buFontTx/>
              <a:buChar char="-"/>
            </a:pPr>
            <a:r>
              <a:rPr lang="fr-FR" dirty="0"/>
              <a:t>le travailleur se rend à son organisme de paiement (syndicat ou CAPAC) afin d’y introduire sa demande d’allocations</a:t>
            </a:r>
          </a:p>
          <a:p>
            <a:pPr algn="just">
              <a:buFontTx/>
              <a:buChar char="-"/>
            </a:pPr>
            <a:r>
              <a:rPr lang="fr-FR" dirty="0"/>
              <a:t>Il doit déposer les documents suivants :</a:t>
            </a:r>
          </a:p>
          <a:p>
            <a:pPr lvl="1" algn="just">
              <a:buFontTx/>
              <a:buChar char="-"/>
            </a:pPr>
            <a:r>
              <a:rPr lang="fr-FR" dirty="0"/>
              <a:t>Formulaire C4 et contrats de travail en cas d’emploi en Belgique</a:t>
            </a:r>
          </a:p>
          <a:p>
            <a:pPr lvl="1" algn="just">
              <a:buFontTx/>
              <a:buChar char="-"/>
            </a:pPr>
            <a:r>
              <a:rPr lang="fr-FR" dirty="0"/>
              <a:t>Formulaire U1 et contrat de travail en cas d’emploi en UE / en Suisse</a:t>
            </a:r>
          </a:p>
          <a:p>
            <a:pPr algn="just">
              <a:buFontTx/>
              <a:buChar char="-"/>
            </a:pPr>
            <a:r>
              <a:rPr lang="fr-FR" dirty="0"/>
              <a:t>Le travailleur complète un formulaire C1 (« déclaration de la situation personnelle et familiale ») </a:t>
            </a:r>
          </a:p>
          <a:p>
            <a:pPr algn="just">
              <a:buFontTx/>
              <a:buChar char="-"/>
            </a:pPr>
            <a:r>
              <a:rPr lang="fr-FR" dirty="0"/>
              <a:t>Le travailleur doit s’inscrire comme demandeur d’emploi (</a:t>
            </a:r>
            <a:r>
              <a:rPr lang="fr-FR" dirty="0" err="1"/>
              <a:t>Actiris</a:t>
            </a:r>
            <a:r>
              <a:rPr lang="fr-FR" dirty="0"/>
              <a:t> à Bruxelles, Forem en Wallonie) dans les 8 jours suivant l’introduction de la demande</a:t>
            </a:r>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2292923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Les conditions générales (3)</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5201424"/>
          </a:xfrm>
          <a:prstGeom prst="rect">
            <a:avLst/>
          </a:prstGeom>
          <a:noFill/>
        </p:spPr>
        <p:txBody>
          <a:bodyPr wrap="square" rtlCol="0">
            <a:spAutoFit/>
          </a:bodyPr>
          <a:lstStyle/>
          <a:p>
            <a:pPr algn="just"/>
            <a:r>
              <a:rPr lang="fr-FR" sz="2400" b="1" i="1" dirty="0"/>
              <a:t>B. Les conditions d’admissibilité : avoir effectué un stage</a:t>
            </a:r>
          </a:p>
          <a:p>
            <a:pPr marL="514350" indent="-514350" algn="just">
              <a:buAutoNum type="alphaUcPeriod"/>
            </a:pPr>
            <a:endParaRPr lang="fr-FR" sz="2000" b="1" i="1" dirty="0"/>
          </a:p>
          <a:p>
            <a:pPr algn="just">
              <a:buFontTx/>
              <a:buChar char="-"/>
            </a:pPr>
            <a:r>
              <a:rPr lang="fr-FR" dirty="0"/>
              <a:t>L’accomplissement d’un « stage » = nombre de jours de travail salarié accumulé au cours d’une période de référence déterminée</a:t>
            </a:r>
          </a:p>
          <a:p>
            <a:pPr lvl="1" algn="just">
              <a:buFontTx/>
              <a:buChar char="-"/>
            </a:pPr>
            <a:r>
              <a:rPr lang="fr-FR" i="1" dirty="0"/>
              <a:t>Distinction entre travailleur à temps plein et travailleur à temps partiel</a:t>
            </a:r>
          </a:p>
          <a:p>
            <a:pPr lvl="1" algn="just">
              <a:buFontTx/>
              <a:buChar char="-"/>
            </a:pPr>
            <a:endParaRPr lang="fr-FR" dirty="0"/>
          </a:p>
          <a:p>
            <a:pPr marL="514350" indent="-514350" algn="just">
              <a:buAutoNum type="arabicParenR"/>
            </a:pPr>
            <a:r>
              <a:rPr lang="fr-FR" b="1" dirty="0"/>
              <a:t>Le calcul du stage</a:t>
            </a:r>
          </a:p>
          <a:p>
            <a:pPr algn="just"/>
            <a:r>
              <a:rPr lang="fr-FR" b="1" dirty="0"/>
              <a:t>- </a:t>
            </a:r>
            <a:r>
              <a:rPr lang="fr-FR" i="1" dirty="0"/>
              <a:t>A temps plein (=/ à temps partiel – pour mémoire)</a:t>
            </a:r>
            <a:endParaRPr lang="fr-FR" dirty="0"/>
          </a:p>
          <a:p>
            <a:pPr lvl="1" algn="just">
              <a:buFontTx/>
              <a:buChar char="-"/>
            </a:pPr>
            <a:r>
              <a:rPr lang="fr-FR" dirty="0"/>
              <a:t>Moins de 36 ans : </a:t>
            </a:r>
          </a:p>
          <a:p>
            <a:pPr lvl="2" algn="just">
              <a:buFontTx/>
              <a:buChar char="-"/>
            </a:pPr>
            <a:r>
              <a:rPr lang="fr-FR" dirty="0"/>
              <a:t>312 jours (= 1 an) de travail dans les 21 mois avant la demande d’allocations</a:t>
            </a:r>
          </a:p>
          <a:p>
            <a:pPr lvl="2" algn="just">
              <a:buFontTx/>
              <a:buChar char="-"/>
            </a:pPr>
            <a:r>
              <a:rPr lang="fr-FR" dirty="0"/>
              <a:t>468 jours (= 18 mois) de travail dans les 33 mois avant la demande</a:t>
            </a:r>
          </a:p>
          <a:p>
            <a:pPr lvl="2" algn="just">
              <a:buFontTx/>
              <a:buChar char="-"/>
            </a:pPr>
            <a:r>
              <a:rPr lang="fr-FR" dirty="0"/>
              <a:t>624 jours (= 24 mois) de travail dans les 42 mois avant la demande</a:t>
            </a:r>
          </a:p>
          <a:p>
            <a:pPr lvl="1" algn="just">
              <a:buFontTx/>
              <a:buChar char="-"/>
            </a:pPr>
            <a:r>
              <a:rPr lang="fr-FR" dirty="0"/>
              <a:t>De 36 à 49 ans (…)</a:t>
            </a:r>
          </a:p>
          <a:p>
            <a:pPr lvl="1" algn="just">
              <a:buFontTx/>
              <a:buChar char="-"/>
            </a:pPr>
            <a:r>
              <a:rPr lang="fr-FR" dirty="0"/>
              <a:t>Egal ou plus de 50 ans (…)</a:t>
            </a:r>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2835501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Les conditions générales (4)</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5355312"/>
          </a:xfrm>
          <a:prstGeom prst="rect">
            <a:avLst/>
          </a:prstGeom>
          <a:noFill/>
        </p:spPr>
        <p:txBody>
          <a:bodyPr wrap="square" rtlCol="0">
            <a:spAutoFit/>
          </a:bodyPr>
          <a:lstStyle/>
          <a:p>
            <a:pPr algn="just"/>
            <a:r>
              <a:rPr lang="fr-FR" dirty="0"/>
              <a:t>La période de référence peut être prolongée dans certaines hypothèses (impossibilité de travailler - interruption de carrière, prison, force majeure…)</a:t>
            </a:r>
          </a:p>
          <a:p>
            <a:pPr algn="just"/>
            <a:endParaRPr lang="fr-FR" b="1" dirty="0"/>
          </a:p>
          <a:p>
            <a:pPr algn="just"/>
            <a:r>
              <a:rPr lang="fr-FR" b="1" dirty="0"/>
              <a:t>2) Les jours de travail pris en compte</a:t>
            </a:r>
          </a:p>
          <a:p>
            <a:pPr lvl="1" algn="just">
              <a:buFontTx/>
              <a:buChar char="-"/>
            </a:pPr>
            <a:r>
              <a:rPr lang="fr-FR" dirty="0"/>
              <a:t>Une rémunération suffisante (= barème minimum selon CP)</a:t>
            </a:r>
          </a:p>
          <a:p>
            <a:pPr lvl="1" algn="just">
              <a:buFontTx/>
              <a:buChar char="-"/>
            </a:pPr>
            <a:r>
              <a:rPr lang="fr-FR" dirty="0"/>
              <a:t>Une rémunération où il y a eu des retenues de cotisations sociales</a:t>
            </a:r>
          </a:p>
          <a:p>
            <a:pPr lvl="1" algn="just">
              <a:buFontTx/>
              <a:buChar char="-"/>
            </a:pPr>
            <a:r>
              <a:rPr lang="fr-FR" dirty="0"/>
              <a:t>A l’étranger, sous certaines conditions (être européen)</a:t>
            </a:r>
          </a:p>
          <a:p>
            <a:pPr algn="just"/>
            <a:endParaRPr lang="fr-FR" b="1" i="1" dirty="0"/>
          </a:p>
          <a:p>
            <a:pPr algn="just"/>
            <a:r>
              <a:rPr lang="fr-FR" b="1" dirty="0"/>
              <a:t>3) Le calcul des jours de travail</a:t>
            </a:r>
          </a:p>
          <a:p>
            <a:pPr algn="just">
              <a:buFontTx/>
              <a:buChar char="-"/>
            </a:pPr>
            <a:r>
              <a:rPr lang="fr-FR" i="1" dirty="0"/>
              <a:t>Le contrat de travail à temps plein </a:t>
            </a:r>
          </a:p>
          <a:p>
            <a:pPr lvl="1" algn="just">
              <a:buFontTx/>
              <a:buChar char="-"/>
            </a:pPr>
            <a:r>
              <a:rPr lang="fr-FR" dirty="0"/>
              <a:t>78 jours/trimestre (26 jours/mois)</a:t>
            </a:r>
          </a:p>
          <a:p>
            <a:pPr lvl="1" algn="just">
              <a:buFontTx/>
              <a:buChar char="-"/>
            </a:pPr>
            <a:r>
              <a:rPr lang="fr-FR" dirty="0"/>
              <a:t>(</a:t>
            </a:r>
            <a:r>
              <a:rPr lang="fr-FR" dirty="0" err="1"/>
              <a:t>Nbre</a:t>
            </a:r>
            <a:r>
              <a:rPr lang="fr-FR" dirty="0"/>
              <a:t> de jours effectif x 6) / </a:t>
            </a:r>
            <a:r>
              <a:rPr lang="fr-FR" dirty="0" err="1"/>
              <a:t>nbre</a:t>
            </a:r>
            <a:r>
              <a:rPr lang="fr-FR" dirty="0"/>
              <a:t> de jours moyen par semaine (= 5 jours)</a:t>
            </a:r>
          </a:p>
          <a:p>
            <a:pPr algn="just">
              <a:buFontTx/>
              <a:buChar char="-"/>
            </a:pPr>
            <a:r>
              <a:rPr lang="fr-FR" i="1" dirty="0"/>
              <a:t>Le contrat de travail à temps partiel </a:t>
            </a:r>
          </a:p>
          <a:p>
            <a:pPr lvl="1" algn="just">
              <a:buFontTx/>
              <a:buChar char="-"/>
            </a:pPr>
            <a:r>
              <a:rPr lang="fr-FR" dirty="0"/>
              <a:t>(</a:t>
            </a:r>
            <a:r>
              <a:rPr lang="fr-FR" dirty="0" err="1"/>
              <a:t>Nbre</a:t>
            </a:r>
            <a:r>
              <a:rPr lang="fr-FR" dirty="0"/>
              <a:t> d’heures de travail effectif x 6) / </a:t>
            </a:r>
            <a:r>
              <a:rPr lang="fr-FR" dirty="0" err="1"/>
              <a:t>nbre</a:t>
            </a:r>
            <a:r>
              <a:rPr lang="fr-FR" dirty="0"/>
              <a:t> hebdomadaire moyen par semaine à temps plein (= 38 heures)</a:t>
            </a:r>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2004104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Les conditions générales (6)</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570208"/>
          </a:xfrm>
          <a:prstGeom prst="rect">
            <a:avLst/>
          </a:prstGeom>
          <a:noFill/>
        </p:spPr>
        <p:txBody>
          <a:bodyPr wrap="square" rtlCol="0">
            <a:spAutoFit/>
          </a:bodyPr>
          <a:lstStyle/>
          <a:p>
            <a:pPr algn="just"/>
            <a:r>
              <a:rPr lang="fr-FR" sz="2400" b="1" i="1" dirty="0"/>
              <a:t>C. Le mode de calcul du montant des allocations</a:t>
            </a:r>
          </a:p>
          <a:p>
            <a:pPr algn="just">
              <a:buFontTx/>
              <a:buChar char="-"/>
            </a:pPr>
            <a:endParaRPr lang="fr-FR" i="1" dirty="0"/>
          </a:p>
          <a:p>
            <a:pPr algn="just"/>
            <a:r>
              <a:rPr lang="fr-FR" sz="2000" u="sng" dirty="0"/>
              <a:t>- Premier facteur : le salaire perçu par le travailleur </a:t>
            </a:r>
          </a:p>
          <a:p>
            <a:pPr algn="just"/>
            <a:endParaRPr lang="fr-FR" sz="2000" b="1" i="1" u="sng" dirty="0"/>
          </a:p>
          <a:p>
            <a:pPr algn="just">
              <a:buFontTx/>
              <a:buChar char="-"/>
            </a:pPr>
            <a:r>
              <a:rPr lang="fr-FR" dirty="0"/>
              <a:t>Le </a:t>
            </a:r>
            <a:r>
              <a:rPr lang="fr-FR" b="1" dirty="0">
                <a:solidFill>
                  <a:srgbClr val="FF0000"/>
                </a:solidFill>
              </a:rPr>
              <a:t>salaire de référence </a:t>
            </a:r>
            <a:r>
              <a:rPr lang="fr-FR" dirty="0"/>
              <a:t>est la rémunération qui sert de base au calcul de l’allocation est la rémunération moyenne brute du travailleur</a:t>
            </a:r>
          </a:p>
          <a:p>
            <a:pPr algn="just"/>
            <a:endParaRPr lang="fr-FR" dirty="0"/>
          </a:p>
          <a:p>
            <a:pPr algn="just">
              <a:buFontTx/>
              <a:buChar char="-"/>
            </a:pPr>
            <a:r>
              <a:rPr lang="fr-FR" dirty="0"/>
              <a:t>Chaque salaire de référence est </a:t>
            </a:r>
            <a:r>
              <a:rPr lang="fr-FR" b="1" dirty="0">
                <a:solidFill>
                  <a:srgbClr val="FF0000"/>
                </a:solidFill>
              </a:rPr>
              <a:t>plafonné</a:t>
            </a:r>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1623321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Les conditions générales (7)</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5047536"/>
          </a:xfrm>
          <a:prstGeom prst="rect">
            <a:avLst/>
          </a:prstGeom>
          <a:noFill/>
        </p:spPr>
        <p:txBody>
          <a:bodyPr wrap="square" rtlCol="0">
            <a:spAutoFit/>
          </a:bodyPr>
          <a:lstStyle/>
          <a:p>
            <a:pPr algn="just"/>
            <a:r>
              <a:rPr lang="fr-FR" sz="2000" u="sng" dirty="0"/>
              <a:t>B. Deuxième facteur : l’écoulement du temps</a:t>
            </a:r>
          </a:p>
          <a:p>
            <a:pPr algn="just"/>
            <a:endParaRPr lang="fr-FR" sz="3200" b="1" i="1" u="sng" dirty="0"/>
          </a:p>
          <a:p>
            <a:pPr algn="just">
              <a:buFontTx/>
              <a:buChar char="-"/>
            </a:pPr>
            <a:r>
              <a:rPr lang="fr-FR" dirty="0"/>
              <a:t>L’allocation de chômage baisse dans le temps (= </a:t>
            </a:r>
            <a:r>
              <a:rPr lang="fr-FR" b="1" dirty="0">
                <a:solidFill>
                  <a:srgbClr val="FF0000"/>
                </a:solidFill>
              </a:rPr>
              <a:t>principe de dégressivité</a:t>
            </a:r>
            <a:r>
              <a:rPr lang="fr-FR" dirty="0"/>
              <a:t>)</a:t>
            </a:r>
          </a:p>
          <a:p>
            <a:pPr algn="just"/>
            <a:endParaRPr lang="fr-FR" dirty="0"/>
          </a:p>
          <a:p>
            <a:pPr algn="just">
              <a:buFontTx/>
              <a:buChar char="-"/>
            </a:pPr>
            <a:r>
              <a:rPr lang="fr-FR" dirty="0"/>
              <a:t>On distingue </a:t>
            </a:r>
            <a:r>
              <a:rPr lang="fr-FR" u="sng" dirty="0"/>
              <a:t>trois périodes </a:t>
            </a:r>
          </a:p>
          <a:p>
            <a:pPr lvl="1" algn="just">
              <a:buFontTx/>
              <a:buChar char="-"/>
            </a:pPr>
            <a:r>
              <a:rPr lang="fr-FR" dirty="0"/>
              <a:t>Première période : 12 premiers mois</a:t>
            </a:r>
          </a:p>
          <a:p>
            <a:pPr lvl="1" algn="just">
              <a:buFontTx/>
              <a:buChar char="-"/>
            </a:pPr>
            <a:r>
              <a:rPr lang="fr-FR" dirty="0"/>
              <a:t>Deuxième période : variable selon le nombre d’années de travail (passé professionnel)</a:t>
            </a:r>
          </a:p>
          <a:p>
            <a:pPr lvl="1" algn="just">
              <a:buFontTx/>
              <a:buChar char="-"/>
            </a:pPr>
            <a:r>
              <a:rPr lang="fr-FR" dirty="0"/>
              <a:t>Troisième période : débute entre le 16</a:t>
            </a:r>
            <a:r>
              <a:rPr lang="fr-FR" baseline="30000" dirty="0"/>
              <a:t>e</a:t>
            </a:r>
            <a:r>
              <a:rPr lang="fr-FR" dirty="0"/>
              <a:t> mois et le 48</a:t>
            </a:r>
            <a:r>
              <a:rPr lang="fr-FR" baseline="30000" dirty="0"/>
              <a:t>e</a:t>
            </a:r>
            <a:r>
              <a:rPr lang="fr-FR" dirty="0"/>
              <a:t> mois en fonction du nombre d’années de travail</a:t>
            </a:r>
          </a:p>
          <a:p>
            <a:pPr lvl="1" algn="just"/>
            <a:endParaRPr lang="fr-FR" dirty="0"/>
          </a:p>
          <a:p>
            <a:pPr algn="just">
              <a:buFontTx/>
              <a:buChar char="-"/>
            </a:pPr>
            <a:r>
              <a:rPr lang="fr-FR" dirty="0"/>
              <a:t>Chaque période est subdivisée en </a:t>
            </a:r>
            <a:r>
              <a:rPr lang="fr-FR" u="sng" dirty="0"/>
              <a:t>phases</a:t>
            </a:r>
          </a:p>
          <a:p>
            <a:pPr lvl="1" algn="just">
              <a:buFontTx/>
              <a:buChar char="-"/>
            </a:pPr>
            <a:r>
              <a:rPr lang="fr-FR" dirty="0"/>
              <a:t>Trois phase pour la première période</a:t>
            </a:r>
          </a:p>
          <a:p>
            <a:pPr lvl="1" algn="just">
              <a:buFontTx/>
              <a:buChar char="-"/>
            </a:pPr>
            <a:r>
              <a:rPr lang="fr-FR" dirty="0"/>
              <a:t>Six phases pour la deuxième période</a:t>
            </a:r>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1362976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Les conditions générales (8)</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970318"/>
          </a:xfrm>
          <a:prstGeom prst="rect">
            <a:avLst/>
          </a:prstGeom>
          <a:noFill/>
        </p:spPr>
        <p:txBody>
          <a:bodyPr wrap="square" rtlCol="0">
            <a:spAutoFit/>
          </a:bodyPr>
          <a:lstStyle/>
          <a:p>
            <a:pPr algn="just"/>
            <a:r>
              <a:rPr lang="fr-FR" u="sng" dirty="0"/>
              <a:t>C. Troisième facteur : la situation familiale</a:t>
            </a:r>
          </a:p>
          <a:p>
            <a:pPr algn="just"/>
            <a:endParaRPr lang="fr-FR" dirty="0"/>
          </a:p>
          <a:p>
            <a:pPr algn="just">
              <a:buFontTx/>
              <a:buChar char="-"/>
            </a:pPr>
            <a:r>
              <a:rPr lang="fr-FR" dirty="0"/>
              <a:t>On distingue trois situations familiales :</a:t>
            </a:r>
          </a:p>
          <a:p>
            <a:pPr lvl="1" algn="just">
              <a:buFontTx/>
              <a:buChar char="-"/>
            </a:pPr>
            <a:r>
              <a:rPr lang="fr-FR" u="sng" dirty="0"/>
              <a:t>Chef de ménage </a:t>
            </a:r>
            <a:r>
              <a:rPr lang="fr-FR" dirty="0"/>
              <a:t>= cohabitant avec charge de famille</a:t>
            </a:r>
          </a:p>
          <a:p>
            <a:pPr lvl="1" algn="just">
              <a:buFontTx/>
              <a:buChar char="-"/>
            </a:pPr>
            <a:r>
              <a:rPr lang="fr-FR" u="sng" dirty="0"/>
              <a:t>Isolé</a:t>
            </a:r>
            <a:r>
              <a:rPr lang="fr-FR" dirty="0"/>
              <a:t> </a:t>
            </a:r>
          </a:p>
          <a:p>
            <a:pPr lvl="1" algn="just">
              <a:buFontTx/>
              <a:buChar char="-"/>
            </a:pPr>
            <a:r>
              <a:rPr lang="fr-FR" u="sng" dirty="0"/>
              <a:t>Cohabitant</a:t>
            </a:r>
          </a:p>
          <a:p>
            <a:pPr lvl="1" algn="just">
              <a:buFontTx/>
              <a:buChar char="-"/>
            </a:pPr>
            <a:endParaRPr lang="fr-FR" u="sng" dirty="0"/>
          </a:p>
          <a:p>
            <a:pPr algn="just"/>
            <a:r>
              <a:rPr lang="fr-FR" u="sng" dirty="0"/>
              <a:t>D. Quatrième facteur : l’âge et l’ancienneté professionnelle </a:t>
            </a:r>
          </a:p>
          <a:p>
            <a:pPr algn="just"/>
            <a:endParaRPr lang="fr-FR" b="1" i="1" u="sng" dirty="0"/>
          </a:p>
          <a:p>
            <a:pPr algn="just">
              <a:buFontTx/>
              <a:buChar char="-"/>
            </a:pPr>
            <a:r>
              <a:rPr lang="fr-FR" dirty="0"/>
              <a:t>Le complément d’ancienneté est supprimé depuis le 1</a:t>
            </a:r>
            <a:r>
              <a:rPr lang="fr-FR" baseline="30000" dirty="0"/>
              <a:t>er</a:t>
            </a:r>
            <a:r>
              <a:rPr lang="fr-FR" dirty="0"/>
              <a:t> janvier 2015 </a:t>
            </a:r>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3999471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Les conditions générales (9)</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893647"/>
          </a:xfrm>
          <a:prstGeom prst="rect">
            <a:avLst/>
          </a:prstGeom>
          <a:noFill/>
        </p:spPr>
        <p:txBody>
          <a:bodyPr wrap="square" rtlCol="0">
            <a:spAutoFit/>
          </a:bodyPr>
          <a:lstStyle/>
          <a:p>
            <a:pPr algn="just"/>
            <a:r>
              <a:rPr lang="fr-FR" sz="2400" b="1" i="1" dirty="0"/>
              <a:t>D. Les obligations du chômeur en cours de chômage</a:t>
            </a:r>
          </a:p>
          <a:p>
            <a:pPr algn="just"/>
            <a:endParaRPr lang="fr-FR" i="1" dirty="0"/>
          </a:p>
          <a:p>
            <a:pPr marL="285750" indent="-285750" algn="just">
              <a:buFontTx/>
              <a:buChar char="-"/>
            </a:pPr>
            <a:r>
              <a:rPr lang="fr-FR" dirty="0"/>
              <a:t>1° Rechercher activement du travail et accepter tout emploi convenable</a:t>
            </a:r>
          </a:p>
          <a:p>
            <a:pPr marL="285750" indent="-285750" algn="just">
              <a:buFontTx/>
              <a:buChar char="-"/>
            </a:pPr>
            <a:r>
              <a:rPr lang="fr-FR" dirty="0"/>
              <a:t>2° Prévenir de tout changement de situation socio-professionnelle et familiale</a:t>
            </a:r>
          </a:p>
          <a:p>
            <a:pPr marL="285750" indent="-285750" algn="just">
              <a:buFontTx/>
              <a:buChar char="-"/>
            </a:pPr>
            <a:r>
              <a:rPr lang="fr-FR" dirty="0"/>
              <a:t>3° Résider en Belgique</a:t>
            </a:r>
          </a:p>
          <a:p>
            <a:pPr marL="285750" indent="-285750" algn="just">
              <a:buFontTx/>
              <a:buChar char="-"/>
            </a:pPr>
            <a:r>
              <a:rPr lang="fr-FR" dirty="0"/>
              <a:t>4° Tenir sa carte de contrôle à jour</a:t>
            </a:r>
          </a:p>
          <a:p>
            <a:pPr algn="just"/>
            <a:endParaRPr lang="fr-FR" b="1" i="1" dirty="0"/>
          </a:p>
          <a:p>
            <a:pPr algn="just"/>
            <a:r>
              <a:rPr lang="fr-FR" dirty="0"/>
              <a:t>Pour garder le bénéfice de ses allocations, le chômeur doit respecter certaines obligations.</a:t>
            </a:r>
          </a:p>
          <a:p>
            <a:pPr algn="just"/>
            <a:endParaRPr lang="fr-FR" dirty="0"/>
          </a:p>
          <a:p>
            <a:pPr algn="just"/>
            <a:r>
              <a:rPr lang="fr-FR" dirty="0"/>
              <a:t>En cas de non-respect : sanctions</a:t>
            </a:r>
          </a:p>
          <a:p>
            <a:pPr algn="just"/>
            <a:endParaRPr lang="fr-FR" dirty="0"/>
          </a:p>
          <a:p>
            <a:pPr algn="just">
              <a:buFontTx/>
              <a:buChar char="-"/>
            </a:pPr>
            <a:r>
              <a:rPr lang="fr-FR" dirty="0"/>
              <a:t>exclusion du chômage pendant une période de 4 semaines à 52 semaines</a:t>
            </a:r>
          </a:p>
          <a:p>
            <a:pPr algn="just">
              <a:buFontTx/>
              <a:buChar char="-"/>
            </a:pPr>
            <a:r>
              <a:rPr lang="fr-FR" dirty="0"/>
              <a:t>récupération des allocations de chômage touchées indûment</a:t>
            </a:r>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15976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Les conditions spécifiques aux artistes (1)</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6800" y="2414882"/>
            <a:ext cx="10058399" cy="4339650"/>
          </a:xfrm>
          <a:prstGeom prst="rect">
            <a:avLst/>
          </a:prstGeom>
          <a:noFill/>
        </p:spPr>
        <p:txBody>
          <a:bodyPr wrap="square" rtlCol="0">
            <a:spAutoFit/>
          </a:bodyPr>
          <a:lstStyle/>
          <a:p>
            <a:pPr algn="just"/>
            <a:r>
              <a:rPr lang="fr-FR" sz="2400" b="1" i="1" dirty="0"/>
              <a:t>A. Les allocations de travail des arts</a:t>
            </a:r>
          </a:p>
          <a:p>
            <a:pPr algn="just"/>
            <a:endParaRPr lang="fr-FR" u="sng" dirty="0"/>
          </a:p>
          <a:p>
            <a:pPr algn="just"/>
            <a:r>
              <a:rPr lang="fr-BE" dirty="0"/>
              <a:t>L’allocation de travail des arts est une allocation de chômage non dégressive versée, sous certaines conditions, aux travailleurs des arts.</a:t>
            </a:r>
          </a:p>
          <a:p>
            <a:pPr algn="just"/>
            <a:endParaRPr lang="fr-BE" dirty="0"/>
          </a:p>
          <a:p>
            <a:pPr algn="just"/>
            <a:r>
              <a:rPr lang="fr-BE" dirty="0"/>
              <a:t>Le bénéfice de ces règles spécifiques est octroyé pour une période d’application de </a:t>
            </a:r>
            <a:r>
              <a:rPr lang="fr-BE" u="sng" dirty="0">
                <a:solidFill>
                  <a:srgbClr val="FF0000"/>
                </a:solidFill>
              </a:rPr>
              <a:t>36 mois maximum</a:t>
            </a:r>
            <a:r>
              <a:rPr lang="fr-BE" dirty="0"/>
              <a:t>. Durant toute cette période d’application, le travailleur doit disposer d’une attestation du travail des arts « plus » ou « débutant » valable.</a:t>
            </a:r>
          </a:p>
          <a:p>
            <a:pPr algn="just"/>
            <a:endParaRPr lang="fr-BE" dirty="0"/>
          </a:p>
          <a:p>
            <a:pPr algn="just"/>
            <a:r>
              <a:rPr lang="fr-BE" dirty="0"/>
              <a:t>À l’expiration de la période d’application, une nouvelle période d’application de 36 mois peut, à sa demande, être octroyée sous certaines conditions.</a:t>
            </a:r>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1418240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438D32-86B2-1AD0-3B57-1B8C5FF90DD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8EC7E17-390F-47BD-8818-A3EFAE294B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4B64828-4442-1EA5-C0FD-03921E9C6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E188CE2-3823-1F02-453D-72B54FB38C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DC5E60E7-D9F0-9311-84B3-DF80A7D71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881685D4-2A90-8559-DFF1-F26AF6174D57}"/>
              </a:ext>
            </a:extLst>
          </p:cNvPr>
          <p:cNvSpPr>
            <a:spLocks noGrp="1"/>
          </p:cNvSpPr>
          <p:nvPr>
            <p:ph type="title"/>
          </p:nvPr>
        </p:nvSpPr>
        <p:spPr>
          <a:xfrm>
            <a:off x="1069848" y="484632"/>
            <a:ext cx="10058400" cy="1609344"/>
          </a:xfrm>
        </p:spPr>
        <p:txBody>
          <a:bodyPr>
            <a:normAutofit/>
          </a:bodyPr>
          <a:lstStyle/>
          <a:p>
            <a:r>
              <a:rPr lang="fr-FR" sz="4800" cap="small" dirty="0"/>
              <a:t>§2. Les conditions spécifiques aux artistes (1)</a:t>
            </a:r>
          </a:p>
        </p:txBody>
      </p:sp>
      <p:sp>
        <p:nvSpPr>
          <p:cNvPr id="16" name="Oval 15">
            <a:extLst>
              <a:ext uri="{FF2B5EF4-FFF2-40B4-BE49-F238E27FC236}">
                <a16:creationId xmlns:a16="http://schemas.microsoft.com/office/drawing/2014/main" id="{49CD1DE7-2D9D-3768-24E1-4A87A2E482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2EF5E4EC-90D7-A1A7-846E-5C8319488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7D848DE4-1331-2BCD-387A-470A29CE4546}"/>
              </a:ext>
            </a:extLst>
          </p:cNvPr>
          <p:cNvSpPr txBox="1"/>
          <p:nvPr/>
        </p:nvSpPr>
        <p:spPr>
          <a:xfrm>
            <a:off x="1066800" y="2414882"/>
            <a:ext cx="10058399" cy="5170646"/>
          </a:xfrm>
          <a:prstGeom prst="rect">
            <a:avLst/>
          </a:prstGeom>
          <a:noFill/>
        </p:spPr>
        <p:txBody>
          <a:bodyPr wrap="square" rtlCol="0">
            <a:spAutoFit/>
          </a:bodyPr>
          <a:lstStyle/>
          <a:p>
            <a:pPr algn="just"/>
            <a:r>
              <a:rPr lang="fr-FR" sz="2000" b="1" i="1" dirty="0"/>
              <a:t>B. Condition</a:t>
            </a:r>
          </a:p>
          <a:p>
            <a:pPr algn="just"/>
            <a:endParaRPr lang="fr-FR" u="sng" dirty="0"/>
          </a:p>
          <a:p>
            <a:pPr algn="just"/>
            <a:r>
              <a:rPr lang="fr-BE" sz="2000" dirty="0"/>
              <a:t>Pour bénéficier des allocations du travail des arts et de l’ensemble des règles spécifiques applicables aux travailleurs des arts, le travailleur des arts doit remplir les </a:t>
            </a:r>
            <a:r>
              <a:rPr lang="fr-BE" sz="2000" u="sng" dirty="0">
                <a:solidFill>
                  <a:srgbClr val="FF0000"/>
                </a:solidFill>
              </a:rPr>
              <a:t>trois conditions suivantes </a:t>
            </a:r>
            <a:r>
              <a:rPr lang="fr-BE" sz="2000" dirty="0"/>
              <a:t>:</a:t>
            </a:r>
          </a:p>
          <a:p>
            <a:pPr algn="just"/>
            <a:endParaRPr lang="fr-BE" sz="2000" dirty="0"/>
          </a:p>
          <a:p>
            <a:pPr algn="just">
              <a:buFont typeface="Arial" panose="020B0604020202020204" pitchFamily="34" charset="0"/>
              <a:buChar char="•"/>
            </a:pPr>
            <a:r>
              <a:rPr lang="fr-BE" sz="2000" b="1" dirty="0">
                <a:solidFill>
                  <a:srgbClr val="FF0000"/>
                </a:solidFill>
              </a:rPr>
              <a:t>1</a:t>
            </a:r>
            <a:r>
              <a:rPr lang="fr-BE" sz="2000" b="1" baseline="30000" dirty="0">
                <a:solidFill>
                  <a:srgbClr val="FF0000"/>
                </a:solidFill>
              </a:rPr>
              <a:t>ère</a:t>
            </a:r>
            <a:r>
              <a:rPr lang="fr-BE" sz="2000" b="1" dirty="0">
                <a:solidFill>
                  <a:srgbClr val="FF0000"/>
                </a:solidFill>
              </a:rPr>
              <a:t> condition : disposer d’une attestation « plus » ou « débutant » délivrée par la Commission du travail des arts (cf. </a:t>
            </a:r>
            <a:r>
              <a:rPr lang="fr-BE" sz="2000" b="1" i="1" dirty="0">
                <a:solidFill>
                  <a:srgbClr val="FF0000"/>
                </a:solidFill>
              </a:rPr>
              <a:t>infra</a:t>
            </a:r>
            <a:r>
              <a:rPr lang="fr-BE" sz="2000" b="1" dirty="0">
                <a:solidFill>
                  <a:srgbClr val="FF0000"/>
                </a:solidFill>
              </a:rPr>
              <a:t>) ;</a:t>
            </a:r>
          </a:p>
          <a:p>
            <a:pPr algn="just"/>
            <a:endParaRPr lang="fr-BE" sz="2000" b="1" dirty="0">
              <a:solidFill>
                <a:srgbClr val="FF0000"/>
              </a:solidFill>
            </a:endParaRPr>
          </a:p>
          <a:p>
            <a:pPr algn="just">
              <a:buFont typeface="Arial" panose="020B0604020202020204" pitchFamily="34" charset="0"/>
              <a:buChar char="•"/>
            </a:pPr>
            <a:r>
              <a:rPr lang="fr-BE" sz="2000" b="1" dirty="0">
                <a:solidFill>
                  <a:srgbClr val="FF0000"/>
                </a:solidFill>
              </a:rPr>
              <a:t>2ème condition : justifier d’au moins </a:t>
            </a:r>
            <a:r>
              <a:rPr lang="fr-BE" sz="2000" b="1" u="sng" dirty="0">
                <a:solidFill>
                  <a:srgbClr val="FF0000"/>
                </a:solidFill>
              </a:rPr>
              <a:t>156 jours </a:t>
            </a:r>
            <a:r>
              <a:rPr lang="fr-BE" sz="2000" b="1" dirty="0">
                <a:solidFill>
                  <a:srgbClr val="FF0000"/>
                </a:solidFill>
              </a:rPr>
              <a:t>de travail dans une période de référence de </a:t>
            </a:r>
            <a:r>
              <a:rPr lang="fr-BE" sz="2000" b="1" u="sng" dirty="0">
                <a:solidFill>
                  <a:srgbClr val="FF0000"/>
                </a:solidFill>
              </a:rPr>
              <a:t>24 mois </a:t>
            </a:r>
            <a:r>
              <a:rPr lang="fr-BE" sz="2000" b="1" dirty="0">
                <a:solidFill>
                  <a:srgbClr val="FF0000"/>
                </a:solidFill>
              </a:rPr>
              <a:t>précédant immédiatement le demande d’allocations ;</a:t>
            </a:r>
          </a:p>
          <a:p>
            <a:pPr algn="just"/>
            <a:endParaRPr lang="fr-BE" sz="2000" b="1" dirty="0">
              <a:solidFill>
                <a:srgbClr val="FF0000"/>
              </a:solidFill>
            </a:endParaRPr>
          </a:p>
          <a:p>
            <a:pPr algn="just">
              <a:buFont typeface="Arial" panose="020B0604020202020204" pitchFamily="34" charset="0"/>
              <a:buChar char="•"/>
            </a:pPr>
            <a:r>
              <a:rPr lang="fr-BE" sz="2000" b="1" dirty="0">
                <a:solidFill>
                  <a:srgbClr val="FF0000"/>
                </a:solidFill>
              </a:rPr>
              <a:t>3ème condition : introduire une demande d’allocations du travail des arts.</a:t>
            </a:r>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806191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Les conditions spécifiques aux artistes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5078313"/>
          </a:xfrm>
          <a:prstGeom prst="rect">
            <a:avLst/>
          </a:prstGeom>
          <a:noFill/>
        </p:spPr>
        <p:txBody>
          <a:bodyPr wrap="square" rtlCol="0">
            <a:spAutoFit/>
          </a:bodyPr>
          <a:lstStyle/>
          <a:p>
            <a:pPr algn="just"/>
            <a:r>
              <a:rPr lang="fr-BE" u="sng" dirty="0">
                <a:solidFill>
                  <a:srgbClr val="FF0000"/>
                </a:solidFill>
              </a:rPr>
              <a:t>Première condition</a:t>
            </a:r>
            <a:r>
              <a:rPr lang="fr-BE" dirty="0">
                <a:solidFill>
                  <a:srgbClr val="FF0000"/>
                </a:solidFill>
              </a:rPr>
              <a:t>. Voir la partie du cours sur l’attestation du travail des arts.</a:t>
            </a:r>
          </a:p>
          <a:p>
            <a:pPr algn="just"/>
            <a:endParaRPr lang="fr-BE" dirty="0">
              <a:solidFill>
                <a:srgbClr val="FF0000"/>
              </a:solidFill>
            </a:endParaRPr>
          </a:p>
          <a:p>
            <a:pPr algn="just"/>
            <a:r>
              <a:rPr lang="fr-BE" u="sng" dirty="0">
                <a:solidFill>
                  <a:srgbClr val="FF0000"/>
                </a:solidFill>
              </a:rPr>
              <a:t>Deuxième condition</a:t>
            </a:r>
            <a:r>
              <a:rPr lang="fr-BE" dirty="0">
                <a:solidFill>
                  <a:srgbClr val="FF0000"/>
                </a:solidFill>
              </a:rPr>
              <a:t>.</a:t>
            </a:r>
          </a:p>
          <a:p>
            <a:pPr algn="just"/>
            <a:endParaRPr lang="fr-BE" dirty="0"/>
          </a:p>
          <a:p>
            <a:pPr algn="just"/>
            <a:r>
              <a:rPr lang="fr-BE" dirty="0"/>
              <a:t>Le nombre de jours de travail est obtenu en divisant vos rémunérations brutes par 1/26</a:t>
            </a:r>
            <a:r>
              <a:rPr lang="fr-BE" baseline="30000" dirty="0"/>
              <a:t>e</a:t>
            </a:r>
            <a:r>
              <a:rPr lang="fr-BE" dirty="0"/>
              <a:t> du salaire mensuel de référence (79,63€ ; montant 2024).</a:t>
            </a:r>
          </a:p>
          <a:p>
            <a:pPr algn="just"/>
            <a:endParaRPr lang="fr-BE" dirty="0"/>
          </a:p>
          <a:p>
            <a:pPr algn="just"/>
            <a:r>
              <a:rPr lang="fr-BE" dirty="0"/>
              <a:t>Il est uniquement tenu compte des rémunérations brutes perçues pour les journées de travail salarié effectif situées dans la période de référence de 24 mois. </a:t>
            </a:r>
          </a:p>
          <a:p>
            <a:pPr algn="just"/>
            <a:endParaRPr lang="fr-BE" dirty="0"/>
          </a:p>
          <a:p>
            <a:pPr algn="just"/>
            <a:r>
              <a:rPr lang="fr-BE" dirty="0"/>
              <a:t>Peu importent la nature de l’activité (artistique ou non), le secteur, la durée du contrat de travail (contrat de travail à durée déterminée, à durée indéterminée, …), ou encore le mode de rémunération. </a:t>
            </a:r>
          </a:p>
          <a:p>
            <a:pPr algn="just"/>
            <a:endParaRPr lang="fr-BE" dirty="0"/>
          </a:p>
          <a:p>
            <a:pPr algn="just"/>
            <a:r>
              <a:rPr lang="fr-BE" dirty="0"/>
              <a:t>Le résultat du calcul est limité à un maximum de 78 jours par trimestre.</a:t>
            </a:r>
          </a:p>
          <a:p>
            <a:endParaRPr lang="fr-BE"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2430507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286934" y="1465790"/>
            <a:ext cx="3860798" cy="3941345"/>
          </a:xfrm>
        </p:spPr>
        <p:txBody>
          <a:bodyPr>
            <a:normAutofit/>
          </a:bodyPr>
          <a:lstStyle/>
          <a:p>
            <a:r>
              <a:rPr lang="fr-FR" sz="6000" b="1" dirty="0"/>
              <a:t>PLAN DU COURS</a:t>
            </a:r>
            <a:endParaRPr lang="fr-FR" sz="6000" b="1" dirty="0">
              <a:latin typeface="+mn-lt"/>
            </a:endParaRPr>
          </a:p>
        </p:txBody>
      </p:sp>
      <p:sp>
        <p:nvSpPr>
          <p:cNvPr id="38" name="Espace réservé du contenu 2">
            <a:extLst>
              <a:ext uri="{FF2B5EF4-FFF2-40B4-BE49-F238E27FC236}">
                <a16:creationId xmlns:a16="http://schemas.microsoft.com/office/drawing/2014/main" id="{D8110846-A306-7843-BF1C-F99EA5C3680B}"/>
              </a:ext>
            </a:extLst>
          </p:cNvPr>
          <p:cNvSpPr>
            <a:spLocks noGrp="1"/>
          </p:cNvSpPr>
          <p:nvPr>
            <p:ph idx="1"/>
          </p:nvPr>
        </p:nvSpPr>
        <p:spPr>
          <a:xfrm>
            <a:off x="6417733" y="1359090"/>
            <a:ext cx="5132665" cy="4048046"/>
          </a:xfrm>
        </p:spPr>
        <p:txBody>
          <a:bodyPr anchor="ctr">
            <a:noAutofit/>
          </a:bodyPr>
          <a:lstStyle/>
          <a:p>
            <a:pPr marL="0" indent="0">
              <a:buNone/>
            </a:pPr>
            <a:endParaRPr lang="fr-FR" dirty="0"/>
          </a:p>
          <a:p>
            <a:pPr marL="0" indent="0">
              <a:buNone/>
            </a:pPr>
            <a:r>
              <a:rPr lang="fr-BE" b="1" u="sng" dirty="0">
                <a:solidFill>
                  <a:schemeClr val="bg1">
                    <a:lumMod val="75000"/>
                  </a:schemeClr>
                </a:solidFill>
              </a:rPr>
              <a:t>PARTIE 1</a:t>
            </a:r>
            <a:r>
              <a:rPr lang="fr-BE" b="1" dirty="0">
                <a:solidFill>
                  <a:schemeClr val="bg1">
                    <a:lumMod val="75000"/>
                  </a:schemeClr>
                </a:solidFill>
              </a:rPr>
              <a:t>. </a:t>
            </a:r>
          </a:p>
          <a:p>
            <a:pPr marL="0" indent="0">
              <a:buNone/>
            </a:pPr>
            <a:r>
              <a:rPr lang="fr-BE" b="1" dirty="0">
                <a:solidFill>
                  <a:schemeClr val="bg1">
                    <a:lumMod val="75000"/>
                  </a:schemeClr>
                </a:solidFill>
              </a:rPr>
              <a:t>LA PROFESSION D’ARTISTE</a:t>
            </a:r>
          </a:p>
          <a:p>
            <a:pPr marL="0" indent="0">
              <a:buNone/>
            </a:pPr>
            <a:r>
              <a:rPr lang="fr-BE" dirty="0">
                <a:solidFill>
                  <a:schemeClr val="bg1">
                    <a:lumMod val="75000"/>
                  </a:schemeClr>
                </a:solidFill>
              </a:rPr>
              <a:t>(cours 1 à 5)</a:t>
            </a:r>
          </a:p>
          <a:p>
            <a:pPr marL="0" indent="0">
              <a:buNone/>
            </a:pPr>
            <a:r>
              <a:rPr lang="fr-FR" b="1" u="sng" dirty="0">
                <a:solidFill>
                  <a:schemeClr val="bg1">
                    <a:lumMod val="75000"/>
                  </a:schemeClr>
                </a:solidFill>
              </a:rPr>
              <a:t>PARTIE 2</a:t>
            </a:r>
            <a:r>
              <a:rPr lang="fr-FR" b="1" dirty="0">
                <a:solidFill>
                  <a:schemeClr val="bg1">
                    <a:lumMod val="75000"/>
                  </a:schemeClr>
                </a:solidFill>
              </a:rPr>
              <a:t>. </a:t>
            </a:r>
          </a:p>
          <a:p>
            <a:pPr marL="0" indent="0">
              <a:buNone/>
            </a:pPr>
            <a:r>
              <a:rPr lang="fr-FR" b="1" dirty="0">
                <a:solidFill>
                  <a:schemeClr val="bg1">
                    <a:lumMod val="75000"/>
                  </a:schemeClr>
                </a:solidFill>
              </a:rPr>
              <a:t>ASPECTS SOCIAUX ET SALARIAUX DES ACTIVITES ARTISTIQUES </a:t>
            </a:r>
          </a:p>
          <a:p>
            <a:pPr marL="0" indent="0">
              <a:buNone/>
            </a:pPr>
            <a:r>
              <a:rPr lang="fr-FR" dirty="0">
                <a:solidFill>
                  <a:schemeClr val="bg1">
                    <a:lumMod val="75000"/>
                  </a:schemeClr>
                </a:solidFill>
              </a:rPr>
              <a:t>(cours 6 à 12)</a:t>
            </a:r>
          </a:p>
          <a:p>
            <a:pPr marL="0" indent="0">
              <a:buNone/>
            </a:pPr>
            <a:r>
              <a:rPr lang="fr-FR" b="1" u="sng" dirty="0"/>
              <a:t>PARTIE 3</a:t>
            </a:r>
            <a:r>
              <a:rPr lang="fr-FR" b="1" dirty="0"/>
              <a:t>. </a:t>
            </a:r>
          </a:p>
          <a:p>
            <a:pPr marL="0" indent="0">
              <a:buNone/>
            </a:pPr>
            <a:r>
              <a:rPr lang="fr-FR" b="1" dirty="0"/>
              <a:t>ARTISTES ET PRESTATIONS SOCIALES </a:t>
            </a:r>
          </a:p>
          <a:p>
            <a:pPr marL="0" indent="0">
              <a:buNone/>
            </a:pPr>
            <a:r>
              <a:rPr lang="fr-FR" dirty="0"/>
              <a:t>(cours 13 et 14)</a:t>
            </a:r>
          </a:p>
        </p:txBody>
      </p:sp>
      <p:sp>
        <p:nvSpPr>
          <p:cNvPr id="49" name="Rectangle 48">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8676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328B33-B04F-262B-5A6D-E713325370F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A860F7-2FD3-554F-1D45-4028260D4D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3EF1ABF-F07D-B2E7-42A8-D64CABF557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010AB1BA-B215-B34B-7962-ACC881A67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02A4CF02-696F-91FE-8D7D-83118DCA2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98F57F00-48AA-200D-2104-42B537795CEA}"/>
              </a:ext>
            </a:extLst>
          </p:cNvPr>
          <p:cNvSpPr>
            <a:spLocks noGrp="1"/>
          </p:cNvSpPr>
          <p:nvPr>
            <p:ph type="title"/>
          </p:nvPr>
        </p:nvSpPr>
        <p:spPr>
          <a:xfrm>
            <a:off x="1069848" y="484632"/>
            <a:ext cx="10058400" cy="1609344"/>
          </a:xfrm>
        </p:spPr>
        <p:txBody>
          <a:bodyPr>
            <a:normAutofit/>
          </a:bodyPr>
          <a:lstStyle/>
          <a:p>
            <a:r>
              <a:rPr lang="fr-FR" sz="4800" cap="small" dirty="0"/>
              <a:t>§3. Les conditions spécifiques aux artistes (2)</a:t>
            </a:r>
          </a:p>
        </p:txBody>
      </p:sp>
      <p:sp>
        <p:nvSpPr>
          <p:cNvPr id="16" name="Oval 15">
            <a:extLst>
              <a:ext uri="{FF2B5EF4-FFF2-40B4-BE49-F238E27FC236}">
                <a16:creationId xmlns:a16="http://schemas.microsoft.com/office/drawing/2014/main" id="{9E0B83C7-DC11-7BAF-DAC1-1D1E82F75C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FB618022-9461-A91B-7BDD-103D7B261D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1892D605-7200-BFEE-22B6-C366A1521520}"/>
              </a:ext>
            </a:extLst>
          </p:cNvPr>
          <p:cNvSpPr txBox="1"/>
          <p:nvPr/>
        </p:nvSpPr>
        <p:spPr>
          <a:xfrm>
            <a:off x="1069848" y="2480983"/>
            <a:ext cx="10058399" cy="3970318"/>
          </a:xfrm>
          <a:prstGeom prst="rect">
            <a:avLst/>
          </a:prstGeom>
          <a:noFill/>
        </p:spPr>
        <p:txBody>
          <a:bodyPr wrap="square" rtlCol="0">
            <a:spAutoFit/>
          </a:bodyPr>
          <a:lstStyle/>
          <a:p>
            <a:pPr algn="just"/>
            <a:r>
              <a:rPr lang="fr-BE" b="1" dirty="0"/>
              <a:t>Exemple : </a:t>
            </a:r>
            <a:r>
              <a:rPr lang="fr-BE" dirty="0"/>
              <a:t>durant votre période de référence de 24 mois, vous avez effectué plusieurs prestations pour lesquelles, vous avez perçu :</a:t>
            </a:r>
          </a:p>
          <a:p>
            <a:pPr algn="just"/>
            <a:endParaRPr lang="fr-BE" dirty="0"/>
          </a:p>
          <a:p>
            <a:pPr algn="just">
              <a:buFont typeface="Arial" panose="020B0604020202020204" pitchFamily="34" charset="0"/>
              <a:buChar char="•"/>
            </a:pPr>
            <a:r>
              <a:rPr lang="fr-BE" dirty="0"/>
              <a:t>9.000-€ brut à la suite d’une activité salariée de serveur dans un bar</a:t>
            </a:r>
          </a:p>
          <a:p>
            <a:pPr algn="just">
              <a:buFont typeface="Arial" panose="020B0604020202020204" pitchFamily="34" charset="0"/>
              <a:buChar char="•"/>
            </a:pPr>
            <a:r>
              <a:rPr lang="fr-BE" dirty="0"/>
              <a:t>2.500-€ brut à la suite d’une activité salariée de comédien</a:t>
            </a:r>
          </a:p>
          <a:p>
            <a:pPr algn="just">
              <a:buFont typeface="Arial" panose="020B0604020202020204" pitchFamily="34" charset="0"/>
              <a:buChar char="•"/>
            </a:pPr>
            <a:r>
              <a:rPr lang="fr-BE" dirty="0"/>
              <a:t>1.000-€ brut à la suite d’une activité salariée dans l’enseignement</a:t>
            </a:r>
          </a:p>
          <a:p>
            <a:pPr algn="just"/>
            <a:endParaRPr lang="fr-BE" dirty="0"/>
          </a:p>
          <a:p>
            <a:pPr algn="just"/>
            <a:r>
              <a:rPr lang="fr-BE" dirty="0"/>
              <a:t>Le montant de vos différentes rémunérations est divisé par 1/26</a:t>
            </a:r>
            <a:r>
              <a:rPr lang="fr-BE" baseline="30000" dirty="0"/>
              <a:t>e</a:t>
            </a:r>
            <a:r>
              <a:rPr lang="fr-BE" dirty="0"/>
              <a:t> du salaire mensuel de référence. </a:t>
            </a:r>
          </a:p>
          <a:p>
            <a:pPr algn="just"/>
            <a:endParaRPr lang="fr-BE" dirty="0"/>
          </a:p>
          <a:p>
            <a:pPr algn="just"/>
            <a:r>
              <a:rPr lang="fr-BE" dirty="0"/>
              <a:t>Vous justifiez de 12.500/79,63 = </a:t>
            </a:r>
            <a:r>
              <a:rPr lang="fr-BE" u="sng" dirty="0"/>
              <a:t>156,97 jours de travail</a:t>
            </a:r>
            <a:r>
              <a:rPr lang="fr-BE" dirty="0"/>
              <a:t>.</a:t>
            </a:r>
          </a:p>
          <a:p>
            <a:endParaRPr lang="fr-BE"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64459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D1C4455-DBE7-20CC-FC56-9C1CD78F39E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C4EEB3B-4B83-3BC2-2574-3E1570A72A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4669E7F-62A4-95E9-3511-C5951E380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5467F258-0DDA-18E6-5172-511FAB4DD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BB0E0723-1328-7A1A-3CC7-696C8AB4D2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4DDD413E-6E97-B121-C3A3-04E023A78120}"/>
              </a:ext>
            </a:extLst>
          </p:cNvPr>
          <p:cNvSpPr>
            <a:spLocks noGrp="1"/>
          </p:cNvSpPr>
          <p:nvPr>
            <p:ph type="title"/>
          </p:nvPr>
        </p:nvSpPr>
        <p:spPr>
          <a:xfrm>
            <a:off x="1069848" y="484632"/>
            <a:ext cx="10058400" cy="1609344"/>
          </a:xfrm>
        </p:spPr>
        <p:txBody>
          <a:bodyPr>
            <a:normAutofit/>
          </a:bodyPr>
          <a:lstStyle/>
          <a:p>
            <a:r>
              <a:rPr lang="fr-FR" sz="4800" cap="small" dirty="0"/>
              <a:t>§3. Les conditions spécifiques aux artistes (2)</a:t>
            </a:r>
          </a:p>
        </p:txBody>
      </p:sp>
      <p:sp>
        <p:nvSpPr>
          <p:cNvPr id="16" name="Oval 15">
            <a:extLst>
              <a:ext uri="{FF2B5EF4-FFF2-40B4-BE49-F238E27FC236}">
                <a16:creationId xmlns:a16="http://schemas.microsoft.com/office/drawing/2014/main" id="{6E21D791-A2E7-5657-8484-41F28DCB2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3DAF7B72-655D-B0DD-BEF4-8B182751F7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3E9D8088-E103-8BC7-A505-EDDA0455DFF5}"/>
              </a:ext>
            </a:extLst>
          </p:cNvPr>
          <p:cNvSpPr txBox="1"/>
          <p:nvPr/>
        </p:nvSpPr>
        <p:spPr>
          <a:xfrm>
            <a:off x="1069848" y="2480983"/>
            <a:ext cx="10058399" cy="5078313"/>
          </a:xfrm>
          <a:prstGeom prst="rect">
            <a:avLst/>
          </a:prstGeom>
          <a:noFill/>
        </p:spPr>
        <p:txBody>
          <a:bodyPr wrap="square" rtlCol="0">
            <a:spAutoFit/>
          </a:bodyPr>
          <a:lstStyle/>
          <a:p>
            <a:r>
              <a:rPr lang="fr-BE" u="sng" dirty="0">
                <a:solidFill>
                  <a:srgbClr val="FF0000"/>
                </a:solidFill>
              </a:rPr>
              <a:t>Troisième condition</a:t>
            </a:r>
            <a:r>
              <a:rPr lang="fr-BE" dirty="0">
                <a:solidFill>
                  <a:srgbClr val="FF0000"/>
                </a:solidFill>
              </a:rPr>
              <a:t>.</a:t>
            </a:r>
          </a:p>
          <a:p>
            <a:endParaRPr lang="fr-BE" dirty="0"/>
          </a:p>
          <a:p>
            <a:r>
              <a:rPr lang="fr-BE" dirty="0"/>
              <a:t>Votre demande doit parvenir au bureau du chômage de l’ONEM :</a:t>
            </a:r>
          </a:p>
          <a:p>
            <a:pPr>
              <a:buFont typeface="Arial" panose="020B0604020202020204" pitchFamily="34" charset="0"/>
              <a:buChar char="•"/>
            </a:pPr>
            <a:r>
              <a:rPr lang="fr-BE" u="sng" dirty="0"/>
              <a:t>soit</a:t>
            </a:r>
            <a:r>
              <a:rPr lang="fr-BE" dirty="0"/>
              <a:t> dans les 2 mois qui suivent le jour à partir duquel vous souhaitez bénéficier d’allocations du travail des arts,</a:t>
            </a:r>
          </a:p>
          <a:p>
            <a:pPr>
              <a:buFont typeface="Arial" panose="020B0604020202020204" pitchFamily="34" charset="0"/>
              <a:buChar char="•"/>
            </a:pPr>
            <a:r>
              <a:rPr lang="fr-BE" u="sng" dirty="0"/>
              <a:t>soit</a:t>
            </a:r>
            <a:r>
              <a:rPr lang="fr-BE" dirty="0"/>
              <a:t> dans les 2 mois qui suivent la date à laquelle l’attestation du travail des arts « plus » ou « débutant » vous a été envoyée par la Commission du travail des arts.</a:t>
            </a:r>
          </a:p>
          <a:p>
            <a:pPr>
              <a:buFont typeface="Arial" panose="020B0604020202020204" pitchFamily="34" charset="0"/>
              <a:buChar char="•"/>
            </a:pPr>
            <a:endParaRPr lang="fr-BE" dirty="0"/>
          </a:p>
          <a:p>
            <a:r>
              <a:rPr lang="fr-BE" b="1" dirty="0"/>
              <a:t>Exemple  :</a:t>
            </a:r>
            <a:r>
              <a:rPr lang="fr-BE" dirty="0"/>
              <a:t>  Le 15 mars 2024, la Commission du travail des arts vous envoie votre attestation du travail des arts « plus » ou « débutant » valable à partir du 1</a:t>
            </a:r>
            <a:r>
              <a:rPr lang="fr-BE" baseline="30000" dirty="0"/>
              <a:t>er </a:t>
            </a:r>
            <a:r>
              <a:rPr lang="fr-BE" dirty="0"/>
              <a:t>février 2024 mais vous ne souhaitez pas bénéficier d’allocations à partir de cette date (parce que vous êtes occupé dans le cadre d’un contrat de travail, que vous êtes malade, que vous séjournez temporairement à l’étranger, …). Vous demandez les allocations du travail des arts à partir du 1</a:t>
            </a:r>
            <a:r>
              <a:rPr lang="fr-BE" baseline="30000" dirty="0"/>
              <a:t>er</a:t>
            </a:r>
            <a:r>
              <a:rPr lang="fr-BE" dirty="0"/>
              <a:t> avril 2024. Votre demande d’allocations du travail des arts doit parvenir au bureau du chômage de l’ONEM au plus tard le 1</a:t>
            </a:r>
            <a:r>
              <a:rPr lang="fr-BE" baseline="30000" dirty="0"/>
              <a:t>er</a:t>
            </a:r>
            <a:r>
              <a:rPr lang="fr-BE" dirty="0"/>
              <a:t> juin 2024.</a:t>
            </a:r>
          </a:p>
          <a:p>
            <a:endParaRPr lang="fr-BE"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3987470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Les conditions spécifiques aux artistes (3)</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785652"/>
          </a:xfrm>
          <a:prstGeom prst="rect">
            <a:avLst/>
          </a:prstGeom>
          <a:noFill/>
        </p:spPr>
        <p:txBody>
          <a:bodyPr wrap="square" rtlCol="0">
            <a:spAutoFit/>
          </a:bodyPr>
          <a:lstStyle/>
          <a:p>
            <a:pPr algn="just"/>
            <a:r>
              <a:rPr lang="fr-FR" sz="2000" b="1" i="1" dirty="0"/>
              <a:t>C. Le renouvellement </a:t>
            </a:r>
          </a:p>
          <a:p>
            <a:pPr algn="just"/>
            <a:endParaRPr lang="fr-FR" sz="2000" b="1" i="1" dirty="0"/>
          </a:p>
          <a:p>
            <a:pPr algn="just"/>
            <a:r>
              <a:rPr lang="fr-BE" sz="2000" dirty="0"/>
              <a:t>Pour renouveler votre droit aux allocations du travail des arts et à l’ensemble des règles spécifiques applicables aux travailleurs des arts, vous devez remplir les </a:t>
            </a:r>
            <a:r>
              <a:rPr lang="fr-BE" sz="2000" u="sng" dirty="0">
                <a:solidFill>
                  <a:srgbClr val="FF0000"/>
                </a:solidFill>
              </a:rPr>
              <a:t>conditions suivantes</a:t>
            </a:r>
            <a:r>
              <a:rPr lang="fr-BE" sz="2000" dirty="0">
                <a:solidFill>
                  <a:srgbClr val="FF0000"/>
                </a:solidFill>
              </a:rPr>
              <a:t> </a:t>
            </a:r>
            <a:r>
              <a:rPr lang="fr-BE" sz="2000" dirty="0"/>
              <a:t>:</a:t>
            </a:r>
          </a:p>
          <a:p>
            <a:pPr algn="just"/>
            <a:endParaRPr lang="fr-BE" sz="2000" b="1" dirty="0">
              <a:solidFill>
                <a:srgbClr val="FF0000"/>
              </a:solidFill>
            </a:endParaRPr>
          </a:p>
          <a:p>
            <a:pPr algn="just">
              <a:buFont typeface="Arial" panose="020B0604020202020204" pitchFamily="34" charset="0"/>
              <a:buChar char="•"/>
            </a:pPr>
            <a:r>
              <a:rPr lang="fr-BE" sz="2000" b="1" dirty="0">
                <a:solidFill>
                  <a:srgbClr val="FF0000"/>
                </a:solidFill>
              </a:rPr>
              <a:t>Disposer d’une attestation « plus » ou « débutant » délivrée par la Commission du travail des arts en cours de validité,</a:t>
            </a:r>
          </a:p>
          <a:p>
            <a:pPr algn="just">
              <a:buFont typeface="Arial" panose="020B0604020202020204" pitchFamily="34" charset="0"/>
              <a:buChar char="•"/>
            </a:pPr>
            <a:r>
              <a:rPr lang="fr-BE" sz="2000" b="1" dirty="0">
                <a:solidFill>
                  <a:srgbClr val="FF0000"/>
                </a:solidFill>
              </a:rPr>
              <a:t>Justifier d’au moins </a:t>
            </a:r>
            <a:r>
              <a:rPr lang="fr-BE" sz="2000" b="1" u="sng" dirty="0">
                <a:solidFill>
                  <a:srgbClr val="FF0000"/>
                </a:solidFill>
              </a:rPr>
              <a:t>78 jours de travail </a:t>
            </a:r>
            <a:r>
              <a:rPr lang="fr-BE" sz="2000" b="1" dirty="0">
                <a:solidFill>
                  <a:srgbClr val="FF0000"/>
                </a:solidFill>
              </a:rPr>
              <a:t>dans une période de référence de </a:t>
            </a:r>
            <a:r>
              <a:rPr lang="fr-BE" sz="2000" b="1" u="sng" dirty="0">
                <a:solidFill>
                  <a:srgbClr val="FF0000"/>
                </a:solidFill>
              </a:rPr>
              <a:t>36 mois</a:t>
            </a:r>
            <a:r>
              <a:rPr lang="fr-BE" sz="2000" b="1" dirty="0">
                <a:solidFill>
                  <a:srgbClr val="FF0000"/>
                </a:solidFill>
              </a:rPr>
              <a:t> qui précède immédiatement la fin de votre période d’application précédente la plus récente,</a:t>
            </a:r>
          </a:p>
          <a:p>
            <a:pPr algn="just">
              <a:buFont typeface="Arial" panose="020B0604020202020204" pitchFamily="34" charset="0"/>
              <a:buChar char="•"/>
            </a:pPr>
            <a:r>
              <a:rPr lang="fr-BE" sz="2000" b="1" dirty="0">
                <a:solidFill>
                  <a:srgbClr val="FF0000"/>
                </a:solidFill>
              </a:rPr>
              <a:t>Introduire une demande de renouvellement.</a:t>
            </a:r>
          </a:p>
        </p:txBody>
      </p:sp>
    </p:spTree>
    <p:extLst>
      <p:ext uri="{BB962C8B-B14F-4D97-AF65-F5344CB8AC3E}">
        <p14:creationId xmlns:p14="http://schemas.microsoft.com/office/powerpoint/2010/main" val="3134368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1839095-D993-292A-25A8-3003872A914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381889-BFD9-1311-D256-C32723E56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9B461E-08CC-6D05-1BBF-BFD40420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B7C1677D-F1B8-482C-85C8-B654FB10F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9E298ABC-D23E-BCFD-CA8D-8A6781768D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D5E26D68-B8F1-B7EF-D98B-E46BE0593BD8}"/>
              </a:ext>
            </a:extLst>
          </p:cNvPr>
          <p:cNvSpPr>
            <a:spLocks noGrp="1"/>
          </p:cNvSpPr>
          <p:nvPr>
            <p:ph type="title"/>
          </p:nvPr>
        </p:nvSpPr>
        <p:spPr>
          <a:xfrm>
            <a:off x="1069848" y="484632"/>
            <a:ext cx="10058400" cy="1609344"/>
          </a:xfrm>
        </p:spPr>
        <p:txBody>
          <a:bodyPr>
            <a:normAutofit/>
          </a:bodyPr>
          <a:lstStyle/>
          <a:p>
            <a:r>
              <a:rPr lang="fr-FR" sz="4800" cap="small" dirty="0"/>
              <a:t>§3. Les conditions spécifiques aux artistes (3)</a:t>
            </a:r>
          </a:p>
        </p:txBody>
      </p:sp>
      <p:sp>
        <p:nvSpPr>
          <p:cNvPr id="16" name="Oval 15">
            <a:extLst>
              <a:ext uri="{FF2B5EF4-FFF2-40B4-BE49-F238E27FC236}">
                <a16:creationId xmlns:a16="http://schemas.microsoft.com/office/drawing/2014/main" id="{44E3AB4C-6971-6918-BC63-2A4D571C1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4C7A0C7B-8742-08F1-098C-6C5E9A55E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C6DEF42A-0D1B-EDC2-8D80-5FFEB4986610}"/>
              </a:ext>
            </a:extLst>
          </p:cNvPr>
          <p:cNvSpPr txBox="1"/>
          <p:nvPr/>
        </p:nvSpPr>
        <p:spPr>
          <a:xfrm>
            <a:off x="1069848" y="2480983"/>
            <a:ext cx="10058399" cy="3785652"/>
          </a:xfrm>
          <a:prstGeom prst="rect">
            <a:avLst/>
          </a:prstGeom>
          <a:noFill/>
        </p:spPr>
        <p:txBody>
          <a:bodyPr wrap="square" rtlCol="0">
            <a:spAutoFit/>
          </a:bodyPr>
          <a:lstStyle/>
          <a:p>
            <a:pPr algn="just"/>
            <a:r>
              <a:rPr lang="fr-FR" sz="2000" b="1" i="1" dirty="0"/>
              <a:t>D. Le montant de l’allocation de travail des arts </a:t>
            </a:r>
          </a:p>
          <a:p>
            <a:pPr algn="just"/>
            <a:endParaRPr lang="fr-FR" sz="2000" b="1" i="1" dirty="0"/>
          </a:p>
          <a:p>
            <a:pPr algn="just"/>
            <a:r>
              <a:rPr lang="fr-BE" sz="2000" dirty="0"/>
              <a:t>Le montant journalier de votre allocation du travail des arts correspond à </a:t>
            </a:r>
            <a:r>
              <a:rPr lang="fr-BE" sz="2000" dirty="0">
                <a:solidFill>
                  <a:srgbClr val="FF0000"/>
                </a:solidFill>
              </a:rPr>
              <a:t>60% d’une rémunération brute moyenne plafonnée à 120,63 €/jour</a:t>
            </a:r>
            <a:r>
              <a:rPr lang="fr-BE" sz="2000" dirty="0"/>
              <a:t>. </a:t>
            </a:r>
          </a:p>
          <a:p>
            <a:pPr algn="just"/>
            <a:endParaRPr lang="fr-BE" sz="2000" dirty="0"/>
          </a:p>
          <a:p>
            <a:pPr algn="just"/>
            <a:r>
              <a:rPr lang="fr-BE" sz="2000" dirty="0"/>
              <a:t>La rémunération brute moyenne est obtenue en </a:t>
            </a:r>
            <a:r>
              <a:rPr lang="fr-BE" sz="2000" dirty="0">
                <a:solidFill>
                  <a:srgbClr val="FF0000"/>
                </a:solidFill>
              </a:rPr>
              <a:t>divisant par 156 l’ensemble des rémunérations brutes</a:t>
            </a:r>
            <a:r>
              <a:rPr lang="fr-BE" sz="2000" dirty="0"/>
              <a:t> que vous avez perçues à la suite d’activités salariées situées pendant toute la période de référence de 24 mois (montant </a:t>
            </a:r>
            <a:r>
              <a:rPr lang="fr-BE" sz="2000" u="sng" dirty="0"/>
              <a:t>non dégressif</a:t>
            </a:r>
            <a:r>
              <a:rPr lang="fr-BE" sz="2000" dirty="0"/>
              <a:t>).</a:t>
            </a:r>
          </a:p>
          <a:p>
            <a:pPr algn="just"/>
            <a:endParaRPr lang="fr-BE" sz="2000" dirty="0"/>
          </a:p>
          <a:p>
            <a:pPr algn="just"/>
            <a:r>
              <a:rPr lang="fr-BE" sz="2000" dirty="0"/>
              <a:t>Le montant journalier de l’allocation ne peut être d’une part inférieure à 69,71 euros pour les travailleurs chargés de famille et à 61,41 euros pour les autres travailleurs et d’autre part supérieur à 72,38 euros.</a:t>
            </a:r>
          </a:p>
        </p:txBody>
      </p:sp>
    </p:spTree>
    <p:extLst>
      <p:ext uri="{BB962C8B-B14F-4D97-AF65-F5344CB8AC3E}">
        <p14:creationId xmlns:p14="http://schemas.microsoft.com/office/powerpoint/2010/main" val="3222988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4E73491-A773-E3CF-B869-1F3B6334B83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13EA386-0C97-1E8C-6BC1-4FE5F0256B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6E25FE7-967F-CEF6-9AA3-A921B6364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C84F76D5-B397-116E-4D3A-A86B5A0C0F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B481D9BC-8933-18B8-377E-DB9A1E1ED8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A83A9335-902B-1A23-9E79-7780EADB8014}"/>
              </a:ext>
            </a:extLst>
          </p:cNvPr>
          <p:cNvSpPr>
            <a:spLocks noGrp="1"/>
          </p:cNvSpPr>
          <p:nvPr>
            <p:ph type="title"/>
          </p:nvPr>
        </p:nvSpPr>
        <p:spPr>
          <a:xfrm>
            <a:off x="1069848" y="484632"/>
            <a:ext cx="10058400" cy="1609344"/>
          </a:xfrm>
        </p:spPr>
        <p:txBody>
          <a:bodyPr>
            <a:normAutofit/>
          </a:bodyPr>
          <a:lstStyle/>
          <a:p>
            <a:r>
              <a:rPr lang="fr-FR" sz="4800" cap="small" dirty="0"/>
              <a:t>§3. Les conditions spécifiques aux artistes (3)</a:t>
            </a:r>
          </a:p>
        </p:txBody>
      </p:sp>
      <p:sp>
        <p:nvSpPr>
          <p:cNvPr id="16" name="Oval 15">
            <a:extLst>
              <a:ext uri="{FF2B5EF4-FFF2-40B4-BE49-F238E27FC236}">
                <a16:creationId xmlns:a16="http://schemas.microsoft.com/office/drawing/2014/main" id="{47AD4B2B-0CF8-C28C-9824-FC2EDD47B1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9F5BBE3-6CE3-EFB3-0B20-81B83F54B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CE3403FC-3747-FECE-4886-6FE61618D5F2}"/>
              </a:ext>
            </a:extLst>
          </p:cNvPr>
          <p:cNvSpPr txBox="1"/>
          <p:nvPr/>
        </p:nvSpPr>
        <p:spPr>
          <a:xfrm>
            <a:off x="1069848" y="2480983"/>
            <a:ext cx="10058399" cy="2554545"/>
          </a:xfrm>
          <a:prstGeom prst="rect">
            <a:avLst/>
          </a:prstGeom>
          <a:noFill/>
        </p:spPr>
        <p:txBody>
          <a:bodyPr wrap="square" rtlCol="0">
            <a:spAutoFit/>
          </a:bodyPr>
          <a:lstStyle/>
          <a:p>
            <a:pPr algn="just"/>
            <a:endParaRPr lang="nl-BE" sz="2000" b="1" i="1" dirty="0"/>
          </a:p>
          <a:p>
            <a:pPr algn="just"/>
            <a:endParaRPr lang="nl-BE" sz="2000" b="1" i="1" dirty="0"/>
          </a:p>
          <a:p>
            <a:pPr algn="just"/>
            <a:endParaRPr lang="nl-BE" sz="2000" b="1" i="1" dirty="0"/>
          </a:p>
          <a:p>
            <a:pPr algn="just"/>
            <a:r>
              <a:rPr lang="nl-BE" sz="2000" b="1" i="1" dirty="0"/>
              <a:t>Question :</a:t>
            </a:r>
          </a:p>
          <a:p>
            <a:pPr algn="just"/>
            <a:endParaRPr lang="nl-BE" sz="2000" b="1" i="1" dirty="0"/>
          </a:p>
          <a:p>
            <a:pPr algn="just"/>
            <a:r>
              <a:rPr lang="nl-BE" sz="2000" b="1" i="1" dirty="0"/>
              <a:t>Quel montant optimal faudrait-il gagner pendant 2 ans pour obtenir le montant maximum de l’allocation de travail des arts ?</a:t>
            </a:r>
          </a:p>
          <a:p>
            <a:pPr algn="just"/>
            <a:endParaRPr lang="fr-BE" sz="2000" dirty="0"/>
          </a:p>
        </p:txBody>
      </p:sp>
    </p:spTree>
    <p:extLst>
      <p:ext uri="{BB962C8B-B14F-4D97-AF65-F5344CB8AC3E}">
        <p14:creationId xmlns:p14="http://schemas.microsoft.com/office/powerpoint/2010/main" val="3484611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fontScale="90000"/>
          </a:bodyPr>
          <a:lstStyle/>
          <a:p>
            <a:r>
              <a:rPr lang="fr-FR" sz="4800" dirty="0"/>
              <a:t>Section 2. </a:t>
            </a:r>
            <a:br>
              <a:rPr lang="fr-FR" sz="4800" dirty="0"/>
            </a:br>
            <a:r>
              <a:rPr lang="fr-FR" sz="4800" dirty="0"/>
              <a:t>L’impact sur les allocations de chômage de l’exercice d’une activité artistique</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1359090"/>
            <a:ext cx="5132665" cy="4048046"/>
          </a:xfrm>
        </p:spPr>
        <p:txBody>
          <a:bodyPr anchor="ctr">
            <a:normAutofit/>
          </a:bodyPr>
          <a:lstStyle/>
          <a:p>
            <a:pPr marL="0" indent="0">
              <a:buNone/>
            </a:pPr>
            <a:r>
              <a:rPr lang="fr-FR" dirty="0"/>
              <a:t>§1. Généralités</a:t>
            </a:r>
          </a:p>
          <a:p>
            <a:pPr marL="0" indent="0">
              <a:buNone/>
            </a:pPr>
            <a:endParaRPr lang="fr-FR" dirty="0"/>
          </a:p>
          <a:p>
            <a:pPr marL="0" indent="0">
              <a:buNone/>
            </a:pPr>
            <a:r>
              <a:rPr lang="fr-FR" dirty="0"/>
              <a:t>§2. L’exercice d’une activité indépendante non artistique</a:t>
            </a:r>
          </a:p>
          <a:p>
            <a:pPr marL="0" indent="0">
              <a:buNone/>
            </a:pPr>
            <a:endParaRPr lang="fr-FR" dirty="0"/>
          </a:p>
          <a:p>
            <a:pPr marL="0" indent="0">
              <a:buNone/>
            </a:pPr>
            <a:r>
              <a:rPr lang="fr-FR" dirty="0"/>
              <a:t>§3. La fonction d’administrateur d’une </a:t>
            </a:r>
            <a:r>
              <a:rPr lang="fr-FR" dirty="0" err="1"/>
              <a:t>asbl</a:t>
            </a:r>
            <a:endParaRPr lang="fr-FR" dirty="0"/>
          </a:p>
          <a:p>
            <a:pPr marL="0" indent="0">
              <a:buNone/>
            </a:pPr>
            <a:endParaRPr lang="fr-FR" dirty="0"/>
          </a:p>
          <a:p>
            <a:pPr marL="0" indent="0">
              <a:buNone/>
            </a:pPr>
            <a:r>
              <a:rPr lang="fr-FR" dirty="0"/>
              <a:t>§4. L’exercice d’une activité artistique</a:t>
            </a:r>
          </a:p>
        </p:txBody>
      </p:sp>
    </p:spTree>
    <p:extLst>
      <p:ext uri="{BB962C8B-B14F-4D97-AF65-F5344CB8AC3E}">
        <p14:creationId xmlns:p14="http://schemas.microsoft.com/office/powerpoint/2010/main" val="4002783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Généralités (1)</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154984"/>
          </a:xfrm>
          <a:prstGeom prst="rect">
            <a:avLst/>
          </a:prstGeom>
          <a:noFill/>
        </p:spPr>
        <p:txBody>
          <a:bodyPr wrap="square" rtlCol="0">
            <a:spAutoFit/>
          </a:bodyPr>
          <a:lstStyle/>
          <a:p>
            <a:pPr marL="457200" indent="-457200" algn="just">
              <a:buAutoNum type="alphaUcPeriod"/>
            </a:pPr>
            <a:r>
              <a:rPr lang="nl-BE" sz="2000" b="1" i="1" dirty="0"/>
              <a:t>L’activité de loisir exclue de la notion de travail</a:t>
            </a:r>
            <a:endParaRPr lang="nl-BE" sz="2000" dirty="0"/>
          </a:p>
          <a:p>
            <a:pPr algn="just"/>
            <a:r>
              <a:rPr lang="fr-BE" dirty="0"/>
              <a:t>- Est exclue de la notion de travail : </a:t>
            </a:r>
            <a:r>
              <a:rPr lang="fr-BE" i="1" dirty="0"/>
              <a:t>« l'activité ne peut pas, vu sa nature et son volume, être intégrée dans le courant des échanges économiques de biens et de services; b) le chômeur prouve que l'activité ne présente pas de caractère commercial</a:t>
            </a:r>
            <a:r>
              <a:rPr lang="fr-BE" dirty="0"/>
              <a:t> ». L’activité doit donc être peu importante et non rémunérée, la charge de cette double preuve incombant au chômeur</a:t>
            </a:r>
            <a:r>
              <a:rPr lang="fr-BE" sz="2000" dirty="0"/>
              <a:t>.</a:t>
            </a:r>
          </a:p>
          <a:p>
            <a:pPr marL="285750" indent="-285750" algn="just">
              <a:buFontTx/>
              <a:buChar char="-"/>
            </a:pPr>
            <a:r>
              <a:rPr lang="fr-BE" dirty="0"/>
              <a:t>L’activité de loisir n’étant pas un travail, elle ne doit pas être déclarée</a:t>
            </a:r>
            <a:r>
              <a:rPr lang="fr-BE" sz="2000" dirty="0"/>
              <a:t> </a:t>
            </a:r>
          </a:p>
          <a:p>
            <a:pPr algn="just"/>
            <a:endParaRPr lang="nl-BE" sz="2000" dirty="0"/>
          </a:p>
          <a:p>
            <a:pPr algn="just"/>
            <a:r>
              <a:rPr lang="nl-BE" sz="2000" b="1" i="1" dirty="0"/>
              <a:t>B. Les activités non artistiques considérées comme incompatibles avec le chômage</a:t>
            </a:r>
          </a:p>
          <a:p>
            <a:pPr marL="342900" indent="-342900" algn="just">
              <a:buFontTx/>
              <a:buChar char="-"/>
            </a:pPr>
            <a:r>
              <a:rPr lang="nl-BE" dirty="0"/>
              <a:t>l’activité effectuée </a:t>
            </a:r>
            <a:r>
              <a:rPr lang="nl-BE" u="sng" dirty="0"/>
              <a:t>pour son compte propre</a:t>
            </a:r>
            <a:r>
              <a:rPr lang="nl-BE" dirty="0"/>
              <a:t> intégrée dans le courant des échanges économiques (Exception : activité limitée à la gestion normale des biens prores  - trois conditions cumulatives)</a:t>
            </a:r>
          </a:p>
          <a:p>
            <a:pPr marL="342900" indent="-342900" algn="just">
              <a:buFontTx/>
              <a:buChar char="-"/>
            </a:pPr>
            <a:r>
              <a:rPr lang="nl-BE" dirty="0"/>
              <a:t>L’activité effextuée </a:t>
            </a:r>
            <a:r>
              <a:rPr lang="nl-BE" u="sng" dirty="0"/>
              <a:t>pour le compte d’un tiers </a:t>
            </a:r>
            <a:r>
              <a:rPr lang="nl-BE" dirty="0"/>
              <a:t>présumée procurer une rémunération</a:t>
            </a:r>
          </a:p>
          <a:p>
            <a:pPr marL="342900" indent="-342900" algn="just">
              <a:buAutoNum type="alphaUcPeriod"/>
            </a:pPr>
            <a:endParaRPr lang="fr-FR" dirty="0"/>
          </a:p>
        </p:txBody>
      </p:sp>
    </p:spTree>
    <p:extLst>
      <p:ext uri="{BB962C8B-B14F-4D97-AF65-F5344CB8AC3E}">
        <p14:creationId xmlns:p14="http://schemas.microsoft.com/office/powerpoint/2010/main" val="1796245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Généralités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5047536"/>
          </a:xfrm>
          <a:prstGeom prst="rect">
            <a:avLst/>
          </a:prstGeom>
          <a:noFill/>
        </p:spPr>
        <p:txBody>
          <a:bodyPr wrap="square" rtlCol="0">
            <a:spAutoFit/>
          </a:bodyPr>
          <a:lstStyle/>
          <a:p>
            <a:pPr algn="just"/>
            <a:r>
              <a:rPr lang="nl-BE" sz="2000" b="1" i="1" dirty="0"/>
              <a:t>C. L’activité salariée ou statutaire</a:t>
            </a:r>
            <a:endParaRPr lang="nl-BE" sz="2000" dirty="0"/>
          </a:p>
          <a:p>
            <a:pPr marL="285750" indent="-285750" algn="just">
              <a:buFontTx/>
              <a:buChar char="-"/>
            </a:pPr>
            <a:r>
              <a:rPr lang="fr-BE" dirty="0"/>
              <a:t>Un chômeur autorisé à comme salarié ou fonctionnaire, il est autorisé à prester s’il indique sur sa carte de contrôle les cases correspondant aux jours de travail pour lequel il ne sera pas indemnisé</a:t>
            </a:r>
            <a:r>
              <a:rPr lang="fr-BE" sz="2000" dirty="0"/>
              <a:t> </a:t>
            </a:r>
          </a:p>
          <a:p>
            <a:pPr marL="285750" indent="-285750" algn="just">
              <a:buFontTx/>
              <a:buChar char="-"/>
            </a:pPr>
            <a:r>
              <a:rPr lang="fr-BE" dirty="0"/>
              <a:t>En cas d’engagement à temps partiel auprès d’un employeur (en contrat à durée déterminée de longue durée, par exemple pour une année scolaire), le chômeur ne peut plus prétendre à des allocations en tant que chômeur complet et doit en principe, pour continuer à bénéficier de ses allocations de chômage, introduire une demande comme chômeur avec maintien de droit et solliciter une allocation de revenu garanti s’il remplit les conditions requises </a:t>
            </a:r>
          </a:p>
          <a:p>
            <a:pPr algn="just"/>
            <a:endParaRPr lang="nl-BE" sz="2000" dirty="0"/>
          </a:p>
          <a:p>
            <a:pPr algn="just"/>
            <a:r>
              <a:rPr lang="nl-BE" sz="2000" b="1" i="1" dirty="0"/>
              <a:t>D. La poursuite de formation ou d’études </a:t>
            </a:r>
            <a:endParaRPr lang="fr-BE" sz="2000" b="1" i="1" dirty="0"/>
          </a:p>
          <a:p>
            <a:pPr marL="342900" indent="-342900" algn="just">
              <a:buFontTx/>
              <a:buChar char="-"/>
            </a:pPr>
            <a:r>
              <a:rPr lang="fr-BE" sz="2000" dirty="0"/>
              <a:t>ok sous certaines conditions, notamment l’o</a:t>
            </a:r>
            <a:r>
              <a:rPr lang="fr-BE" dirty="0"/>
              <a:t>btention d’une dispense préalable par le service régional de l’emploi</a:t>
            </a:r>
            <a:r>
              <a:rPr lang="fr-BE" sz="2000" dirty="0"/>
              <a:t> )</a:t>
            </a:r>
          </a:p>
          <a:p>
            <a:pPr algn="just"/>
            <a:endParaRPr lang="nl-BE" sz="2000" dirty="0"/>
          </a:p>
          <a:p>
            <a:pPr marL="342900" indent="-342900" algn="just">
              <a:buAutoNum type="alphaUcPeriod"/>
            </a:pPr>
            <a:endParaRPr lang="nl-BE" sz="2000" dirty="0"/>
          </a:p>
          <a:p>
            <a:pPr marL="342900" indent="-342900" algn="just">
              <a:buAutoNum type="alphaUcPeriod"/>
            </a:pPr>
            <a:endParaRPr lang="fr-FR" dirty="0"/>
          </a:p>
        </p:txBody>
      </p:sp>
    </p:spTree>
    <p:extLst>
      <p:ext uri="{BB962C8B-B14F-4D97-AF65-F5344CB8AC3E}">
        <p14:creationId xmlns:p14="http://schemas.microsoft.com/office/powerpoint/2010/main" val="4027620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Généralités (3)</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323987"/>
          </a:xfrm>
          <a:prstGeom prst="rect">
            <a:avLst/>
          </a:prstGeom>
          <a:noFill/>
        </p:spPr>
        <p:txBody>
          <a:bodyPr wrap="square" rtlCol="0">
            <a:spAutoFit/>
          </a:bodyPr>
          <a:lstStyle/>
          <a:p>
            <a:pPr algn="just"/>
            <a:r>
              <a:rPr lang="nl-BE" sz="2000" b="1" i="1" dirty="0"/>
              <a:t>E. L’activité bénévole</a:t>
            </a:r>
          </a:p>
          <a:p>
            <a:pPr marL="285750" indent="-285750" algn="just">
              <a:buFontTx/>
              <a:buChar char="-"/>
            </a:pPr>
            <a:r>
              <a:rPr lang="fr-BE" dirty="0"/>
              <a:t>Le chômeur qui souhaite exercer une activité bénévole doit le faire dans le respect de certains conditions</a:t>
            </a:r>
            <a:r>
              <a:rPr lang="fr-BE" sz="2000" dirty="0"/>
              <a:t> : </a:t>
            </a:r>
            <a:r>
              <a:rPr lang="fr-BE" dirty="0"/>
              <a:t>S’il exerce son activité volontaire, il doit en faire la déclaration écrite préalable auprès du bureau de chômage par l’intermédiaire de son organisme de paiement et doit respecter les éventuelles conditions de l’autorisation donnée par le directeur du bureau de chômage</a:t>
            </a:r>
            <a:r>
              <a:rPr lang="fr-BE" sz="2000" dirty="0"/>
              <a:t> </a:t>
            </a:r>
          </a:p>
          <a:p>
            <a:pPr marL="285750" indent="-285750" algn="just">
              <a:buFontTx/>
              <a:buChar char="-"/>
            </a:pPr>
            <a:r>
              <a:rPr lang="fr-BE" b="1" dirty="0">
                <a:solidFill>
                  <a:srgbClr val="FF0000"/>
                </a:solidFill>
              </a:rPr>
              <a:t>A défaut de déclaration préalable ou de respect des conditions, l’activité peut être considérée comme une activité incompatible</a:t>
            </a:r>
            <a:r>
              <a:rPr lang="fr-BE" sz="2000" b="1" dirty="0">
                <a:solidFill>
                  <a:srgbClr val="FF0000"/>
                </a:solidFill>
              </a:rPr>
              <a:t> </a:t>
            </a:r>
            <a:endParaRPr lang="nl-BE" sz="2000" b="1" dirty="0">
              <a:solidFill>
                <a:srgbClr val="FF0000"/>
              </a:solidFill>
            </a:endParaRPr>
          </a:p>
          <a:p>
            <a:pPr algn="just"/>
            <a:endParaRPr lang="nl-BE" sz="2000" dirty="0"/>
          </a:p>
          <a:p>
            <a:pPr marL="342900" indent="-342900" algn="just">
              <a:buAutoNum type="alphaUcPeriod"/>
            </a:pPr>
            <a:endParaRPr lang="nl-BE" sz="2000" dirty="0"/>
          </a:p>
          <a:p>
            <a:pPr marL="342900" indent="-342900" algn="just">
              <a:buAutoNum type="alphaUcPeriod"/>
            </a:pPr>
            <a:endParaRPr lang="fr-FR" dirty="0"/>
          </a:p>
        </p:txBody>
      </p:sp>
    </p:spTree>
    <p:extLst>
      <p:ext uri="{BB962C8B-B14F-4D97-AF65-F5344CB8AC3E}">
        <p14:creationId xmlns:p14="http://schemas.microsoft.com/office/powerpoint/2010/main" val="336329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L’exercice d’une activité indépendante non artistique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431983"/>
          </a:xfrm>
          <a:prstGeom prst="rect">
            <a:avLst/>
          </a:prstGeom>
          <a:noFill/>
        </p:spPr>
        <p:txBody>
          <a:bodyPr wrap="square" rtlCol="0">
            <a:spAutoFit/>
          </a:bodyPr>
          <a:lstStyle/>
          <a:p>
            <a:pPr algn="just"/>
            <a:r>
              <a:rPr lang="nl-BE" sz="2000" b="1" i="1" dirty="0"/>
              <a:t>A. Notion</a:t>
            </a:r>
          </a:p>
          <a:p>
            <a:pPr algn="just"/>
            <a:r>
              <a:rPr lang="fr-BE" dirty="0"/>
              <a:t>L’hypothèse visée ici est celle où l’artiste exerce une activité accessoire non artistique et non salariée alors qu’il bénéficie d’allocations de chômage. Il n’est pas nécessaire que les tâches accomplis rapportent de l’argent </a:t>
            </a:r>
            <a:r>
              <a:rPr lang="fr-BE" sz="2000" dirty="0"/>
              <a:t> </a:t>
            </a:r>
            <a:endParaRPr lang="nl-BE" sz="2000" dirty="0"/>
          </a:p>
          <a:p>
            <a:pPr marL="342900" indent="-342900" algn="just">
              <a:buAutoNum type="alphaUcPeriod"/>
            </a:pPr>
            <a:endParaRPr lang="nl-BE" sz="2000" dirty="0"/>
          </a:p>
          <a:p>
            <a:pPr algn="just"/>
            <a:r>
              <a:rPr lang="nl-BE" sz="2000" b="1" i="1" dirty="0"/>
              <a:t>B. Quatre conditions cumulatives</a:t>
            </a:r>
          </a:p>
          <a:p>
            <a:pPr algn="just"/>
            <a:r>
              <a:rPr lang="fr-BE" dirty="0"/>
              <a:t>1° Faire une déclaration d’activité accessoire</a:t>
            </a:r>
            <a:r>
              <a:rPr lang="fr-BE" sz="2000" dirty="0"/>
              <a:t> </a:t>
            </a:r>
          </a:p>
          <a:p>
            <a:pPr algn="just"/>
            <a:r>
              <a:rPr lang="fr-BE" dirty="0"/>
              <a:t>2° L’activité doit avoir été exercée durant la période pendant laquelle le demandeur d’emploi a été occupé comme travailleur salarié. La période vise les trois mois au moins précédant la demande d'allocations</a:t>
            </a:r>
          </a:p>
          <a:p>
            <a:pPr algn="just"/>
            <a:r>
              <a:rPr lang="fr-BE" dirty="0"/>
              <a:t>3° L’ activité doit être exercée principalement avant 7 heures et après 18h. </a:t>
            </a:r>
          </a:p>
          <a:p>
            <a:pPr algn="just"/>
            <a:r>
              <a:rPr lang="fr-BE" dirty="0"/>
              <a:t>4° Ne pas exercer certaines activités, exclues de ce régime, notamment celles qui se déroulent habituellement après 18h ou le week-end </a:t>
            </a:r>
          </a:p>
          <a:p>
            <a:pPr algn="just"/>
            <a:endParaRPr lang="nl-BE" sz="2000" dirty="0"/>
          </a:p>
          <a:p>
            <a:pPr marL="342900" indent="-342900" algn="just">
              <a:buAutoNum type="alphaUcPeriod"/>
            </a:pPr>
            <a:endParaRPr lang="fr-FR" dirty="0"/>
          </a:p>
        </p:txBody>
      </p:sp>
    </p:spTree>
    <p:extLst>
      <p:ext uri="{BB962C8B-B14F-4D97-AF65-F5344CB8AC3E}">
        <p14:creationId xmlns:p14="http://schemas.microsoft.com/office/powerpoint/2010/main" val="3177403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069848" y="484632"/>
            <a:ext cx="10058400" cy="1609344"/>
          </a:xfrm>
        </p:spPr>
        <p:txBody>
          <a:bodyPr>
            <a:normAutofit/>
          </a:bodyPr>
          <a:lstStyle/>
          <a:p>
            <a:r>
              <a:rPr lang="fr-FR" b="1" dirty="0"/>
              <a:t>PARTIE 3. artistes et prestations sociales</a:t>
            </a:r>
            <a:endParaRPr lang="fr-FR" b="1" dirty="0">
              <a:latin typeface="+mn-lt"/>
            </a:endParaRPr>
          </a:p>
        </p:txBody>
      </p:sp>
      <p:sp>
        <p:nvSpPr>
          <p:cNvPr id="34" name="Rectangle 25">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Espace réservé du contenu 2">
            <a:extLst>
              <a:ext uri="{FF2B5EF4-FFF2-40B4-BE49-F238E27FC236}">
                <a16:creationId xmlns:a16="http://schemas.microsoft.com/office/drawing/2014/main" id="{95BD79AD-8707-4A90-A68D-B40B2CE51A7E}"/>
              </a:ext>
            </a:extLst>
          </p:cNvPr>
          <p:cNvGraphicFramePr>
            <a:graphicFrameLocks noGrp="1"/>
          </p:cNvGraphicFramePr>
          <p:nvPr>
            <p:ph idx="1"/>
            <p:extLst>
              <p:ext uri="{D42A27DB-BD31-4B8C-83A1-F6EECF244321}">
                <p14:modId xmlns:p14="http://schemas.microsoft.com/office/powerpoint/2010/main" val="1479425578"/>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497171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La fonction d’administrateur d’une ASBL</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877985"/>
          </a:xfrm>
          <a:prstGeom prst="rect">
            <a:avLst/>
          </a:prstGeom>
          <a:noFill/>
        </p:spPr>
        <p:txBody>
          <a:bodyPr wrap="square" rtlCol="0">
            <a:spAutoFit/>
          </a:bodyPr>
          <a:lstStyle/>
          <a:p>
            <a:pPr algn="just"/>
            <a:r>
              <a:rPr lang="nl-BE" sz="2000" b="1" i="1" dirty="0"/>
              <a:t>A. L’administration d’une asbl étrangère aux activités artistiques du chômeur</a:t>
            </a:r>
          </a:p>
          <a:p>
            <a:pPr algn="just"/>
            <a:r>
              <a:rPr lang="fr-BE" dirty="0"/>
              <a:t>- L’exercice d’une telle activité est donc, en principe, incompatible à la perception des allocations de chômage, puisque le chômeur doit être privé de travail, à moins qu’il ne soit exercé en respectant les conditions d’une activité indépendante accessoire</a:t>
            </a:r>
            <a:r>
              <a:rPr lang="fr-BE" sz="2000" dirty="0"/>
              <a:t> ou à titre bénévole</a:t>
            </a:r>
          </a:p>
          <a:p>
            <a:pPr algn="just"/>
            <a:endParaRPr lang="fr-BE" sz="2000" dirty="0"/>
          </a:p>
          <a:p>
            <a:pPr algn="just"/>
            <a:r>
              <a:rPr lang="nl-BE" sz="2000" b="1" i="1" dirty="0"/>
              <a:t>B. L’administration d’une asbl créée pour gérer sa propre activité artistique</a:t>
            </a:r>
          </a:p>
          <a:p>
            <a:pPr algn="just"/>
            <a:r>
              <a:rPr lang="nl-BE" sz="2000" dirty="0"/>
              <a:t>- </a:t>
            </a:r>
            <a:r>
              <a:rPr lang="fr-BE" dirty="0"/>
              <a:t>En principe, une telle activité pourrait être considérée comme incompatible avec la perception d’allocations de chômage étant donné qu’elle est effectuée au profit de l’artiste lui-même. Toutefois, l’</a:t>
            </a:r>
            <a:r>
              <a:rPr lang="fr-BE" dirty="0" err="1"/>
              <a:t>ONEm</a:t>
            </a:r>
            <a:r>
              <a:rPr lang="fr-BE" dirty="0"/>
              <a:t> applique actuellement un régime dérogatoire </a:t>
            </a:r>
            <a:r>
              <a:rPr lang="nl-BE" dirty="0"/>
              <a:t>sous trois conditions (l’activité d’administrateur est de minime importance, elle se limite à la gestion administrative de sa propre carrière artistique et l’asbl doit être de petite taille)</a:t>
            </a:r>
            <a:endParaRPr lang="nl-BE" sz="2000" dirty="0"/>
          </a:p>
          <a:p>
            <a:pPr marL="342900" indent="-342900" algn="just">
              <a:buAutoNum type="alphaUcPeriod"/>
            </a:pPr>
            <a:endParaRPr lang="fr-FR" dirty="0"/>
          </a:p>
        </p:txBody>
      </p:sp>
    </p:spTree>
    <p:extLst>
      <p:ext uri="{BB962C8B-B14F-4D97-AF65-F5344CB8AC3E}">
        <p14:creationId xmlns:p14="http://schemas.microsoft.com/office/powerpoint/2010/main" val="1089596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§4. L’exercice d’une activité artistique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985980"/>
          </a:xfrm>
          <a:prstGeom prst="rect">
            <a:avLst/>
          </a:prstGeom>
          <a:noFill/>
        </p:spPr>
        <p:txBody>
          <a:bodyPr wrap="square" rtlCol="0">
            <a:spAutoFit/>
          </a:bodyPr>
          <a:lstStyle/>
          <a:p>
            <a:pPr algn="just"/>
            <a:r>
              <a:rPr lang="nl-BE" sz="2000" b="1" i="1" dirty="0"/>
              <a:t>A. L’activité artistique exclue de la notion de travail</a:t>
            </a:r>
          </a:p>
          <a:p>
            <a:pPr marL="342900" indent="-342900" algn="just">
              <a:buFontTx/>
              <a:buChar char="-"/>
            </a:pPr>
            <a:r>
              <a:rPr lang="nl-BE" dirty="0"/>
              <a:t>Ne sont pas considérées comme du travail : l’activité non rémunérée dane le cadre d’une formation artistique, l’activité artistique effectuée comme hobby, la présence de l’artiste à une exposition publique de ses créations artistiques (l’exposition ne doit toutefois pas avoir pour but de procéder à la vente de ses oeuvres dont l’artistique s’occuperait lui-même et la présence de l’artiste ne peut être exigée dans le contrat pass avec un tiers)</a:t>
            </a:r>
          </a:p>
          <a:p>
            <a:pPr marL="342900" indent="-342900" algn="just">
              <a:buFontTx/>
              <a:buChar char="-"/>
            </a:pPr>
            <a:r>
              <a:rPr lang="nl-BE" b="1" dirty="0">
                <a:solidFill>
                  <a:srgbClr val="FF0000"/>
                </a:solidFill>
              </a:rPr>
              <a:t>Attention</a:t>
            </a:r>
            <a:r>
              <a:rPr lang="nl-BE" dirty="0"/>
              <a:t> : </a:t>
            </a:r>
            <a:r>
              <a:rPr lang="nl-BE" dirty="0">
                <a:solidFill>
                  <a:srgbClr val="FF0000"/>
                </a:solidFill>
              </a:rPr>
              <a:t>l’activité de vente est exclue de la notion de hobby !</a:t>
            </a:r>
          </a:p>
          <a:p>
            <a:pPr algn="just"/>
            <a:endParaRPr lang="nl-BE" sz="2000" dirty="0"/>
          </a:p>
          <a:p>
            <a:pPr algn="just"/>
            <a:r>
              <a:rPr lang="nl-BE" sz="2000" b="1" i="1" dirty="0"/>
              <a:t>B. L’activité artistique sous forme d’indemnités des arts amateurs (ancien RPI)</a:t>
            </a:r>
          </a:p>
          <a:p>
            <a:pPr marL="285750" indent="-285750">
              <a:buFontTx/>
              <a:buChar char="-"/>
            </a:pPr>
            <a:r>
              <a:rPr lang="fr-BE" dirty="0"/>
              <a:t>La journée où l’artiste est occupé sous RPI doit être noircie sur le carte de contrôle comme journée de travail, celle-ci n’étant pas indemnisée (obligation de le mentionner sur la carte de contrôle mais pas d’obligation de déclarer les revenus du régime des petites indemnités dans le formulaire C1 – Artiste ni dans la déclaration annuelle de revenus)</a:t>
            </a:r>
            <a:endParaRPr lang="nl-BE" sz="2000" dirty="0"/>
          </a:p>
          <a:p>
            <a:pPr marL="342900" indent="-342900" algn="just">
              <a:buAutoNum type="alphaUcPeriod"/>
            </a:pPr>
            <a:endParaRPr lang="nl-BE" sz="2000" dirty="0"/>
          </a:p>
          <a:p>
            <a:pPr algn="just"/>
            <a:endParaRPr lang="nl-BE" sz="2000" dirty="0"/>
          </a:p>
          <a:p>
            <a:pPr algn="just"/>
            <a:endParaRPr lang="nl-BE" sz="2000" dirty="0"/>
          </a:p>
          <a:p>
            <a:pPr marL="342900" indent="-342900" algn="just">
              <a:buAutoNum type="alphaUcPeriod"/>
            </a:pPr>
            <a:endParaRPr lang="fr-FR" dirty="0"/>
          </a:p>
        </p:txBody>
      </p:sp>
    </p:spTree>
    <p:extLst>
      <p:ext uri="{BB962C8B-B14F-4D97-AF65-F5344CB8AC3E}">
        <p14:creationId xmlns:p14="http://schemas.microsoft.com/office/powerpoint/2010/main" val="3388788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§4. L’exercice d’une activité artistique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401205"/>
          </a:xfrm>
          <a:prstGeom prst="rect">
            <a:avLst/>
          </a:prstGeom>
          <a:noFill/>
        </p:spPr>
        <p:txBody>
          <a:bodyPr wrap="square" rtlCol="0">
            <a:spAutoFit/>
          </a:bodyPr>
          <a:lstStyle/>
          <a:p>
            <a:pPr algn="just"/>
            <a:r>
              <a:rPr lang="nl-BE" sz="2000" b="1" i="1" dirty="0"/>
              <a:t>C. L’activité artistiques salariée ou statutaire</a:t>
            </a:r>
          </a:p>
          <a:p>
            <a:pPr algn="just"/>
            <a:r>
              <a:rPr lang="nl-BE" sz="2000" dirty="0"/>
              <a:t>- </a:t>
            </a:r>
            <a:r>
              <a:rPr lang="fr-BE" dirty="0"/>
              <a:t>L’artiste perd son droit aux allocations de chômage durant la période couverte par le contrat de travail (obligation de mentionner les jours de de travail sur sa carte de contrôle)</a:t>
            </a:r>
          </a:p>
          <a:p>
            <a:pPr algn="just"/>
            <a:endParaRPr lang="nl-BE" dirty="0"/>
          </a:p>
          <a:p>
            <a:pPr algn="just"/>
            <a:r>
              <a:rPr lang="nl-BE" sz="2000" b="1" i="1" dirty="0"/>
              <a:t>D. L’activité artistique indépendante accessoire générant des revenus non soumis à la sécurité sociale</a:t>
            </a:r>
            <a:endParaRPr lang="nl-BE" sz="2000" dirty="0"/>
          </a:p>
          <a:p>
            <a:pPr marL="342900" indent="-342900" algn="just">
              <a:buFontTx/>
              <a:buChar char="-"/>
            </a:pPr>
            <a:r>
              <a:rPr lang="fr-BE" dirty="0"/>
              <a:t>Les revenus (autres que salariés ou statutaires) découlant d’activités qui ne sont pas assujettis à la sécurité sociale des travailleurs salariés peuvent également influencer le montant de votre allocation. Il s’agit de tous les revenus découlant directement ou indirectement de l’exercice de l’activité, y compris les droits d’auteur ou les droits voisins.</a:t>
            </a:r>
          </a:p>
          <a:p>
            <a:pPr marL="342900" indent="-342900" algn="just">
              <a:buFontTx/>
              <a:buChar char="-"/>
            </a:pPr>
            <a:r>
              <a:rPr lang="fr-BE" dirty="0"/>
              <a:t>Si le montant annuel net imposable de l’ensemble des revenus non assujettis à la sécurité sociale des travailleurs salariés ne dépasse pas </a:t>
            </a:r>
            <a:r>
              <a:rPr lang="fr-BE" dirty="0">
                <a:solidFill>
                  <a:srgbClr val="FF0000"/>
                </a:solidFill>
              </a:rPr>
              <a:t>10.842,00 euros</a:t>
            </a:r>
            <a:r>
              <a:rPr lang="fr-BE" dirty="0"/>
              <a:t>, le montant de l’allocation ne sera pas influencé. </a:t>
            </a:r>
            <a:endParaRPr lang="nl-BE" sz="2000" dirty="0"/>
          </a:p>
          <a:p>
            <a:pPr algn="just"/>
            <a:endParaRPr lang="nl-BE" sz="2000" dirty="0"/>
          </a:p>
          <a:p>
            <a:pPr marL="342900" indent="-342900" algn="just">
              <a:buAutoNum type="alphaUcPeriod"/>
            </a:pPr>
            <a:endParaRPr lang="fr-FR" dirty="0"/>
          </a:p>
        </p:txBody>
      </p:sp>
    </p:spTree>
    <p:extLst>
      <p:ext uri="{BB962C8B-B14F-4D97-AF65-F5344CB8AC3E}">
        <p14:creationId xmlns:p14="http://schemas.microsoft.com/office/powerpoint/2010/main" val="650645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§4. L’exercice d’une activité artistique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5293757"/>
          </a:xfrm>
          <a:prstGeom prst="rect">
            <a:avLst/>
          </a:prstGeom>
          <a:noFill/>
        </p:spPr>
        <p:txBody>
          <a:bodyPr wrap="square" rtlCol="0">
            <a:spAutoFit/>
          </a:bodyPr>
          <a:lstStyle/>
          <a:p>
            <a:pPr marL="342900" indent="-342900" algn="just">
              <a:buFontTx/>
              <a:buChar char="-"/>
            </a:pPr>
            <a:r>
              <a:rPr lang="nl-BE" sz="2000" dirty="0"/>
              <a:t>Quatre conditions cumulatives :</a:t>
            </a:r>
          </a:p>
          <a:p>
            <a:pPr marL="800100" lvl="1" indent="-342900" algn="just">
              <a:buFontTx/>
              <a:buChar char="-"/>
            </a:pPr>
            <a:r>
              <a:rPr lang="nl-BE" sz="2000" dirty="0"/>
              <a:t>1° Une activité artistique</a:t>
            </a:r>
          </a:p>
          <a:p>
            <a:pPr marL="800100" lvl="1" indent="-342900" algn="just">
              <a:buFontTx/>
              <a:buChar char="-"/>
            </a:pPr>
            <a:r>
              <a:rPr lang="nl-BE" sz="2000" dirty="0"/>
              <a:t>2° Une activité complémentaire</a:t>
            </a:r>
          </a:p>
          <a:p>
            <a:pPr marL="800100" lvl="1" indent="-342900" algn="just">
              <a:buFontTx/>
              <a:buChar char="-"/>
            </a:pPr>
            <a:r>
              <a:rPr lang="nl-BE" sz="2000" dirty="0"/>
              <a:t>3° La mention de l’activité complémentaire dans le formulaire C1 – Artistes</a:t>
            </a:r>
          </a:p>
          <a:p>
            <a:pPr marL="800100" lvl="1" indent="-342900" algn="just">
              <a:buFontTx/>
              <a:buChar char="-"/>
            </a:pPr>
            <a:r>
              <a:rPr lang="nl-BE" sz="2000" dirty="0"/>
              <a:t>4° un montant </a:t>
            </a:r>
            <a:r>
              <a:rPr lang="nl-BE" sz="2000" b="1" u="sng" dirty="0"/>
              <a:t>maximum</a:t>
            </a:r>
            <a:r>
              <a:rPr lang="nl-BE" sz="2000" dirty="0"/>
              <a:t> de </a:t>
            </a:r>
            <a:r>
              <a:rPr lang="nl-BE" sz="2000" b="1" dirty="0"/>
              <a:t>4.536,48 euros net</a:t>
            </a:r>
          </a:p>
          <a:p>
            <a:pPr marL="342900" indent="-342900" algn="just">
              <a:buFontTx/>
              <a:buChar char="-"/>
            </a:pPr>
            <a:r>
              <a:rPr lang="nl-BE" sz="2000" dirty="0"/>
              <a:t>Conséquences sur les obligations du chômeur</a:t>
            </a:r>
          </a:p>
          <a:p>
            <a:pPr marL="800100" lvl="1" indent="-342900" algn="just">
              <a:buFontTx/>
              <a:buChar char="-"/>
            </a:pPr>
            <a:r>
              <a:rPr lang="nl-BE" sz="2000" dirty="0"/>
              <a:t>1° La mention de certaines activités sur la carte controle (journée d’interprétation publique / enregistrement / représentation, journée de présence à exposition dans 2 hypothèses,  prestation contre rémunération autre que salarié</a:t>
            </a:r>
          </a:p>
          <a:p>
            <a:pPr marL="800100" lvl="1" indent="-342900" algn="just">
              <a:buFontTx/>
              <a:buChar char="-"/>
            </a:pPr>
            <a:r>
              <a:rPr lang="nl-BE" sz="2000" dirty="0"/>
              <a:t>2° Des obligations identiques à celle d’un indépendant (complémentaire)</a:t>
            </a:r>
          </a:p>
          <a:p>
            <a:pPr marL="342900" indent="-342900" algn="just">
              <a:buFontTx/>
              <a:buChar char="-"/>
            </a:pPr>
            <a:r>
              <a:rPr lang="nl-BE" sz="2000" dirty="0"/>
              <a:t>La prise en considération des revenus dépassant le montant maximum (impact sur le calcul des allocations de chômage)</a:t>
            </a:r>
          </a:p>
          <a:p>
            <a:pPr marL="800100" lvl="1" indent="-342900" algn="just">
              <a:buFontTx/>
              <a:buChar char="-"/>
            </a:pPr>
            <a:endParaRPr lang="nl-BE" sz="2000" dirty="0"/>
          </a:p>
          <a:p>
            <a:pPr lvl="1" algn="just"/>
            <a:endParaRPr lang="nl-BE" sz="2000" dirty="0"/>
          </a:p>
          <a:p>
            <a:pPr algn="just"/>
            <a:endParaRPr lang="nl-BE" sz="2000" dirty="0"/>
          </a:p>
          <a:p>
            <a:pPr marL="342900" indent="-342900" algn="just">
              <a:buAutoNum type="alphaUcPeriod"/>
            </a:pPr>
            <a:endParaRPr lang="fr-FR" dirty="0"/>
          </a:p>
        </p:txBody>
      </p:sp>
    </p:spTree>
    <p:extLst>
      <p:ext uri="{BB962C8B-B14F-4D97-AF65-F5344CB8AC3E}">
        <p14:creationId xmlns:p14="http://schemas.microsoft.com/office/powerpoint/2010/main" val="21416821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32C7A39-7B06-D7F8-E344-4AEEDA078BF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747DC0-EA13-6BD1-10A7-78E4D8F60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0E30DA9-C7CD-BDE8-F7B9-230D792FA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5656A6F0-3D67-FFCC-8DA7-F33FF24BCA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A2A9D98-9F65-2404-1CBF-52CD91D519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BA5C7157-00AE-20AC-37DF-E51DCB5222DE}"/>
              </a:ext>
            </a:extLst>
          </p:cNvPr>
          <p:cNvSpPr>
            <a:spLocks noGrp="1"/>
          </p:cNvSpPr>
          <p:nvPr>
            <p:ph type="title"/>
          </p:nvPr>
        </p:nvSpPr>
        <p:spPr>
          <a:xfrm>
            <a:off x="1069848" y="484632"/>
            <a:ext cx="10058400" cy="1609344"/>
          </a:xfrm>
        </p:spPr>
        <p:txBody>
          <a:bodyPr>
            <a:normAutofit/>
          </a:bodyPr>
          <a:lstStyle/>
          <a:p>
            <a:r>
              <a:rPr lang="fr-FR" sz="4800" cap="small" dirty="0"/>
              <a:t>§4. L’exercice d’une activité artistique (2)</a:t>
            </a:r>
          </a:p>
        </p:txBody>
      </p:sp>
      <p:sp>
        <p:nvSpPr>
          <p:cNvPr id="16" name="Oval 15">
            <a:extLst>
              <a:ext uri="{FF2B5EF4-FFF2-40B4-BE49-F238E27FC236}">
                <a16:creationId xmlns:a16="http://schemas.microsoft.com/office/drawing/2014/main" id="{8C8B111E-3C6E-9E06-D910-636E354D1E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B51AD898-219F-DB92-8C2C-C08633949E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87C05E5E-45DB-E1F9-8BE3-7C9CEE5F6074}"/>
              </a:ext>
            </a:extLst>
          </p:cNvPr>
          <p:cNvSpPr txBox="1"/>
          <p:nvPr/>
        </p:nvSpPr>
        <p:spPr>
          <a:xfrm>
            <a:off x="1069848" y="2480983"/>
            <a:ext cx="10058399" cy="5816977"/>
          </a:xfrm>
          <a:prstGeom prst="rect">
            <a:avLst/>
          </a:prstGeom>
          <a:noFill/>
        </p:spPr>
        <p:txBody>
          <a:bodyPr wrap="square" rtlCol="0">
            <a:spAutoFit/>
          </a:bodyPr>
          <a:lstStyle/>
          <a:p>
            <a:pPr algn="just"/>
            <a:r>
              <a:rPr lang="nl-BE" sz="2000" u="sng" dirty="0"/>
              <a:t>En résumé</a:t>
            </a:r>
          </a:p>
          <a:p>
            <a:pPr marL="342900" indent="-342900" algn="just">
              <a:buFontTx/>
              <a:buChar char="-"/>
            </a:pPr>
            <a:endParaRPr lang="nl-BE" sz="2000" dirty="0"/>
          </a:p>
          <a:p>
            <a:pPr algn="just"/>
            <a:r>
              <a:rPr lang="fr-BE" dirty="0"/>
              <a:t>En tant que travailleur des arts, vous pouvez exercer une activité tout en conservant votre droit à l’allocation et ne devez donc pas déclarer cette activité sur votre carte de contrôle, sauf s’il s’agit d’une des activités suivantes :</a:t>
            </a:r>
          </a:p>
          <a:p>
            <a:pPr algn="just"/>
            <a:endParaRPr lang="fr-BE" dirty="0"/>
          </a:p>
          <a:p>
            <a:pPr algn="just">
              <a:buFont typeface="Arial" panose="020B0604020202020204" pitchFamily="34" charset="0"/>
              <a:buChar char="•"/>
            </a:pPr>
            <a:r>
              <a:rPr lang="fr-BE" dirty="0"/>
              <a:t>travail salarié ou statutaire </a:t>
            </a:r>
          </a:p>
          <a:p>
            <a:pPr algn="just">
              <a:buFont typeface="Arial" panose="020B0604020202020204" pitchFamily="34" charset="0"/>
              <a:buChar char="•"/>
            </a:pPr>
            <a:r>
              <a:rPr lang="fr-BE" dirty="0"/>
              <a:t>travail contre le paiement d’une « indemnité des arts en amateur » (IAA) ;</a:t>
            </a:r>
          </a:p>
          <a:p>
            <a:pPr algn="just">
              <a:buFont typeface="Arial" panose="020B0604020202020204" pitchFamily="34" charset="0"/>
              <a:buChar char="•"/>
            </a:pPr>
            <a:r>
              <a:rPr lang="fr-BE" dirty="0"/>
              <a:t>présence contractuellement obligatoire à une exposition avec vente ou présence à une exposition où vous assurez vous-même la vente de vos œuvres.</a:t>
            </a:r>
          </a:p>
          <a:p>
            <a:pPr algn="just">
              <a:buFont typeface="Arial" panose="020B0604020202020204" pitchFamily="34" charset="0"/>
              <a:buChar char="•"/>
            </a:pPr>
            <a:endParaRPr lang="fr-BE" dirty="0"/>
          </a:p>
          <a:p>
            <a:pPr algn="just"/>
            <a:r>
              <a:rPr lang="fr-BE" dirty="0"/>
              <a:t>Ces types d’activité doivent être mentionnés sur votre carte de contrôle. Vous perdez votre droit à l’allocation du travail des arts les jours en question.</a:t>
            </a:r>
          </a:p>
          <a:p>
            <a:pPr algn="just"/>
            <a:endParaRPr lang="fr-BE" dirty="0"/>
          </a:p>
          <a:p>
            <a:pPr algn="just"/>
            <a:r>
              <a:rPr lang="fr-BE" dirty="0"/>
              <a:t>Vous pouvez percevoir jusqu’à 10.842 </a:t>
            </a:r>
            <a:r>
              <a:rPr lang="fr-BE" dirty="0" err="1"/>
              <a:t>eur</a:t>
            </a:r>
            <a:r>
              <a:rPr lang="fr-BE" dirty="0"/>
              <a:t>/an de droits d’auteur sans perdre d’allocations.</a:t>
            </a:r>
          </a:p>
          <a:p>
            <a:pPr algn="just"/>
            <a:endParaRPr lang="nl-BE" sz="2000" dirty="0"/>
          </a:p>
          <a:p>
            <a:pPr marL="800100" lvl="1" indent="-342900" algn="just">
              <a:buFontTx/>
              <a:buChar char="-"/>
            </a:pPr>
            <a:endParaRPr lang="nl-BE" sz="2000" dirty="0"/>
          </a:p>
          <a:p>
            <a:pPr lvl="1" algn="just"/>
            <a:endParaRPr lang="nl-BE" sz="2000" dirty="0"/>
          </a:p>
          <a:p>
            <a:pPr algn="just"/>
            <a:endParaRPr lang="nl-BE" sz="2000" dirty="0"/>
          </a:p>
          <a:p>
            <a:pPr marL="342900" indent="-342900" algn="just">
              <a:buAutoNum type="alphaUcPeriod"/>
            </a:pPr>
            <a:endParaRPr lang="fr-FR" dirty="0"/>
          </a:p>
        </p:txBody>
      </p:sp>
    </p:spTree>
    <p:extLst>
      <p:ext uri="{BB962C8B-B14F-4D97-AF65-F5344CB8AC3E}">
        <p14:creationId xmlns:p14="http://schemas.microsoft.com/office/powerpoint/2010/main" val="11118249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82DDC8-3308-107A-D691-AE1BE3CDC9B4}"/>
              </a:ext>
            </a:extLst>
          </p:cNvPr>
          <p:cNvSpPr>
            <a:spLocks noGrp="1"/>
          </p:cNvSpPr>
          <p:nvPr>
            <p:ph type="title"/>
          </p:nvPr>
        </p:nvSpPr>
        <p:spPr/>
        <p:txBody>
          <a:bodyPr/>
          <a:lstStyle/>
          <a:p>
            <a:r>
              <a:rPr lang="fr-FR" sz="5400" cap="small" dirty="0">
                <a:solidFill>
                  <a:srgbClr val="0070C0"/>
                </a:solidFill>
              </a:rPr>
              <a:t>Questions d’examen </a:t>
            </a:r>
            <a:endParaRPr lang="fr-FR" dirty="0"/>
          </a:p>
        </p:txBody>
      </p:sp>
      <p:sp>
        <p:nvSpPr>
          <p:cNvPr id="3" name="Espace réservé du contenu 2">
            <a:extLst>
              <a:ext uri="{FF2B5EF4-FFF2-40B4-BE49-F238E27FC236}">
                <a16:creationId xmlns:a16="http://schemas.microsoft.com/office/drawing/2014/main" id="{D8A15043-5F08-8F1A-B1B7-E9F967DA1E9E}"/>
              </a:ext>
            </a:extLst>
          </p:cNvPr>
          <p:cNvSpPr>
            <a:spLocks noGrp="1"/>
          </p:cNvSpPr>
          <p:nvPr>
            <p:ph idx="1"/>
          </p:nvPr>
        </p:nvSpPr>
        <p:spPr>
          <a:xfrm>
            <a:off x="996778" y="2093976"/>
            <a:ext cx="10058400" cy="4050792"/>
          </a:xfrm>
        </p:spPr>
        <p:txBody>
          <a:bodyPr>
            <a:normAutofit/>
          </a:bodyPr>
          <a:lstStyle/>
          <a:p>
            <a:pPr marL="0" indent="0">
              <a:buNone/>
            </a:pPr>
            <a:r>
              <a:rPr lang="fr-FR" b="1" dirty="0"/>
              <a:t>Qu’est-ce qu’une allocation d’insertion ? (</a:t>
            </a:r>
            <a:r>
              <a:rPr lang="fr-FR" b="1" dirty="0">
                <a:solidFill>
                  <a:srgbClr val="0070C0"/>
                </a:solidFill>
              </a:rPr>
              <a:t>question bonus</a:t>
            </a:r>
            <a:r>
              <a:rPr lang="fr-FR" b="1" dirty="0"/>
              <a:t>)</a:t>
            </a:r>
          </a:p>
          <a:p>
            <a:pPr marL="0" indent="0">
              <a:buNone/>
            </a:pPr>
            <a:r>
              <a:rPr lang="fr-FR" b="1" dirty="0"/>
              <a:t>Quelles sont les conditions d’octroi et d’admissibilité pour un travailleur ordinaire ? (</a:t>
            </a:r>
            <a:r>
              <a:rPr lang="fr-FR" b="1" dirty="0">
                <a:solidFill>
                  <a:srgbClr val="0070C0"/>
                </a:solidFill>
              </a:rPr>
              <a:t>question de restitution</a:t>
            </a:r>
            <a:r>
              <a:rPr lang="fr-FR" b="1" dirty="0"/>
              <a:t>)</a:t>
            </a:r>
          </a:p>
          <a:p>
            <a:pPr marL="0" indent="0">
              <a:buNone/>
            </a:pPr>
            <a:r>
              <a:rPr lang="fr-FR" b="1" dirty="0"/>
              <a:t>Quelles conditions doivent être remplies pour obtenir le statut d’artiste ? Quelles démarches faire pour l’obtenir, concrètement ? (</a:t>
            </a:r>
            <a:r>
              <a:rPr lang="fr-FR" b="1" dirty="0">
                <a:solidFill>
                  <a:srgbClr val="0070C0"/>
                </a:solidFill>
              </a:rPr>
              <a:t>question transversale</a:t>
            </a:r>
            <a:r>
              <a:rPr lang="fr-FR" b="1" dirty="0"/>
              <a:t>)</a:t>
            </a:r>
          </a:p>
          <a:p>
            <a:pPr marL="0" indent="0">
              <a:buNone/>
            </a:pPr>
            <a:r>
              <a:rPr lang="fr-FR" b="1" dirty="0"/>
              <a:t>Quel est l’impact de l’exercice d’une activité sur la perception des allocations de chômage ? Envisagez les différentes </a:t>
            </a:r>
            <a:r>
              <a:rPr lang="fr-FR" b="1"/>
              <a:t>hypothèses (</a:t>
            </a:r>
            <a:r>
              <a:rPr lang="fr-FR" b="1">
                <a:solidFill>
                  <a:srgbClr val="0070C0"/>
                </a:solidFill>
              </a:rPr>
              <a:t>question de restitution</a:t>
            </a:r>
            <a:r>
              <a:rPr lang="fr-FR" b="1"/>
              <a:t>)</a:t>
            </a:r>
          </a:p>
          <a:p>
            <a:pPr marL="0" indent="0">
              <a:buNone/>
            </a:pPr>
            <a:endParaRPr lang="fr-FR" b="1" dirty="0"/>
          </a:p>
          <a:p>
            <a:pPr marL="0" indent="0">
              <a:buNone/>
            </a:pPr>
            <a:endParaRPr lang="fr-FR" dirty="0"/>
          </a:p>
        </p:txBody>
      </p:sp>
    </p:spTree>
    <p:extLst>
      <p:ext uri="{BB962C8B-B14F-4D97-AF65-F5344CB8AC3E}">
        <p14:creationId xmlns:p14="http://schemas.microsoft.com/office/powerpoint/2010/main" val="1794228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Espace réservé du contenu 2">
            <a:extLst>
              <a:ext uri="{FF2B5EF4-FFF2-40B4-BE49-F238E27FC236}">
                <a16:creationId xmlns:a16="http://schemas.microsoft.com/office/drawing/2014/main" id="{D27CB916-5E67-804F-926C-245931458173}"/>
              </a:ext>
            </a:extLst>
          </p:cNvPr>
          <p:cNvSpPr>
            <a:spLocks noGrp="1"/>
          </p:cNvSpPr>
          <p:nvPr>
            <p:ph idx="1"/>
          </p:nvPr>
        </p:nvSpPr>
        <p:spPr>
          <a:xfrm>
            <a:off x="1069850" y="844902"/>
            <a:ext cx="5818858" cy="5168196"/>
          </a:xfrm>
        </p:spPr>
        <p:txBody>
          <a:bodyPr anchor="ctr">
            <a:normAutofit/>
          </a:bodyPr>
          <a:lstStyle/>
          <a:p>
            <a:pPr marL="0" indent="0" algn="just">
              <a:buNone/>
            </a:pPr>
            <a:r>
              <a:rPr lang="fr-FR" sz="2400" b="1" dirty="0"/>
              <a:t>Section 1. L’ouverture des droits aux allocations de chômage</a:t>
            </a:r>
          </a:p>
          <a:p>
            <a:pPr marL="0" indent="0" algn="just">
              <a:buNone/>
            </a:pPr>
            <a:endParaRPr lang="fr-FR" sz="2400" b="1" dirty="0"/>
          </a:p>
          <a:p>
            <a:pPr marL="0" indent="0" algn="just">
              <a:buNone/>
            </a:pPr>
            <a:r>
              <a:rPr lang="fr-FR" sz="2400" b="1" dirty="0"/>
              <a:t>Section 2. </a:t>
            </a:r>
            <a:r>
              <a:rPr lang="fr-BE" sz="2400" b="1" dirty="0"/>
              <a:t>L’impact de l’exercice d’une activité sur la perception des allocations de chômage</a:t>
            </a:r>
          </a:p>
        </p:txBody>
      </p:sp>
      <p:sp>
        <p:nvSpPr>
          <p:cNvPr id="32" name="Rectangle 31">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grpSp>
        <p:nvGrpSpPr>
          <p:cNvPr id="34" name="Group 33">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35" name="Oval 34">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6" name="Oval 35">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re 1">
            <a:extLst>
              <a:ext uri="{FF2B5EF4-FFF2-40B4-BE49-F238E27FC236}">
                <a16:creationId xmlns:a16="http://schemas.microsoft.com/office/drawing/2014/main" id="{183A60D8-345E-DC46-9238-27B706A0D2A4}"/>
              </a:ext>
            </a:extLst>
          </p:cNvPr>
          <p:cNvSpPr>
            <a:spLocks noGrp="1"/>
          </p:cNvSpPr>
          <p:nvPr>
            <p:ph type="title"/>
          </p:nvPr>
        </p:nvSpPr>
        <p:spPr>
          <a:xfrm>
            <a:off x="8371968" y="2376862"/>
            <a:ext cx="2640646" cy="2104273"/>
          </a:xfrm>
          <a:noFill/>
        </p:spPr>
        <p:txBody>
          <a:bodyPr>
            <a:normAutofit/>
          </a:bodyPr>
          <a:lstStyle/>
          <a:p>
            <a:pPr algn="ctr"/>
            <a:r>
              <a:rPr lang="fr-FR" sz="2000" b="1" u="sng" cap="small" dirty="0">
                <a:solidFill>
                  <a:schemeClr val="bg1">
                    <a:shade val="97000"/>
                    <a:satMod val="150000"/>
                  </a:schemeClr>
                </a:solidFill>
                <a:latin typeface="+mn-lt"/>
              </a:rPr>
              <a:t>1. Chômage</a:t>
            </a:r>
          </a:p>
        </p:txBody>
      </p:sp>
    </p:spTree>
    <p:extLst>
      <p:ext uri="{BB962C8B-B14F-4D97-AF65-F5344CB8AC3E}">
        <p14:creationId xmlns:p14="http://schemas.microsoft.com/office/powerpoint/2010/main" val="4066937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7D54D9-1C38-C146-97A0-922109103BA4}"/>
              </a:ext>
            </a:extLst>
          </p:cNvPr>
          <p:cNvSpPr>
            <a:spLocks noGrp="1"/>
          </p:cNvSpPr>
          <p:nvPr>
            <p:ph idx="1"/>
          </p:nvPr>
        </p:nvSpPr>
        <p:spPr/>
        <p:txBody>
          <a:bodyPr/>
          <a:lstStyle/>
          <a:p>
            <a:pPr marL="0" indent="0" algn="just">
              <a:buNone/>
            </a:pPr>
            <a:endParaRPr lang="fr-BE" b="1" u="sng" dirty="0"/>
          </a:p>
          <a:p>
            <a:pPr marL="0" indent="0" algn="just">
              <a:buNone/>
            </a:pPr>
            <a:r>
              <a:rPr lang="fr-BE" sz="2800" b="1" dirty="0"/>
              <a:t>=&gt; Question : qu’est-ce que le chômage ?</a:t>
            </a:r>
          </a:p>
          <a:p>
            <a:pPr marL="0" indent="0" algn="just">
              <a:buNone/>
            </a:pPr>
            <a:endParaRPr lang="fr-BE" sz="2800" dirty="0"/>
          </a:p>
          <a:p>
            <a:pPr marL="0" indent="0" algn="just">
              <a:buNone/>
            </a:pPr>
            <a:r>
              <a:rPr lang="fr-BE" sz="2800" dirty="0"/>
              <a:t>= une </a:t>
            </a:r>
            <a:r>
              <a:rPr lang="fr-BE" sz="2800" u="sng" dirty="0"/>
              <a:t>assurance</a:t>
            </a:r>
            <a:r>
              <a:rPr lang="fr-BE" sz="2800" dirty="0"/>
              <a:t> contre le </a:t>
            </a:r>
            <a:r>
              <a:rPr lang="fr-BE" sz="2800" u="sng" dirty="0"/>
              <a:t>risque</a:t>
            </a:r>
            <a:r>
              <a:rPr lang="fr-BE" sz="2800" dirty="0"/>
              <a:t> de se retrouver </a:t>
            </a:r>
            <a:r>
              <a:rPr lang="fr-BE" sz="2800" u="sng" dirty="0"/>
              <a:t>sans emploi</a:t>
            </a:r>
          </a:p>
          <a:p>
            <a:pPr marL="0" indent="0" algn="just">
              <a:buNone/>
            </a:pPr>
            <a:endParaRPr lang="fr-BE" sz="2800" u="sng" dirty="0"/>
          </a:p>
        </p:txBody>
      </p:sp>
    </p:spTree>
    <p:extLst>
      <p:ext uri="{BB962C8B-B14F-4D97-AF65-F5344CB8AC3E}">
        <p14:creationId xmlns:p14="http://schemas.microsoft.com/office/powerpoint/2010/main" val="1432988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118F5-2935-44DE-525F-129192A7BF24}"/>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BE8DC0B-1113-3A92-21E7-CC2B0CDD1019}"/>
              </a:ext>
            </a:extLst>
          </p:cNvPr>
          <p:cNvSpPr>
            <a:spLocks noGrp="1"/>
          </p:cNvSpPr>
          <p:nvPr>
            <p:ph idx="1"/>
          </p:nvPr>
        </p:nvSpPr>
        <p:spPr/>
        <p:txBody>
          <a:bodyPr/>
          <a:lstStyle/>
          <a:p>
            <a:pPr marL="0" indent="0" algn="just">
              <a:buNone/>
            </a:pPr>
            <a:r>
              <a:rPr lang="fr-BE" sz="2800" b="1" dirty="0">
                <a:solidFill>
                  <a:srgbClr val="FF0000"/>
                </a:solidFill>
              </a:rPr>
              <a:t>A distinguer des allocations d’insertion !</a:t>
            </a:r>
          </a:p>
          <a:p>
            <a:pPr marL="0" indent="0">
              <a:buNone/>
            </a:pPr>
            <a:endParaRPr lang="fr-FR" dirty="0"/>
          </a:p>
          <a:p>
            <a:pPr marL="0" indent="0" algn="just">
              <a:buNone/>
            </a:pPr>
            <a:r>
              <a:rPr lang="fr-BE" sz="2800" dirty="0"/>
              <a:t>Si, au terme de vos études, vous n'avez pas trouvé de travail après un stage d'insertion professionnelle (de +/- un an) et que vous êtes âgé de moins de 25 ans (exceptions possibles), vous pouvez solliciter des allocations d’insertion limitées à une période de 36 mois.</a:t>
            </a:r>
            <a:endParaRPr lang="fr-FR" sz="2800" dirty="0"/>
          </a:p>
        </p:txBody>
      </p:sp>
    </p:spTree>
    <p:extLst>
      <p:ext uri="{BB962C8B-B14F-4D97-AF65-F5344CB8AC3E}">
        <p14:creationId xmlns:p14="http://schemas.microsoft.com/office/powerpoint/2010/main" val="594128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a:bodyPr>
          <a:lstStyle/>
          <a:p>
            <a:r>
              <a:rPr lang="fr-FR" sz="4800" dirty="0"/>
              <a:t>Section 1. </a:t>
            </a:r>
            <a:br>
              <a:rPr lang="fr-FR" sz="4800" dirty="0"/>
            </a:br>
            <a:r>
              <a:rPr lang="fr-FR" sz="4800" dirty="0"/>
              <a:t>L’ouverture du droit aux allocations de chômage</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1359090"/>
            <a:ext cx="5132665" cy="4048046"/>
          </a:xfrm>
        </p:spPr>
        <p:txBody>
          <a:bodyPr anchor="ctr">
            <a:normAutofit/>
          </a:bodyPr>
          <a:lstStyle/>
          <a:p>
            <a:pPr marL="0" indent="0">
              <a:buNone/>
            </a:pPr>
            <a:r>
              <a:rPr lang="fr-FR" dirty="0"/>
              <a:t>§1. Les conditions générales</a:t>
            </a:r>
          </a:p>
          <a:p>
            <a:pPr marL="0" indent="0">
              <a:buNone/>
            </a:pPr>
            <a:endParaRPr lang="fr-FR" dirty="0"/>
          </a:p>
          <a:p>
            <a:pPr marL="0" indent="0">
              <a:buNone/>
            </a:pPr>
            <a:r>
              <a:rPr lang="fr-FR" dirty="0"/>
              <a:t>§2. Les conditions spécifiques aux artistes</a:t>
            </a:r>
          </a:p>
        </p:txBody>
      </p:sp>
    </p:spTree>
    <p:extLst>
      <p:ext uri="{BB962C8B-B14F-4D97-AF65-F5344CB8AC3E}">
        <p14:creationId xmlns:p14="http://schemas.microsoft.com/office/powerpoint/2010/main" val="251995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Les conditions générales</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832092"/>
          </a:xfrm>
          <a:prstGeom prst="rect">
            <a:avLst/>
          </a:prstGeom>
          <a:noFill/>
        </p:spPr>
        <p:txBody>
          <a:bodyPr wrap="square" rtlCol="0">
            <a:spAutoFit/>
          </a:bodyPr>
          <a:lstStyle/>
          <a:p>
            <a:pPr marL="457200" indent="-457200" algn="just">
              <a:buAutoNum type="alphaUcPeriod"/>
            </a:pPr>
            <a:r>
              <a:rPr lang="fr-FR" sz="2400" b="1" i="1" dirty="0"/>
              <a:t>Les conditions d’octroi au moment de l’inscription</a:t>
            </a:r>
          </a:p>
          <a:p>
            <a:pPr marL="457200" indent="-457200" algn="just">
              <a:buAutoNum type="alphaUcPeriod"/>
            </a:pPr>
            <a:endParaRPr lang="fr-FR" sz="2400" b="1" i="1" dirty="0"/>
          </a:p>
          <a:p>
            <a:pPr marL="457200" indent="-457200" algn="just">
              <a:buFontTx/>
              <a:buAutoNum type="alphaUcPeriod"/>
            </a:pPr>
            <a:r>
              <a:rPr lang="fr-FR" sz="2400" b="1" i="1" dirty="0"/>
              <a:t>Les conditions d’admissibilité : avoir effectué un stage</a:t>
            </a:r>
          </a:p>
          <a:p>
            <a:pPr marL="457200" indent="-457200" algn="just">
              <a:buFontTx/>
              <a:buAutoNum type="alphaUcPeriod"/>
            </a:pPr>
            <a:endParaRPr lang="fr-FR" sz="2400" b="1" i="1" dirty="0"/>
          </a:p>
          <a:p>
            <a:pPr marL="457200" indent="-457200" algn="just">
              <a:buFontTx/>
              <a:buAutoNum type="alphaUcPeriod"/>
            </a:pPr>
            <a:r>
              <a:rPr lang="fr-FR" sz="2400" b="1" i="1" dirty="0"/>
              <a:t>Le calcul du montant des allocations de chômage et de son évolution dans le temps</a:t>
            </a:r>
          </a:p>
          <a:p>
            <a:pPr marL="457200" indent="-457200" algn="just">
              <a:buFontTx/>
              <a:buAutoNum type="alphaUcPeriod"/>
            </a:pPr>
            <a:endParaRPr lang="fr-FR" sz="2400" b="1" i="1" dirty="0"/>
          </a:p>
          <a:p>
            <a:pPr marL="457200" indent="-457200" algn="just">
              <a:buFontTx/>
              <a:buAutoNum type="alphaUcPeriod"/>
            </a:pPr>
            <a:r>
              <a:rPr lang="fr-FR" sz="2400" b="1" i="1" dirty="0"/>
              <a:t>Les obligations du chômeur en cours de chômage</a:t>
            </a:r>
          </a:p>
          <a:p>
            <a:pPr marL="457200" indent="-457200" algn="just">
              <a:buAutoNum type="alphaUcPeriod"/>
            </a:pPr>
            <a:endParaRPr lang="fr-FR" sz="2400" b="1" i="1" dirty="0"/>
          </a:p>
          <a:p>
            <a:pPr marL="285750" indent="-285750" algn="just">
              <a:buFontTx/>
              <a:buChar char="-"/>
            </a:pPr>
            <a:endParaRPr lang="fr-FR" sz="2000" dirty="0"/>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3519646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Les conditions générales (1)</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5601533"/>
          </a:xfrm>
          <a:prstGeom prst="rect">
            <a:avLst/>
          </a:prstGeom>
          <a:noFill/>
        </p:spPr>
        <p:txBody>
          <a:bodyPr wrap="square" rtlCol="0">
            <a:spAutoFit/>
          </a:bodyPr>
          <a:lstStyle/>
          <a:p>
            <a:pPr algn="just"/>
            <a:r>
              <a:rPr lang="fr-FR" sz="2400" b="1" i="1" dirty="0"/>
              <a:t>A. Les conditions d’octroi au moment de l’inscription</a:t>
            </a:r>
          </a:p>
          <a:p>
            <a:pPr marL="514350" indent="-514350" algn="just">
              <a:buAutoNum type="alphaUcPeriod"/>
            </a:pPr>
            <a:endParaRPr lang="fr-FR" sz="2000" b="1" i="1" dirty="0"/>
          </a:p>
          <a:p>
            <a:pPr marL="285750" indent="-285750" algn="just">
              <a:buFontTx/>
              <a:buChar char="-"/>
            </a:pPr>
            <a:r>
              <a:rPr lang="fr-FR" sz="2000" b="1" dirty="0"/>
              <a:t>1° Être privé involontairement de travail et de rémunération</a:t>
            </a:r>
            <a:endParaRPr lang="fr-FR" sz="2000" dirty="0"/>
          </a:p>
          <a:p>
            <a:pPr lvl="1" algn="just">
              <a:buFontTx/>
              <a:buChar char="-"/>
            </a:pPr>
            <a:r>
              <a:rPr lang="fr-FR" dirty="0"/>
              <a:t>Celui qui exerce une activité pour son compte propre (en dehors de la gestion de ses biens propres) n’est pas privé de travail</a:t>
            </a:r>
          </a:p>
          <a:p>
            <a:pPr lvl="2" algn="just">
              <a:buFontTx/>
              <a:buChar char="-"/>
            </a:pPr>
            <a:r>
              <a:rPr lang="fr-FR" dirty="0"/>
              <a:t>Exemple : on peut effectuer des travaux de réparation de sa maison mais pas construire des immeubles en vue de les revendre</a:t>
            </a:r>
          </a:p>
          <a:p>
            <a:pPr lvl="1" algn="just">
              <a:buFontTx/>
              <a:buChar char="-"/>
            </a:pPr>
            <a:r>
              <a:rPr lang="fr-FR" dirty="0"/>
              <a:t>Celui qui exerce une activité pour le compte d’un tiers n’est pas privé de travail et est présumée procurer une rémunération, jusqu’à preuve du contraire qui incombe au chômeur</a:t>
            </a:r>
          </a:p>
          <a:p>
            <a:pPr lvl="1" algn="just">
              <a:buFontTx/>
              <a:buChar char="-"/>
            </a:pPr>
            <a:r>
              <a:rPr lang="fr-FR" dirty="0"/>
              <a:t>En cas de départ volontaire d’un travail sans motif légitime (ou par sa faute), le chômeur peut être sanctionné d’une période d’exclusion </a:t>
            </a:r>
            <a:endParaRPr lang="fr-FR" sz="2000" dirty="0"/>
          </a:p>
          <a:p>
            <a:pPr marL="285750" indent="-285750" algn="just">
              <a:buFontTx/>
              <a:buChar char="-"/>
            </a:pPr>
            <a:r>
              <a:rPr lang="fr-FR" sz="2000" b="1" dirty="0"/>
              <a:t>2° Être disponible sur le marché de l’emploi</a:t>
            </a:r>
          </a:p>
          <a:p>
            <a:pPr marL="285750" indent="-285750" algn="just">
              <a:buFontTx/>
              <a:buChar char="-"/>
            </a:pPr>
            <a:r>
              <a:rPr lang="fr-FR" sz="2000" b="1" dirty="0"/>
              <a:t>3° Être inscrit comme demandeur d’emploi</a:t>
            </a:r>
          </a:p>
          <a:p>
            <a:pPr marL="285750" indent="-285750" algn="just">
              <a:buFontTx/>
              <a:buChar char="-"/>
            </a:pPr>
            <a:endParaRPr lang="fr-FR" sz="2000" dirty="0"/>
          </a:p>
          <a:p>
            <a:pPr algn="just"/>
            <a:endParaRPr lang="fr-FR" b="1" i="1" dirty="0"/>
          </a:p>
          <a:p>
            <a:pPr algn="just"/>
            <a:endParaRPr lang="fr-FR" b="1" i="1" dirty="0"/>
          </a:p>
          <a:p>
            <a:pPr lvl="1" algn="just">
              <a:buFontTx/>
              <a:buChar char="-"/>
            </a:pPr>
            <a:endParaRPr lang="fr-FR" dirty="0"/>
          </a:p>
          <a:p>
            <a:pPr lvl="1" algn="just"/>
            <a:endParaRPr lang="fr-FR" dirty="0"/>
          </a:p>
        </p:txBody>
      </p:sp>
    </p:spTree>
    <p:extLst>
      <p:ext uri="{BB962C8B-B14F-4D97-AF65-F5344CB8AC3E}">
        <p14:creationId xmlns:p14="http://schemas.microsoft.com/office/powerpoint/2010/main" val="379978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
  <TotalTime>5547</TotalTime>
  <Words>3370</Words>
  <Application>Microsoft Macintosh PowerPoint</Application>
  <PresentationFormat>Grand écran</PresentationFormat>
  <Paragraphs>329</Paragraphs>
  <Slides>35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35</vt:i4>
      </vt:variant>
    </vt:vector>
  </HeadingPairs>
  <TitlesOfParts>
    <vt:vector size="42" baseType="lpstr">
      <vt:lpstr>Arial</vt:lpstr>
      <vt:lpstr>Calibri</vt:lpstr>
      <vt:lpstr>Rockwell</vt:lpstr>
      <vt:lpstr>Rockwell Condensed</vt:lpstr>
      <vt:lpstr>Rockwell Extra Bold</vt:lpstr>
      <vt:lpstr>Wingdings</vt:lpstr>
      <vt:lpstr>Type de bois</vt:lpstr>
      <vt:lpstr>ESAVL LE DROIT DES ARTISTES</vt:lpstr>
      <vt:lpstr>PLAN DU COURS</vt:lpstr>
      <vt:lpstr>PARTIE 3. artistes et prestations sociales</vt:lpstr>
      <vt:lpstr>1. Chômage</vt:lpstr>
      <vt:lpstr>Présentation PowerPoint</vt:lpstr>
      <vt:lpstr>Présentation PowerPoint</vt:lpstr>
      <vt:lpstr>Section 1.  L’ouverture du droit aux allocations de chômage</vt:lpstr>
      <vt:lpstr>§1. Les conditions générales</vt:lpstr>
      <vt:lpstr>§1. Les conditions générales (1)</vt:lpstr>
      <vt:lpstr>§1. Les conditions générales (2)</vt:lpstr>
      <vt:lpstr>§1. Les conditions générales (3)</vt:lpstr>
      <vt:lpstr>§1. Les conditions générales (4)</vt:lpstr>
      <vt:lpstr>§1. Les conditions générales (6)</vt:lpstr>
      <vt:lpstr>§1. Les conditions générales (7)</vt:lpstr>
      <vt:lpstr>§1. Les conditions générales (8)</vt:lpstr>
      <vt:lpstr>§1. Les conditions générales (9)</vt:lpstr>
      <vt:lpstr>§2. Les conditions spécifiques aux artistes (1)</vt:lpstr>
      <vt:lpstr>§2. Les conditions spécifiques aux artistes (1)</vt:lpstr>
      <vt:lpstr>§3. Les conditions spécifiques aux artistes (2)</vt:lpstr>
      <vt:lpstr>§3. Les conditions spécifiques aux artistes (2)</vt:lpstr>
      <vt:lpstr>§3. Les conditions spécifiques aux artistes (2)</vt:lpstr>
      <vt:lpstr>§3. Les conditions spécifiques aux artistes (3)</vt:lpstr>
      <vt:lpstr>§3. Les conditions spécifiques aux artistes (3)</vt:lpstr>
      <vt:lpstr>§3. Les conditions spécifiques aux artistes (3)</vt:lpstr>
      <vt:lpstr>Section 2.  L’impact sur les allocations de chômage de l’exercice d’une activité artistique</vt:lpstr>
      <vt:lpstr>§1. Généralités (1)</vt:lpstr>
      <vt:lpstr>§1. Généralités (2)</vt:lpstr>
      <vt:lpstr>§1. Généralités (3)</vt:lpstr>
      <vt:lpstr>§2. L’exercice d’une activité indépendante non artistique</vt:lpstr>
      <vt:lpstr>§3. La fonction d’administrateur d’une ASBL</vt:lpstr>
      <vt:lpstr>§4. L’exercice d’une activité artistique</vt:lpstr>
      <vt:lpstr>§4. L’exercice d’une activité artistique (2)</vt:lpstr>
      <vt:lpstr>§4. L’exercice d’une activité artistique (2)</vt:lpstr>
      <vt:lpstr>§4. L’exercice d’une activité artistique (2)</vt:lpstr>
      <vt:lpstr>Questions d’examen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ESAVL  LE DROIT DES ARTISTES</dc:title>
  <dc:creator>menier.avocat@proximus.be</dc:creator>
  <cp:lastModifiedBy>christophe men</cp:lastModifiedBy>
  <cp:revision>105</cp:revision>
  <dcterms:created xsi:type="dcterms:W3CDTF">2020-09-13T19:55:32Z</dcterms:created>
  <dcterms:modified xsi:type="dcterms:W3CDTF">2024-12-16T22:32:05Z</dcterms:modified>
</cp:coreProperties>
</file>