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4"/>
  </p:notesMasterIdLst>
  <p:sldIdLst>
    <p:sldId id="256" r:id="rId2"/>
    <p:sldId id="296" r:id="rId3"/>
    <p:sldId id="409" r:id="rId4"/>
    <p:sldId id="424" r:id="rId5"/>
    <p:sldId id="456" r:id="rId6"/>
    <p:sldId id="489" r:id="rId7"/>
    <p:sldId id="490" r:id="rId8"/>
    <p:sldId id="491" r:id="rId9"/>
    <p:sldId id="492" r:id="rId10"/>
    <p:sldId id="493" r:id="rId11"/>
    <p:sldId id="494" r:id="rId12"/>
    <p:sldId id="495" r:id="rId13"/>
    <p:sldId id="496" r:id="rId14"/>
    <p:sldId id="497" r:id="rId15"/>
    <p:sldId id="498" r:id="rId16"/>
    <p:sldId id="499" r:id="rId17"/>
    <p:sldId id="500" r:id="rId18"/>
    <p:sldId id="386" r:id="rId19"/>
    <p:sldId id="455" r:id="rId20"/>
    <p:sldId id="486" r:id="rId21"/>
    <p:sldId id="487" r:id="rId22"/>
    <p:sldId id="48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878"/>
    <p:restoredTop sz="91476"/>
  </p:normalViewPr>
  <p:slideViewPr>
    <p:cSldViewPr snapToGrid="0" snapToObjects="1">
      <p:cViewPr varScale="1">
        <p:scale>
          <a:sx n="103" d="100"/>
          <a:sy n="103" d="100"/>
        </p:scale>
        <p:origin x="36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631AC6-B637-4BD2-924E-1A093FC61833}"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EE178F3-6EA8-4015-90CE-4267FF29F41C}">
      <dgm:prSet/>
      <dgm:spPr/>
      <dgm:t>
        <a:bodyPr/>
        <a:lstStyle/>
        <a:p>
          <a:pPr>
            <a:lnSpc>
              <a:spcPct val="100000"/>
            </a:lnSpc>
          </a:pPr>
          <a:r>
            <a:rPr lang="fr-FR" b="1"/>
            <a:t>1. Salarié</a:t>
          </a:r>
          <a:endParaRPr lang="en-US"/>
        </a:p>
      </dgm:t>
    </dgm:pt>
    <dgm:pt modelId="{64D80638-62DD-4944-9E09-8BC0B8D521C7}" type="parTrans" cxnId="{6021DD9D-AAA4-4885-922B-AA7C768BC8DC}">
      <dgm:prSet/>
      <dgm:spPr/>
      <dgm:t>
        <a:bodyPr/>
        <a:lstStyle/>
        <a:p>
          <a:endParaRPr lang="en-US"/>
        </a:p>
      </dgm:t>
    </dgm:pt>
    <dgm:pt modelId="{FCE9956C-DE2F-4C2C-B5C3-20F1C0CCC4D2}" type="sibTrans" cxnId="{6021DD9D-AAA4-4885-922B-AA7C768BC8DC}">
      <dgm:prSet/>
      <dgm:spPr/>
      <dgm:t>
        <a:bodyPr/>
        <a:lstStyle/>
        <a:p>
          <a:endParaRPr lang="en-US"/>
        </a:p>
      </dgm:t>
    </dgm:pt>
    <dgm:pt modelId="{5E28A34C-B336-4F42-94A8-683D1075D55E}">
      <dgm:prSet/>
      <dgm:spPr/>
      <dgm:t>
        <a:bodyPr/>
        <a:lstStyle/>
        <a:p>
          <a:pPr>
            <a:lnSpc>
              <a:spcPct val="100000"/>
            </a:lnSpc>
          </a:pPr>
          <a:r>
            <a:rPr lang="fr-FR" b="1"/>
            <a:t>2. Indépendant</a:t>
          </a:r>
          <a:endParaRPr lang="en-US"/>
        </a:p>
      </dgm:t>
    </dgm:pt>
    <dgm:pt modelId="{A629916D-9AEF-4B1C-B60E-CDF11A3E9479}" type="parTrans" cxnId="{C4CE0795-F9DE-44B8-A0F0-21899963CED7}">
      <dgm:prSet/>
      <dgm:spPr/>
      <dgm:t>
        <a:bodyPr/>
        <a:lstStyle/>
        <a:p>
          <a:endParaRPr lang="en-US"/>
        </a:p>
      </dgm:t>
    </dgm:pt>
    <dgm:pt modelId="{25796254-F793-4DD4-9DA2-3E7A2644543A}" type="sibTrans" cxnId="{C4CE0795-F9DE-44B8-A0F0-21899963CED7}">
      <dgm:prSet/>
      <dgm:spPr/>
      <dgm:t>
        <a:bodyPr/>
        <a:lstStyle/>
        <a:p>
          <a:endParaRPr lang="en-US"/>
        </a:p>
      </dgm:t>
    </dgm:pt>
    <dgm:pt modelId="{97CCFF1B-585D-4D35-AA35-AA958F91458D}">
      <dgm:prSet/>
      <dgm:spPr/>
      <dgm:t>
        <a:bodyPr/>
        <a:lstStyle/>
        <a:p>
          <a:pPr>
            <a:lnSpc>
              <a:spcPct val="100000"/>
            </a:lnSpc>
          </a:pPr>
          <a:r>
            <a:rPr lang="fr-FR" b="1"/>
            <a:t>3. La gestion par un tiers</a:t>
          </a:r>
        </a:p>
      </dgm:t>
    </dgm:pt>
    <dgm:pt modelId="{2207183B-B250-4301-A93E-EF57EE56A0DF}" type="parTrans" cxnId="{0654830F-5ED3-4853-BF0D-C11FC9873889}">
      <dgm:prSet/>
      <dgm:spPr/>
      <dgm:t>
        <a:bodyPr/>
        <a:lstStyle/>
        <a:p>
          <a:endParaRPr lang="en-US"/>
        </a:p>
      </dgm:t>
    </dgm:pt>
    <dgm:pt modelId="{A33E606B-73A0-46E1-A3F0-6170F3F53176}" type="sibTrans" cxnId="{0654830F-5ED3-4853-BF0D-C11FC9873889}">
      <dgm:prSet/>
      <dgm:spPr/>
      <dgm:t>
        <a:bodyPr/>
        <a:lstStyle/>
        <a:p>
          <a:endParaRPr lang="en-US"/>
        </a:p>
      </dgm:t>
    </dgm:pt>
    <dgm:pt modelId="{B18C2BE5-2829-1248-B317-7ECFE842BB63}">
      <dgm:prSet/>
      <dgm:spPr/>
      <dgm:t>
        <a:bodyPr/>
        <a:lstStyle/>
        <a:p>
          <a:pPr>
            <a:lnSpc>
              <a:spcPct val="100000"/>
            </a:lnSpc>
          </a:pPr>
          <a:r>
            <a:rPr lang="fr-FR" b="1"/>
            <a:t>4. Taxes et impôts</a:t>
          </a:r>
        </a:p>
      </dgm:t>
    </dgm:pt>
    <dgm:pt modelId="{37049938-582D-8C4F-A76B-8DCE34B512CF}" type="parTrans" cxnId="{E4F10FF1-F184-794D-B687-BFC5BBBAAFC8}">
      <dgm:prSet/>
      <dgm:spPr/>
      <dgm:t>
        <a:bodyPr/>
        <a:lstStyle/>
        <a:p>
          <a:endParaRPr lang="fr-FR"/>
        </a:p>
      </dgm:t>
    </dgm:pt>
    <dgm:pt modelId="{D775DF0B-E207-8840-B425-0C7C4F9FD0FB}" type="sibTrans" cxnId="{E4F10FF1-F184-794D-B687-BFC5BBBAAFC8}">
      <dgm:prSet/>
      <dgm:spPr/>
      <dgm:t>
        <a:bodyPr/>
        <a:lstStyle/>
        <a:p>
          <a:endParaRPr lang="en-US"/>
        </a:p>
      </dgm:t>
    </dgm:pt>
    <dgm:pt modelId="{8176027D-E9D7-4005-8884-239E1394A461}" type="pres">
      <dgm:prSet presAssocID="{33631AC6-B637-4BD2-924E-1A093FC61833}" presName="root" presStyleCnt="0">
        <dgm:presLayoutVars>
          <dgm:dir/>
          <dgm:resizeHandles val="exact"/>
        </dgm:presLayoutVars>
      </dgm:prSet>
      <dgm:spPr/>
    </dgm:pt>
    <dgm:pt modelId="{BC6F53DE-28F4-4A58-8AD9-9C7F24DB5F6A}" type="pres">
      <dgm:prSet presAssocID="{6EE178F3-6EA8-4015-90CE-4267FF29F41C}" presName="compNode" presStyleCnt="0"/>
      <dgm:spPr/>
    </dgm:pt>
    <dgm:pt modelId="{DD4A4D9B-D93B-4F0F-9401-96F65E06ADC0}" type="pres">
      <dgm:prSet presAssocID="{6EE178F3-6EA8-4015-90CE-4267FF29F41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tilisateur"/>
        </a:ext>
      </dgm:extLst>
    </dgm:pt>
    <dgm:pt modelId="{47A16627-B66A-4D01-9C85-82C5268DAA88}" type="pres">
      <dgm:prSet presAssocID="{6EE178F3-6EA8-4015-90CE-4267FF29F41C}" presName="spaceRect" presStyleCnt="0"/>
      <dgm:spPr/>
    </dgm:pt>
    <dgm:pt modelId="{97F2CC93-8EAB-4671-9E27-F8BB27FD3BBD}" type="pres">
      <dgm:prSet presAssocID="{6EE178F3-6EA8-4015-90CE-4267FF29F41C}" presName="textRect" presStyleLbl="revTx" presStyleIdx="0" presStyleCnt="4">
        <dgm:presLayoutVars>
          <dgm:chMax val="1"/>
          <dgm:chPref val="1"/>
        </dgm:presLayoutVars>
      </dgm:prSet>
      <dgm:spPr/>
    </dgm:pt>
    <dgm:pt modelId="{28CCF4AC-A5D9-4D75-9C9F-1F759217FB2E}" type="pres">
      <dgm:prSet presAssocID="{FCE9956C-DE2F-4C2C-B5C3-20F1C0CCC4D2}" presName="sibTrans" presStyleCnt="0"/>
      <dgm:spPr/>
    </dgm:pt>
    <dgm:pt modelId="{A501B576-F691-47A4-BA3D-BDC40424A3C4}" type="pres">
      <dgm:prSet presAssocID="{5E28A34C-B336-4F42-94A8-683D1075D55E}" presName="compNode" presStyleCnt="0"/>
      <dgm:spPr/>
    </dgm:pt>
    <dgm:pt modelId="{F9331202-1851-413B-80A7-138C55765C53}" type="pres">
      <dgm:prSet presAssocID="{5E28A34C-B336-4F42-94A8-683D1075D55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DB54A129-383D-4C1B-B085-6E20F784E54F}" type="pres">
      <dgm:prSet presAssocID="{5E28A34C-B336-4F42-94A8-683D1075D55E}" presName="spaceRect" presStyleCnt="0"/>
      <dgm:spPr/>
    </dgm:pt>
    <dgm:pt modelId="{2B5D03B7-462E-4A6E-AD62-F2F690998298}" type="pres">
      <dgm:prSet presAssocID="{5E28A34C-B336-4F42-94A8-683D1075D55E}" presName="textRect" presStyleLbl="revTx" presStyleIdx="1" presStyleCnt="4">
        <dgm:presLayoutVars>
          <dgm:chMax val="1"/>
          <dgm:chPref val="1"/>
        </dgm:presLayoutVars>
      </dgm:prSet>
      <dgm:spPr/>
    </dgm:pt>
    <dgm:pt modelId="{33DA3804-09B8-4AEB-B5DB-41A740293D7D}" type="pres">
      <dgm:prSet presAssocID="{25796254-F793-4DD4-9DA2-3E7A2644543A}" presName="sibTrans" presStyleCnt="0"/>
      <dgm:spPr/>
    </dgm:pt>
    <dgm:pt modelId="{FD3C97AB-2ECA-4830-BDC5-B425A08A208A}" type="pres">
      <dgm:prSet presAssocID="{97CCFF1B-585D-4D35-AA35-AA958F91458D}" presName="compNode" presStyleCnt="0"/>
      <dgm:spPr/>
    </dgm:pt>
    <dgm:pt modelId="{B2ED0DB6-9BD9-4BB1-89E3-C151CF12E1CA}" type="pres">
      <dgm:prSet presAssocID="{97CCFF1B-585D-4D35-AA35-AA958F91458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iérarchie"/>
        </a:ext>
      </dgm:extLst>
    </dgm:pt>
    <dgm:pt modelId="{F8F0FC43-41A6-485E-A198-69C5953BD69A}" type="pres">
      <dgm:prSet presAssocID="{97CCFF1B-585D-4D35-AA35-AA958F91458D}" presName="spaceRect" presStyleCnt="0"/>
      <dgm:spPr/>
    </dgm:pt>
    <dgm:pt modelId="{D42CB1AD-F9DD-4BB6-BEFD-3CFF335B770F}" type="pres">
      <dgm:prSet presAssocID="{97CCFF1B-585D-4D35-AA35-AA958F91458D}" presName="textRect" presStyleLbl="revTx" presStyleIdx="2" presStyleCnt="4">
        <dgm:presLayoutVars>
          <dgm:chMax val="1"/>
          <dgm:chPref val="1"/>
        </dgm:presLayoutVars>
      </dgm:prSet>
      <dgm:spPr/>
    </dgm:pt>
    <dgm:pt modelId="{A0D53A21-8C33-487D-A76C-149CBAB0BB44}" type="pres">
      <dgm:prSet presAssocID="{A33E606B-73A0-46E1-A3F0-6170F3F53176}" presName="sibTrans" presStyleCnt="0"/>
      <dgm:spPr/>
    </dgm:pt>
    <dgm:pt modelId="{20BD3845-7343-431E-ABAE-8E775E16DC6F}" type="pres">
      <dgm:prSet presAssocID="{B18C2BE5-2829-1248-B317-7ECFE842BB63}" presName="compNode" presStyleCnt="0"/>
      <dgm:spPr/>
    </dgm:pt>
    <dgm:pt modelId="{203200E6-6EAD-4178-81A0-1468315144B7}" type="pres">
      <dgm:prSet presAssocID="{B18C2BE5-2829-1248-B317-7ECFE842BB6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rgent"/>
        </a:ext>
      </dgm:extLst>
    </dgm:pt>
    <dgm:pt modelId="{5389118E-8755-48C9-B7AE-3676E55E5360}" type="pres">
      <dgm:prSet presAssocID="{B18C2BE5-2829-1248-B317-7ECFE842BB63}" presName="spaceRect" presStyleCnt="0"/>
      <dgm:spPr/>
    </dgm:pt>
    <dgm:pt modelId="{C43EDA4A-CC67-4763-9BA9-7507DD0FDD2B}" type="pres">
      <dgm:prSet presAssocID="{B18C2BE5-2829-1248-B317-7ECFE842BB63}" presName="textRect" presStyleLbl="revTx" presStyleIdx="3" presStyleCnt="4">
        <dgm:presLayoutVars>
          <dgm:chMax val="1"/>
          <dgm:chPref val="1"/>
        </dgm:presLayoutVars>
      </dgm:prSet>
      <dgm:spPr/>
    </dgm:pt>
  </dgm:ptLst>
  <dgm:cxnLst>
    <dgm:cxn modelId="{E0AA7C08-8C39-1A4C-9D7E-9DF95E41ACBD}" type="presOf" srcId="{97CCFF1B-585D-4D35-AA35-AA958F91458D}" destId="{D42CB1AD-F9DD-4BB6-BEFD-3CFF335B770F}" srcOrd="0" destOrd="0" presId="urn:microsoft.com/office/officeart/2018/2/layout/IconLabelList"/>
    <dgm:cxn modelId="{0654830F-5ED3-4853-BF0D-C11FC9873889}" srcId="{33631AC6-B637-4BD2-924E-1A093FC61833}" destId="{97CCFF1B-585D-4D35-AA35-AA958F91458D}" srcOrd="2" destOrd="0" parTransId="{2207183B-B250-4301-A93E-EF57EE56A0DF}" sibTransId="{A33E606B-73A0-46E1-A3F0-6170F3F53176}"/>
    <dgm:cxn modelId="{06898273-5931-6845-9244-BBDFDBA8256E}" type="presOf" srcId="{B18C2BE5-2829-1248-B317-7ECFE842BB63}" destId="{C43EDA4A-CC67-4763-9BA9-7507DD0FDD2B}" srcOrd="0" destOrd="0" presId="urn:microsoft.com/office/officeart/2018/2/layout/IconLabelList"/>
    <dgm:cxn modelId="{C4CE0795-F9DE-44B8-A0F0-21899963CED7}" srcId="{33631AC6-B637-4BD2-924E-1A093FC61833}" destId="{5E28A34C-B336-4F42-94A8-683D1075D55E}" srcOrd="1" destOrd="0" parTransId="{A629916D-9AEF-4B1C-B60E-CDF11A3E9479}" sibTransId="{25796254-F793-4DD4-9DA2-3E7A2644543A}"/>
    <dgm:cxn modelId="{6021DD9D-AAA4-4885-922B-AA7C768BC8DC}" srcId="{33631AC6-B637-4BD2-924E-1A093FC61833}" destId="{6EE178F3-6EA8-4015-90CE-4267FF29F41C}" srcOrd="0" destOrd="0" parTransId="{64D80638-62DD-4944-9E09-8BC0B8D521C7}" sibTransId="{FCE9956C-DE2F-4C2C-B5C3-20F1C0CCC4D2}"/>
    <dgm:cxn modelId="{B5B540C1-513A-224C-B064-E96DAA13643C}" type="presOf" srcId="{5E28A34C-B336-4F42-94A8-683D1075D55E}" destId="{2B5D03B7-462E-4A6E-AD62-F2F690998298}" srcOrd="0" destOrd="0" presId="urn:microsoft.com/office/officeart/2018/2/layout/IconLabelList"/>
    <dgm:cxn modelId="{E4F10FF1-F184-794D-B687-BFC5BBBAAFC8}" srcId="{33631AC6-B637-4BD2-924E-1A093FC61833}" destId="{B18C2BE5-2829-1248-B317-7ECFE842BB63}" srcOrd="3" destOrd="0" parTransId="{37049938-582D-8C4F-A76B-8DCE34B512CF}" sibTransId="{D775DF0B-E207-8840-B425-0C7C4F9FD0FB}"/>
    <dgm:cxn modelId="{28A7EEF3-5DDD-BE43-91E2-B8CC6EF271FF}" type="presOf" srcId="{33631AC6-B637-4BD2-924E-1A093FC61833}" destId="{8176027D-E9D7-4005-8884-239E1394A461}" srcOrd="0" destOrd="0" presId="urn:microsoft.com/office/officeart/2018/2/layout/IconLabelList"/>
    <dgm:cxn modelId="{8791D1FF-9109-FD43-B7D6-52D6A3819C10}" type="presOf" srcId="{6EE178F3-6EA8-4015-90CE-4267FF29F41C}" destId="{97F2CC93-8EAB-4671-9E27-F8BB27FD3BBD}" srcOrd="0" destOrd="0" presId="urn:microsoft.com/office/officeart/2018/2/layout/IconLabelList"/>
    <dgm:cxn modelId="{AC1155AB-129E-284B-ADA2-63D00CED6D97}" type="presParOf" srcId="{8176027D-E9D7-4005-8884-239E1394A461}" destId="{BC6F53DE-28F4-4A58-8AD9-9C7F24DB5F6A}" srcOrd="0" destOrd="0" presId="urn:microsoft.com/office/officeart/2018/2/layout/IconLabelList"/>
    <dgm:cxn modelId="{652B8775-5DBF-6E4A-AA09-F95C0F4E5A94}" type="presParOf" srcId="{BC6F53DE-28F4-4A58-8AD9-9C7F24DB5F6A}" destId="{DD4A4D9B-D93B-4F0F-9401-96F65E06ADC0}" srcOrd="0" destOrd="0" presId="urn:microsoft.com/office/officeart/2018/2/layout/IconLabelList"/>
    <dgm:cxn modelId="{B3706A3D-4C40-A64F-964A-1A58684E94D9}" type="presParOf" srcId="{BC6F53DE-28F4-4A58-8AD9-9C7F24DB5F6A}" destId="{47A16627-B66A-4D01-9C85-82C5268DAA88}" srcOrd="1" destOrd="0" presId="urn:microsoft.com/office/officeart/2018/2/layout/IconLabelList"/>
    <dgm:cxn modelId="{CC6536C5-79C6-A543-84FD-3E86AB21D0A4}" type="presParOf" srcId="{BC6F53DE-28F4-4A58-8AD9-9C7F24DB5F6A}" destId="{97F2CC93-8EAB-4671-9E27-F8BB27FD3BBD}" srcOrd="2" destOrd="0" presId="urn:microsoft.com/office/officeart/2018/2/layout/IconLabelList"/>
    <dgm:cxn modelId="{5AA8B5E7-3354-0443-9D5E-023AFF038839}" type="presParOf" srcId="{8176027D-E9D7-4005-8884-239E1394A461}" destId="{28CCF4AC-A5D9-4D75-9C9F-1F759217FB2E}" srcOrd="1" destOrd="0" presId="urn:microsoft.com/office/officeart/2018/2/layout/IconLabelList"/>
    <dgm:cxn modelId="{A09974BA-83F4-6E4D-84D6-E2FEEE23391D}" type="presParOf" srcId="{8176027D-E9D7-4005-8884-239E1394A461}" destId="{A501B576-F691-47A4-BA3D-BDC40424A3C4}" srcOrd="2" destOrd="0" presId="urn:microsoft.com/office/officeart/2018/2/layout/IconLabelList"/>
    <dgm:cxn modelId="{93A8F8FB-5BA0-E643-9E5F-8DF651F00EC3}" type="presParOf" srcId="{A501B576-F691-47A4-BA3D-BDC40424A3C4}" destId="{F9331202-1851-413B-80A7-138C55765C53}" srcOrd="0" destOrd="0" presId="urn:microsoft.com/office/officeart/2018/2/layout/IconLabelList"/>
    <dgm:cxn modelId="{270C197D-B48A-5245-A037-9A12E9C1B1C4}" type="presParOf" srcId="{A501B576-F691-47A4-BA3D-BDC40424A3C4}" destId="{DB54A129-383D-4C1B-B085-6E20F784E54F}" srcOrd="1" destOrd="0" presId="urn:microsoft.com/office/officeart/2018/2/layout/IconLabelList"/>
    <dgm:cxn modelId="{49189272-26BB-494D-A1E7-C11A8C6F8428}" type="presParOf" srcId="{A501B576-F691-47A4-BA3D-BDC40424A3C4}" destId="{2B5D03B7-462E-4A6E-AD62-F2F690998298}" srcOrd="2" destOrd="0" presId="urn:microsoft.com/office/officeart/2018/2/layout/IconLabelList"/>
    <dgm:cxn modelId="{07792576-6F7D-9D41-A148-A08E25DF07E6}" type="presParOf" srcId="{8176027D-E9D7-4005-8884-239E1394A461}" destId="{33DA3804-09B8-4AEB-B5DB-41A740293D7D}" srcOrd="3" destOrd="0" presId="urn:microsoft.com/office/officeart/2018/2/layout/IconLabelList"/>
    <dgm:cxn modelId="{05CBD735-A52B-7E49-8C6E-9F46CCFB666B}" type="presParOf" srcId="{8176027D-E9D7-4005-8884-239E1394A461}" destId="{FD3C97AB-2ECA-4830-BDC5-B425A08A208A}" srcOrd="4" destOrd="0" presId="urn:microsoft.com/office/officeart/2018/2/layout/IconLabelList"/>
    <dgm:cxn modelId="{6DD0A6B4-42A9-6348-BF4D-D301DEA8254C}" type="presParOf" srcId="{FD3C97AB-2ECA-4830-BDC5-B425A08A208A}" destId="{B2ED0DB6-9BD9-4BB1-89E3-C151CF12E1CA}" srcOrd="0" destOrd="0" presId="urn:microsoft.com/office/officeart/2018/2/layout/IconLabelList"/>
    <dgm:cxn modelId="{CBA13A94-0E51-6D4A-8597-3ED43552D967}" type="presParOf" srcId="{FD3C97AB-2ECA-4830-BDC5-B425A08A208A}" destId="{F8F0FC43-41A6-485E-A198-69C5953BD69A}" srcOrd="1" destOrd="0" presId="urn:microsoft.com/office/officeart/2018/2/layout/IconLabelList"/>
    <dgm:cxn modelId="{A62D54C3-D6FA-6043-BBFB-1B5D42E23F7F}" type="presParOf" srcId="{FD3C97AB-2ECA-4830-BDC5-B425A08A208A}" destId="{D42CB1AD-F9DD-4BB6-BEFD-3CFF335B770F}" srcOrd="2" destOrd="0" presId="urn:microsoft.com/office/officeart/2018/2/layout/IconLabelList"/>
    <dgm:cxn modelId="{38276201-2F5E-534D-993B-9099D900D323}" type="presParOf" srcId="{8176027D-E9D7-4005-8884-239E1394A461}" destId="{A0D53A21-8C33-487D-A76C-149CBAB0BB44}" srcOrd="5" destOrd="0" presId="urn:microsoft.com/office/officeart/2018/2/layout/IconLabelList"/>
    <dgm:cxn modelId="{BC4BF9C8-863B-6746-B935-CEE22D7660FC}" type="presParOf" srcId="{8176027D-E9D7-4005-8884-239E1394A461}" destId="{20BD3845-7343-431E-ABAE-8E775E16DC6F}" srcOrd="6" destOrd="0" presId="urn:microsoft.com/office/officeart/2018/2/layout/IconLabelList"/>
    <dgm:cxn modelId="{2C55B381-2CA8-B34B-BD82-5F9503819EFE}" type="presParOf" srcId="{20BD3845-7343-431E-ABAE-8E775E16DC6F}" destId="{203200E6-6EAD-4178-81A0-1468315144B7}" srcOrd="0" destOrd="0" presId="urn:microsoft.com/office/officeart/2018/2/layout/IconLabelList"/>
    <dgm:cxn modelId="{20DCCD7A-DAB3-1B46-B6B9-0EEE68690A8A}" type="presParOf" srcId="{20BD3845-7343-431E-ABAE-8E775E16DC6F}" destId="{5389118E-8755-48C9-B7AE-3676E55E5360}" srcOrd="1" destOrd="0" presId="urn:microsoft.com/office/officeart/2018/2/layout/IconLabelList"/>
    <dgm:cxn modelId="{67119378-3E36-6B42-8D03-B7B2E517B8AB}" type="presParOf" srcId="{20BD3845-7343-431E-ABAE-8E775E16DC6F}" destId="{C43EDA4A-CC67-4763-9BA9-7507DD0FDD2B}"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A4D9B-D93B-4F0F-9401-96F65E06ADC0}">
      <dsp:nvSpPr>
        <dsp:cNvPr id="0" name=""/>
        <dsp:cNvSpPr/>
      </dsp:nvSpPr>
      <dsp:spPr>
        <a:xfrm>
          <a:off x="938775" y="840541"/>
          <a:ext cx="926133" cy="9261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7F2CC93-8EAB-4671-9E27-F8BB27FD3BBD}">
      <dsp:nvSpPr>
        <dsp:cNvPr id="0" name=""/>
        <dsp:cNvSpPr/>
      </dsp:nvSpPr>
      <dsp:spPr>
        <a:xfrm>
          <a:off x="372805"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a:t>1. Salarié</a:t>
          </a:r>
          <a:endParaRPr lang="en-US" sz="2400" kern="1200"/>
        </a:p>
      </dsp:txBody>
      <dsp:txXfrm>
        <a:off x="372805" y="2057303"/>
        <a:ext cx="2058075" cy="720000"/>
      </dsp:txXfrm>
    </dsp:sp>
    <dsp:sp modelId="{F9331202-1851-413B-80A7-138C55765C53}">
      <dsp:nvSpPr>
        <dsp:cNvPr id="0" name=""/>
        <dsp:cNvSpPr/>
      </dsp:nvSpPr>
      <dsp:spPr>
        <a:xfrm>
          <a:off x="3357014" y="840541"/>
          <a:ext cx="926133" cy="9261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B5D03B7-462E-4A6E-AD62-F2F690998298}">
      <dsp:nvSpPr>
        <dsp:cNvPr id="0" name=""/>
        <dsp:cNvSpPr/>
      </dsp:nvSpPr>
      <dsp:spPr>
        <a:xfrm>
          <a:off x="2791043"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a:t>2. Indépendant</a:t>
          </a:r>
          <a:endParaRPr lang="en-US" sz="2400" kern="1200"/>
        </a:p>
      </dsp:txBody>
      <dsp:txXfrm>
        <a:off x="2791043" y="2057303"/>
        <a:ext cx="2058075" cy="720000"/>
      </dsp:txXfrm>
    </dsp:sp>
    <dsp:sp modelId="{B2ED0DB6-9BD9-4BB1-89E3-C151CF12E1CA}">
      <dsp:nvSpPr>
        <dsp:cNvPr id="0" name=""/>
        <dsp:cNvSpPr/>
      </dsp:nvSpPr>
      <dsp:spPr>
        <a:xfrm>
          <a:off x="5775252" y="840541"/>
          <a:ext cx="926133" cy="92613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42CB1AD-F9DD-4BB6-BEFD-3CFF335B770F}">
      <dsp:nvSpPr>
        <dsp:cNvPr id="0" name=""/>
        <dsp:cNvSpPr/>
      </dsp:nvSpPr>
      <dsp:spPr>
        <a:xfrm>
          <a:off x="5209281"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a:t>3. La gestion par un tiers</a:t>
          </a:r>
        </a:p>
      </dsp:txBody>
      <dsp:txXfrm>
        <a:off x="5209281" y="2057303"/>
        <a:ext cx="2058075" cy="720000"/>
      </dsp:txXfrm>
    </dsp:sp>
    <dsp:sp modelId="{203200E6-6EAD-4178-81A0-1468315144B7}">
      <dsp:nvSpPr>
        <dsp:cNvPr id="0" name=""/>
        <dsp:cNvSpPr/>
      </dsp:nvSpPr>
      <dsp:spPr>
        <a:xfrm>
          <a:off x="8193490" y="840541"/>
          <a:ext cx="926133" cy="92613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43EDA4A-CC67-4763-9BA9-7507DD0FDD2B}">
      <dsp:nvSpPr>
        <dsp:cNvPr id="0" name=""/>
        <dsp:cNvSpPr/>
      </dsp:nvSpPr>
      <dsp:spPr>
        <a:xfrm>
          <a:off x="7627519"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a:t>4. Taxes et impôts</a:t>
          </a:r>
        </a:p>
      </dsp:txBody>
      <dsp:txXfrm>
        <a:off x="7627519" y="2057303"/>
        <a:ext cx="2058075"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AAFAEA-61E7-FD4F-A63E-3E5B7A17944B}" type="datetimeFigureOut">
              <a:rPr lang="fr-FR" smtClean="0"/>
              <a:t>09/12/2024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C03DA-D8A3-F44B-91B6-0F6C33729559}" type="slidenum">
              <a:rPr lang="fr-FR" smtClean="0"/>
              <a:t>‹N°›</a:t>
            </a:fld>
            <a:endParaRPr lang="fr-FR"/>
          </a:p>
        </p:txBody>
      </p:sp>
    </p:spTree>
    <p:extLst>
      <p:ext uri="{BB962C8B-B14F-4D97-AF65-F5344CB8AC3E}">
        <p14:creationId xmlns:p14="http://schemas.microsoft.com/office/powerpoint/2010/main" val="1847396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fr-FR"/>
              <a:t>Modifiez le style du titre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09/12/2024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534CD0AF-0F41-C14C-B901-D38BCABAD338}" type="slidenum">
              <a:rPr lang="fr-FR" smtClean="0"/>
              <a:t>‹N°›</a:t>
            </a:fld>
            <a:endParaRPr lang="fr-FR"/>
          </a:p>
        </p:txBody>
      </p:sp>
    </p:spTree>
    <p:extLst>
      <p:ext uri="{BB962C8B-B14F-4D97-AF65-F5344CB8AC3E}">
        <p14:creationId xmlns:p14="http://schemas.microsoft.com/office/powerpoint/2010/main" val="1042580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AF2C25D-3CFB-F94F-8859-B5B99A60D9DE}" type="datetimeFigureOut">
              <a:rPr lang="fr-FR" smtClean="0"/>
              <a:t>09/12/2024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3651706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09/12/2024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2903202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09/12/2024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3634440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fr-FR"/>
              <a:t>Modifiez le style du titre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8593667" y="6272784"/>
            <a:ext cx="2644309" cy="365125"/>
          </a:xfrm>
        </p:spPr>
        <p:txBody>
          <a:bodyPr/>
          <a:lstStyle/>
          <a:p>
            <a:fld id="{6AF2C25D-3CFB-F94F-8859-B5B99A60D9DE}" type="datetimeFigureOut">
              <a:rPr lang="fr-FR" smtClean="0"/>
              <a:t>09/12/2024</a:t>
            </a:fld>
            <a:endParaRPr lang="fr-FR"/>
          </a:p>
        </p:txBody>
      </p:sp>
      <p:sp>
        <p:nvSpPr>
          <p:cNvPr id="5" name="Footer Placeholder 4"/>
          <p:cNvSpPr>
            <a:spLocks noGrp="1"/>
          </p:cNvSpPr>
          <p:nvPr>
            <p:ph type="ftr" sz="quarter" idx="11"/>
          </p:nvPr>
        </p:nvSpPr>
        <p:spPr>
          <a:xfrm>
            <a:off x="2182708" y="6272784"/>
            <a:ext cx="6327648" cy="365125"/>
          </a:xfrm>
        </p:spPr>
        <p:txBody>
          <a:bodyPr/>
          <a:lstStyle/>
          <a:p>
            <a:endParaRPr lang="fr-F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34CD0AF-0F41-C14C-B901-D38BCABAD338}" type="slidenum">
              <a:rPr lang="fr-FR" smtClean="0"/>
              <a:t>‹N°›</a:t>
            </a:fld>
            <a:endParaRPr lang="fr-FR"/>
          </a:p>
        </p:txBody>
      </p:sp>
    </p:spTree>
    <p:extLst>
      <p:ext uri="{BB962C8B-B14F-4D97-AF65-F5344CB8AC3E}">
        <p14:creationId xmlns:p14="http://schemas.microsoft.com/office/powerpoint/2010/main" val="1433838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AF2C25D-3CFB-F94F-8859-B5B99A60D9DE}" type="datetimeFigureOut">
              <a:rPr lang="fr-FR" smtClean="0"/>
              <a:t>09/12/2024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61459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AF2C25D-3CFB-F94F-8859-B5B99A60D9DE}" type="datetimeFigureOut">
              <a:rPr lang="fr-FR" smtClean="0"/>
              <a:t>09/12/2024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34CD0AF-0F41-C14C-B901-D38BCABAD338}"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3016191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F2C25D-3CFB-F94F-8859-B5B99A60D9DE}" type="datetimeFigureOut">
              <a:rPr lang="fr-FR" smtClean="0"/>
              <a:t>09/12/2024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34CD0AF-0F41-C14C-B901-D38BCABAD338}" type="slidenum">
              <a:rPr lang="fr-FR" smtClean="0"/>
              <a:t>‹N°›</a:t>
            </a:fld>
            <a:endParaRPr lang="fr-FR"/>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336126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2C25D-3CFB-F94F-8859-B5B99A60D9DE}" type="datetimeFigureOut">
              <a:rPr lang="fr-FR" smtClean="0"/>
              <a:t>09/12/2024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4081196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AF2C25D-3CFB-F94F-8859-B5B99A60D9DE}" type="datetimeFigureOut">
              <a:rPr lang="fr-FR" smtClean="0"/>
              <a:t>09/12/2024</a:t>
            </a:fld>
            <a:endParaRPr lang="fr-FR"/>
          </a:p>
        </p:txBody>
      </p:sp>
      <p:sp>
        <p:nvSpPr>
          <p:cNvPr id="6" name="Footer Placeholder 5"/>
          <p:cNvSpPr>
            <a:spLocks noGrp="1"/>
          </p:cNvSpPr>
          <p:nvPr>
            <p:ph type="ftr" sz="quarter" idx="11"/>
          </p:nvPr>
        </p:nvSpPr>
        <p:spPr/>
        <p:txBody>
          <a:bodyPr/>
          <a:lstStyle/>
          <a:p>
            <a:endParaRPr lang="fr-F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1255457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AF2C25D-3CFB-F94F-8859-B5B99A60D9DE}" type="datetimeFigureOut">
              <a:rPr lang="fr-FR" smtClean="0"/>
              <a:t>09/12/2024</a:t>
            </a:fld>
            <a:endParaRPr lang="fr-F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136137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AF2C25D-3CFB-F94F-8859-B5B99A60D9DE}" type="datetimeFigureOut">
              <a:rPr lang="fr-FR" smtClean="0"/>
              <a:t>09/12/2024</a:t>
            </a:fld>
            <a:endParaRPr lang="fr-F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fr-F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534CD0AF-0F41-C14C-B901-D38BCABAD338}" type="slidenum">
              <a:rPr lang="fr-FR" smtClean="0"/>
              <a:t>‹N°›</a:t>
            </a:fld>
            <a:endParaRPr lang="fr-FR"/>
          </a:p>
        </p:txBody>
      </p:sp>
    </p:spTree>
    <p:extLst>
      <p:ext uri="{BB962C8B-B14F-4D97-AF65-F5344CB8AC3E}">
        <p14:creationId xmlns:p14="http://schemas.microsoft.com/office/powerpoint/2010/main" val="41712747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microsoft.com/office/2007/relationships/hdphoto" Target="../media/hdphoto2.wdp"/></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2.wdp"/><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C84B8E-16E8-4E54-B4AC-84CE51595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re 1">
            <a:extLst>
              <a:ext uri="{FF2B5EF4-FFF2-40B4-BE49-F238E27FC236}">
                <a16:creationId xmlns:a16="http://schemas.microsoft.com/office/drawing/2014/main" id="{FC5A1C3B-4F88-1148-94A6-4F1038E1102C}"/>
              </a:ext>
            </a:extLst>
          </p:cNvPr>
          <p:cNvSpPr>
            <a:spLocks noGrp="1"/>
          </p:cNvSpPr>
          <p:nvPr>
            <p:ph type="ctrTitle"/>
          </p:nvPr>
        </p:nvSpPr>
        <p:spPr>
          <a:xfrm>
            <a:off x="1051560" y="1110054"/>
            <a:ext cx="6558608" cy="4580300"/>
          </a:xfrm>
        </p:spPr>
        <p:txBody>
          <a:bodyPr>
            <a:normAutofit/>
          </a:bodyPr>
          <a:lstStyle/>
          <a:p>
            <a:pPr algn="r"/>
            <a:r>
              <a:rPr lang="fr-FR" sz="8800"/>
              <a:t>ESAVL</a:t>
            </a:r>
            <a:br>
              <a:rPr lang="fr-FR" sz="8800" b="1"/>
            </a:br>
            <a:r>
              <a:rPr lang="fr-FR" sz="8800" b="1">
                <a:latin typeface="+mn-lt"/>
              </a:rPr>
              <a:t>LE DROIT DES ARTISTES</a:t>
            </a:r>
          </a:p>
        </p:txBody>
      </p:sp>
      <p:sp>
        <p:nvSpPr>
          <p:cNvPr id="27" name="Rectangle 9">
            <a:extLst>
              <a:ext uri="{FF2B5EF4-FFF2-40B4-BE49-F238E27FC236}">
                <a16:creationId xmlns:a16="http://schemas.microsoft.com/office/drawing/2014/main" id="{ECE9EEEA-5DB7-4DC7-AF9F-74D1C19B7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928117"/>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F199147-B958-49C0-9BE2-65BDD892F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5470" y="1110053"/>
            <a:ext cx="3386371" cy="458030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21300AB5-50EE-F44E-B8A1-8D3D951C5BDA}"/>
              </a:ext>
            </a:extLst>
          </p:cNvPr>
          <p:cNvSpPr>
            <a:spLocks noGrp="1"/>
          </p:cNvSpPr>
          <p:nvPr>
            <p:ph type="subTitle" idx="1"/>
          </p:nvPr>
        </p:nvSpPr>
        <p:spPr>
          <a:xfrm>
            <a:off x="8091947" y="1678210"/>
            <a:ext cx="2989007" cy="3443988"/>
          </a:xfrm>
        </p:spPr>
        <p:txBody>
          <a:bodyPr anchor="ctr">
            <a:normAutofit/>
          </a:bodyPr>
          <a:lstStyle/>
          <a:p>
            <a:endParaRPr lang="fr-FR" sz="1600">
              <a:solidFill>
                <a:srgbClr val="000000"/>
              </a:solidFill>
            </a:endParaRPr>
          </a:p>
          <a:p>
            <a:r>
              <a:rPr lang="fr-FR" sz="1600">
                <a:solidFill>
                  <a:srgbClr val="000000"/>
                </a:solidFill>
              </a:rPr>
              <a:t>Christophe MENIER</a:t>
            </a:r>
          </a:p>
          <a:p>
            <a:endParaRPr lang="fr-FR" sz="1600">
              <a:solidFill>
                <a:srgbClr val="000000"/>
              </a:solidFill>
            </a:endParaRPr>
          </a:p>
          <a:p>
            <a:r>
              <a:rPr lang="fr-FR" sz="1600" i="1">
                <a:solidFill>
                  <a:srgbClr val="000000"/>
                </a:solidFill>
              </a:rPr>
              <a:t>Avocat au Barreau de Namur</a:t>
            </a:r>
          </a:p>
          <a:p>
            <a:r>
              <a:rPr lang="fr-FR" sz="1600" i="1">
                <a:solidFill>
                  <a:srgbClr val="000000"/>
                </a:solidFill>
              </a:rPr>
              <a:t>Diplômé du Conservatoire Royal de Liège</a:t>
            </a:r>
          </a:p>
          <a:p>
            <a:r>
              <a:rPr lang="fr-FR" sz="1600" i="1">
                <a:solidFill>
                  <a:srgbClr val="000000"/>
                </a:solidFill>
              </a:rPr>
              <a:t>Certificat en direction administrative et financière d’ASBL</a:t>
            </a:r>
          </a:p>
          <a:p>
            <a:r>
              <a:rPr lang="fr-FR" sz="1600" i="1">
                <a:solidFill>
                  <a:srgbClr val="000000"/>
                </a:solidFill>
              </a:rPr>
              <a:t>Certificat en entrepreneuriat culturel</a:t>
            </a:r>
          </a:p>
          <a:p>
            <a:endParaRPr lang="fr-FR" sz="1600">
              <a:solidFill>
                <a:srgbClr val="000000"/>
              </a:solidFill>
            </a:endParaRPr>
          </a:p>
        </p:txBody>
      </p:sp>
      <p:sp>
        <p:nvSpPr>
          <p:cNvPr id="28" name="Rectangle 13">
            <a:extLst>
              <a:ext uri="{FF2B5EF4-FFF2-40B4-BE49-F238E27FC236}">
                <a16:creationId xmlns:a16="http://schemas.microsoft.com/office/drawing/2014/main" id="{EF70505D-EC2C-4D1A-86DE-258377807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5780565"/>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2DF20BDF-18D7-4E94-9BA1-9CEB40470C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46920" y="5257800"/>
            <a:chExt cx="1080904" cy="1080902"/>
          </a:xfrm>
        </p:grpSpPr>
        <p:sp>
          <p:nvSpPr>
            <p:cNvPr id="17" name="Oval 16">
              <a:extLst>
                <a:ext uri="{FF2B5EF4-FFF2-40B4-BE49-F238E27FC236}">
                  <a16:creationId xmlns:a16="http://schemas.microsoft.com/office/drawing/2014/main" id="{98F42242-4089-4E5D-95C3-C113C73DA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46920" y="5257800"/>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796F87F1-ABB5-42FB-86BD-EED111CD3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55011" y="5365890"/>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926987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§3. Le taux (2)</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5201424"/>
          </a:xfrm>
          <a:prstGeom prst="rect">
            <a:avLst/>
          </a:prstGeom>
          <a:noFill/>
        </p:spPr>
        <p:txBody>
          <a:bodyPr wrap="square" rtlCol="0">
            <a:spAutoFit/>
          </a:bodyPr>
          <a:lstStyle/>
          <a:p>
            <a:pPr algn="just"/>
            <a:r>
              <a:rPr lang="nl-BE" sz="2000" b="1" i="1" dirty="0"/>
              <a:t>	B. La cession ou de concession de droit d’auteur </a:t>
            </a:r>
          </a:p>
          <a:p>
            <a:pPr algn="just"/>
            <a:endParaRPr lang="nl-BE" sz="2000" b="1" i="1" dirty="0"/>
          </a:p>
          <a:p>
            <a:pPr algn="just">
              <a:buFontTx/>
              <a:buChar char="-"/>
            </a:pPr>
            <a:r>
              <a:rPr lang="nl-BE" sz="2000" dirty="0"/>
              <a:t>La convention de cession ou de concession ne doit pas être l’accessoire d’une autre prestation d’un autre service</a:t>
            </a:r>
          </a:p>
          <a:p>
            <a:pPr algn="just">
              <a:buFontTx/>
              <a:buChar char="-"/>
            </a:pPr>
            <a:r>
              <a:rPr lang="nl-BE" sz="2000" dirty="0"/>
              <a:t>Par ex., convention de cession pour une photographie étant l’accessoire de la campagne publicitaire d’une marque</a:t>
            </a:r>
          </a:p>
          <a:p>
            <a:pPr algn="just">
              <a:buFontTx/>
              <a:buChar char="-"/>
            </a:pPr>
            <a:endParaRPr lang="nl-BE" sz="2000" dirty="0"/>
          </a:p>
          <a:p>
            <a:pPr algn="just"/>
            <a:r>
              <a:rPr lang="nl-BE" sz="2000" b="1" i="1" dirty="0"/>
              <a:t>	C. La prestation de certaines activités artistiques </a:t>
            </a:r>
          </a:p>
          <a:p>
            <a:pPr algn="just"/>
            <a:endParaRPr lang="nl-BE" sz="2000" b="1" i="1" dirty="0"/>
          </a:p>
          <a:p>
            <a:pPr algn="just">
              <a:buFontTx/>
              <a:buChar char="-"/>
            </a:pPr>
            <a:r>
              <a:rPr lang="nl-BE" sz="2000" dirty="0"/>
              <a:t>Sont visées “</a:t>
            </a:r>
            <a:r>
              <a:rPr lang="nl-BE" sz="2000" i="1" dirty="0"/>
              <a:t>les prestations de services ayant pour objet l’exécution </a:t>
            </a:r>
            <a:r>
              <a:rPr lang="nl-BE" sz="2000" i="1" u="sng" dirty="0"/>
              <a:t>d’oeuvres théâtrales, chorégraphisques, musicales, de spectacles de cirque, de music-hall ou de cabaret artistique et d’activités similaires</a:t>
            </a:r>
            <a:r>
              <a:rPr lang="nl-BE" sz="2000" i="1" dirty="0"/>
              <a:t>, qui relèvent de l’activité normale des acteurs, chefs d’orchestres, musiciens et autres artistes</a:t>
            </a:r>
            <a:r>
              <a:rPr lang="nl-BE" sz="2000" dirty="0"/>
              <a:t>” (spectacles non publicitaires)</a:t>
            </a:r>
          </a:p>
          <a:p>
            <a:pPr algn="just">
              <a:buFontTx/>
              <a:buChar char="-"/>
            </a:pPr>
            <a:r>
              <a:rPr lang="nl-BE" sz="2000" dirty="0"/>
              <a:t>En général, il s’agira de prestations exemptées (cf. </a:t>
            </a:r>
            <a:r>
              <a:rPr lang="nl-BE" sz="2000" i="1" dirty="0"/>
              <a:t>infra</a:t>
            </a:r>
            <a:r>
              <a:rPr lang="nl-BE" sz="2000" dirty="0"/>
              <a:t>)</a:t>
            </a:r>
          </a:p>
          <a:p>
            <a:pPr algn="just">
              <a:buFontTx/>
              <a:buChar char="-"/>
            </a:pPr>
            <a:endParaRPr lang="nl-BE" sz="2000" dirty="0"/>
          </a:p>
          <a:p>
            <a:pPr algn="just">
              <a:buFontTx/>
              <a:buChar char="-"/>
            </a:pPr>
            <a:endParaRPr lang="nl-BE" sz="2000" dirty="0"/>
          </a:p>
          <a:p>
            <a:pPr algn="just"/>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3005309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§4. Activités exemptées (1)</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093428"/>
          </a:xfrm>
          <a:prstGeom prst="rect">
            <a:avLst/>
          </a:prstGeom>
          <a:noFill/>
        </p:spPr>
        <p:txBody>
          <a:bodyPr wrap="square" rtlCol="0">
            <a:spAutoFit/>
          </a:bodyPr>
          <a:lstStyle/>
          <a:p>
            <a:pPr algn="just">
              <a:buFontTx/>
              <a:buChar char="-"/>
            </a:pPr>
            <a:r>
              <a:rPr lang="nl-BE" sz="2000" b="1" i="1" dirty="0"/>
              <a:t> </a:t>
            </a:r>
            <a:r>
              <a:rPr lang="fr-FR" sz="2400" dirty="0"/>
              <a:t>Certaines activités d’intérêt public sont </a:t>
            </a:r>
            <a:r>
              <a:rPr lang="fr-FR" sz="2400" b="1" dirty="0">
                <a:solidFill>
                  <a:srgbClr val="FF0000"/>
                </a:solidFill>
              </a:rPr>
              <a:t>exemptées de TVA </a:t>
            </a:r>
            <a:r>
              <a:rPr lang="fr-FR" sz="2400" dirty="0"/>
              <a:t>par la loi : le prestataire ne pourra donc pas facturer de TVA et ne pourra pas la déduire.</a:t>
            </a:r>
          </a:p>
          <a:p>
            <a:pPr algn="just">
              <a:buFontTx/>
              <a:buChar char="-"/>
            </a:pPr>
            <a:r>
              <a:rPr lang="fr-FR" sz="2400" dirty="0"/>
              <a:t>En pratique, les artistes ne seront pas automatiquement assujettis à la TVA, en raison de nombreuses exceptions</a:t>
            </a:r>
          </a:p>
          <a:p>
            <a:pPr algn="just">
              <a:buFontTx/>
              <a:buChar char="-"/>
            </a:pPr>
            <a:endParaRPr lang="fr-FR" sz="2400" dirty="0"/>
          </a:p>
          <a:p>
            <a:pPr lvl="1" algn="just"/>
            <a:r>
              <a:rPr lang="fr-FR" sz="2000" b="1" i="1" dirty="0"/>
              <a:t>	A. L’auteur qui fait appel à une société de gestion de droits</a:t>
            </a:r>
          </a:p>
          <a:p>
            <a:pPr lvl="1" algn="just"/>
            <a:endParaRPr lang="fr-FR" b="1" i="1" dirty="0"/>
          </a:p>
          <a:p>
            <a:pPr algn="just">
              <a:buFontTx/>
              <a:buChar char="-"/>
            </a:pPr>
            <a:r>
              <a:rPr lang="fr-FR" sz="2400" dirty="0"/>
              <a:t>Il faut toutefois qu’il n’exerce pas une autre activité assujettie à la TVA </a:t>
            </a:r>
          </a:p>
          <a:p>
            <a:pPr algn="just"/>
            <a:r>
              <a:rPr lang="fr-FR" sz="2400" b="1" i="1" dirty="0"/>
              <a:t>	</a:t>
            </a:r>
            <a:endParaRPr lang="nl-BE" sz="2000" dirty="0"/>
          </a:p>
          <a:p>
            <a:pPr algn="just">
              <a:buFontTx/>
              <a:buChar char="-"/>
            </a:pPr>
            <a:endParaRPr lang="nl-BE" sz="2000" dirty="0"/>
          </a:p>
          <a:p>
            <a:pPr algn="just"/>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2233543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§4. Activités exemptées (2)</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970318"/>
          </a:xfrm>
          <a:prstGeom prst="rect">
            <a:avLst/>
          </a:prstGeom>
          <a:noFill/>
        </p:spPr>
        <p:txBody>
          <a:bodyPr wrap="square" rtlCol="0">
            <a:spAutoFit/>
          </a:bodyPr>
          <a:lstStyle/>
          <a:p>
            <a:pPr algn="just"/>
            <a:r>
              <a:rPr lang="fr-FR" sz="2000" b="1" i="1" dirty="0"/>
              <a:t>	B. Les artistes exécutants</a:t>
            </a:r>
          </a:p>
          <a:p>
            <a:pPr algn="just"/>
            <a:endParaRPr lang="fr-FR" sz="2400" b="1" i="1" dirty="0"/>
          </a:p>
          <a:p>
            <a:pPr algn="just">
              <a:buFontTx/>
              <a:buChar char="-"/>
            </a:pPr>
            <a:r>
              <a:rPr lang="fr-FR" sz="2400" dirty="0"/>
              <a:t>Il s’agit des prestations fournies aux organisateurs, conférenciers, éditeurs de disques, réalisateurs de films, etc. par :</a:t>
            </a:r>
          </a:p>
          <a:p>
            <a:pPr lvl="1" algn="just">
              <a:buFontTx/>
              <a:buChar char="-"/>
            </a:pPr>
            <a:r>
              <a:rPr lang="fr-FR" sz="2000" dirty="0"/>
              <a:t>Les interprètes : musiciens, mannequins, metteurs en scène,  chefs d’orchestres, danseurs, figurants, DJ, etc.</a:t>
            </a:r>
          </a:p>
          <a:p>
            <a:pPr lvl="1" algn="just">
              <a:buFontTx/>
              <a:buChar char="-"/>
            </a:pPr>
            <a:r>
              <a:rPr lang="fr-FR" sz="2000" dirty="0"/>
              <a:t>Mais PAS : costumier, maquilleur, caméraman, ingénieur du son, acteur de publicité.</a:t>
            </a:r>
          </a:p>
          <a:p>
            <a:pPr algn="just"/>
            <a:r>
              <a:rPr lang="fr-FR" sz="2400" b="1" i="1" dirty="0"/>
              <a:t>	</a:t>
            </a:r>
          </a:p>
          <a:p>
            <a:pPr algn="just"/>
            <a:endParaRPr lang="nl-BE" sz="2000" dirty="0"/>
          </a:p>
          <a:p>
            <a:pPr algn="just">
              <a:buFontTx/>
              <a:buChar char="-"/>
            </a:pPr>
            <a:endParaRPr lang="nl-BE" sz="2000" dirty="0"/>
          </a:p>
          <a:p>
            <a:pPr algn="just"/>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1926174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§4. Activités exemptées (3)</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631763"/>
          </a:xfrm>
          <a:prstGeom prst="rect">
            <a:avLst/>
          </a:prstGeom>
          <a:noFill/>
        </p:spPr>
        <p:txBody>
          <a:bodyPr wrap="square" rtlCol="0">
            <a:spAutoFit/>
          </a:bodyPr>
          <a:lstStyle/>
          <a:p>
            <a:pPr lvl="1" algn="just"/>
            <a:r>
              <a:rPr lang="fr-FR" sz="2000" b="1" i="1" dirty="0"/>
              <a:t>	C. Les organisateurs de spectacles, d’expositions, de concerts et de 	conférences</a:t>
            </a:r>
          </a:p>
          <a:p>
            <a:pPr lvl="1" algn="just"/>
            <a:endParaRPr lang="fr-FR" b="1" i="1" dirty="0"/>
          </a:p>
          <a:p>
            <a:pPr algn="just">
              <a:buFontTx/>
              <a:buChar char="-"/>
            </a:pPr>
            <a:r>
              <a:rPr lang="fr-FR" sz="2400" dirty="0"/>
              <a:t>Il faut toutefois que les organisateurs soit reconnus par les autorités publiques (centres culturels, compagnies subsidiées) </a:t>
            </a:r>
          </a:p>
          <a:p>
            <a:pPr algn="just">
              <a:buFontTx/>
              <a:buChar char="-"/>
            </a:pPr>
            <a:r>
              <a:rPr lang="fr-FR" sz="2400" dirty="0"/>
              <a:t>Il faut également que les recettes liées à ces activités servent uniquement à couvrir les frais.</a:t>
            </a:r>
          </a:p>
          <a:p>
            <a:pPr algn="just"/>
            <a:r>
              <a:rPr lang="fr-FR" sz="2400" b="1" i="1" dirty="0"/>
              <a:t>	</a:t>
            </a:r>
          </a:p>
          <a:p>
            <a:pPr algn="just"/>
            <a:endParaRPr lang="nl-BE" sz="2000" dirty="0"/>
          </a:p>
          <a:p>
            <a:pPr algn="just">
              <a:buFontTx/>
              <a:buChar char="-"/>
            </a:pPr>
            <a:endParaRPr lang="nl-BE" sz="2000" dirty="0"/>
          </a:p>
          <a:p>
            <a:pPr algn="just"/>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3856678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§4. Activités exemptées (4)</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708981"/>
          </a:xfrm>
          <a:prstGeom prst="rect">
            <a:avLst/>
          </a:prstGeom>
          <a:noFill/>
        </p:spPr>
        <p:txBody>
          <a:bodyPr wrap="square" rtlCol="0">
            <a:spAutoFit/>
          </a:bodyPr>
          <a:lstStyle/>
          <a:p>
            <a:pPr algn="just"/>
            <a:r>
              <a:rPr lang="fr-FR" sz="2400" b="1" i="1" dirty="0"/>
              <a:t>	D. Les contrats d’édition</a:t>
            </a:r>
          </a:p>
          <a:p>
            <a:pPr algn="just"/>
            <a:endParaRPr lang="fr-FR" sz="2400" b="1" i="1" dirty="0"/>
          </a:p>
          <a:p>
            <a:pPr algn="just">
              <a:buFontTx/>
              <a:buChar char="-"/>
            </a:pPr>
            <a:r>
              <a:rPr lang="fr-FR" sz="2400" dirty="0"/>
              <a:t>Cette exemption vise : « </a:t>
            </a:r>
            <a:r>
              <a:rPr lang="fr-FR" sz="2400" i="1" dirty="0"/>
              <a:t>les contrats d’édition portant sur des œuvres littéraires ou artistiques, et conclus par les auteurs ou les compositeurs </a:t>
            </a:r>
            <a:r>
              <a:rPr lang="fr-FR" sz="2400" dirty="0"/>
              <a:t>» (définition large)</a:t>
            </a:r>
          </a:p>
          <a:p>
            <a:pPr algn="just">
              <a:buFontTx/>
              <a:buChar char="-"/>
            </a:pPr>
            <a:r>
              <a:rPr lang="fr-FR" sz="2400" dirty="0"/>
              <a:t>Trois conditions cumulatives :</a:t>
            </a:r>
          </a:p>
          <a:p>
            <a:pPr lvl="1" algn="just">
              <a:buFontTx/>
              <a:buChar char="-"/>
            </a:pPr>
            <a:r>
              <a:rPr lang="fr-FR" sz="2000" dirty="0"/>
              <a:t>1° l’édition suppose la reproduction de l’œuvre cédée sous la forme matérielle d’exemplaires en vue d’être mis à la disposition du public ;</a:t>
            </a:r>
          </a:p>
          <a:p>
            <a:pPr lvl="1" algn="just">
              <a:buFontTx/>
              <a:buChar char="-"/>
            </a:pPr>
            <a:r>
              <a:rPr lang="fr-FR" sz="2000" dirty="0"/>
              <a:t>2° le contrat doit être conclu avec l’auteur en tant que personne physique ;</a:t>
            </a:r>
          </a:p>
          <a:p>
            <a:pPr lvl="1" algn="just">
              <a:buFontTx/>
              <a:buChar char="-"/>
            </a:pPr>
            <a:r>
              <a:rPr lang="fr-FR" sz="2000" dirty="0"/>
              <a:t>3° il doit s’agir d’une œuvre artistique (liste) </a:t>
            </a:r>
          </a:p>
          <a:p>
            <a:pPr algn="just"/>
            <a:r>
              <a:rPr lang="fr-FR" sz="2400" b="1" i="1" dirty="0"/>
              <a:t>	</a:t>
            </a:r>
          </a:p>
          <a:p>
            <a:pPr algn="just"/>
            <a:endParaRPr lang="nl-BE" sz="2000" dirty="0"/>
          </a:p>
          <a:p>
            <a:pPr algn="just">
              <a:buFontTx/>
              <a:buChar char="-"/>
            </a:pPr>
            <a:endParaRPr lang="nl-BE" sz="2000" dirty="0"/>
          </a:p>
          <a:p>
            <a:pPr algn="just"/>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2174512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36A26B6-6F5C-BC41-992C-32844CC37C60}"/>
              </a:ext>
            </a:extLst>
          </p:cNvPr>
          <p:cNvSpPr>
            <a:spLocks noGrp="1"/>
          </p:cNvSpPr>
          <p:nvPr>
            <p:ph idx="1"/>
          </p:nvPr>
        </p:nvSpPr>
        <p:spPr>
          <a:xfrm>
            <a:off x="1069848" y="1223158"/>
            <a:ext cx="10058400" cy="4949042"/>
          </a:xfrm>
        </p:spPr>
        <p:txBody>
          <a:bodyPr>
            <a:normAutofit lnSpcReduction="10000"/>
          </a:bodyPr>
          <a:lstStyle/>
          <a:p>
            <a:pPr marL="0" indent="0">
              <a:buNone/>
            </a:pPr>
            <a:endParaRPr lang="fr-BE" sz="1600" i="1" dirty="0"/>
          </a:p>
          <a:p>
            <a:pPr marL="0" indent="0" algn="just">
              <a:buNone/>
            </a:pPr>
            <a:r>
              <a:rPr lang="fr-BE" sz="2400" i="1" dirty="0"/>
              <a:t>« Toutes les productions des domaines littéraire, scientifique et artistique, tels que les livres de tout genre, les articles de presse, les conférences, les sketches, les scénarios de films, les pièces de théâtre, les œuvres musicales, les œuvres cinématographiques, télévisuelles et plus généralement audiovisuelles (en ce compris les émissions tv, les interviews, les clips musicaux, les jeux vidéos), </a:t>
            </a:r>
            <a:r>
              <a:rPr lang="fr-BE" sz="2400" i="1" u="sng" dirty="0"/>
              <a:t>les dessins, les bandes dessinées, les peintures, les œuvres d’architecture, les sculptures, les gravures, les photographies, les œuvres d’art appliqués, les lithographies</a:t>
            </a:r>
            <a:r>
              <a:rPr lang="fr-BE" sz="2400" i="1" dirty="0"/>
              <a:t>. Aucune distinction ne doit en revanche être établie quant au mode de mise à disposition du public et, dès lors, quant à la forme du support. Toutes les techniques entrent en ligne de compte, du papier au numérique et aux sites internet » </a:t>
            </a:r>
          </a:p>
          <a:p>
            <a:pPr marL="0" indent="0">
              <a:buNone/>
            </a:pPr>
            <a:endParaRPr lang="fr-BE" sz="2400" i="1" dirty="0"/>
          </a:p>
          <a:p>
            <a:pPr marL="0" indent="0">
              <a:buNone/>
            </a:pPr>
            <a:r>
              <a:rPr lang="fr-BE" sz="2400" i="1" dirty="0"/>
              <a:t>(Manuel TVA, édition 2015, n°329/2)</a:t>
            </a:r>
            <a:endParaRPr lang="fr-FR" sz="2400" i="1" dirty="0"/>
          </a:p>
          <a:p>
            <a:pPr marL="0" indent="0">
              <a:buNone/>
            </a:pPr>
            <a:endParaRPr lang="fr-FR" dirty="0"/>
          </a:p>
        </p:txBody>
      </p:sp>
    </p:spTree>
    <p:extLst>
      <p:ext uri="{BB962C8B-B14F-4D97-AF65-F5344CB8AC3E}">
        <p14:creationId xmlns:p14="http://schemas.microsoft.com/office/powerpoint/2010/main" val="2811478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§5. Les obligations de l’assujetti</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339650"/>
          </a:xfrm>
          <a:prstGeom prst="rect">
            <a:avLst/>
          </a:prstGeom>
          <a:noFill/>
        </p:spPr>
        <p:txBody>
          <a:bodyPr wrap="square" rtlCol="0">
            <a:spAutoFit/>
          </a:bodyPr>
          <a:lstStyle/>
          <a:p>
            <a:pPr algn="just">
              <a:buFontTx/>
              <a:buChar char="-"/>
            </a:pPr>
            <a:r>
              <a:rPr lang="fr-BE" sz="2000" dirty="0"/>
              <a:t>Prendre contact avec l’administration de la TVA en vue de l’obtention d’un numéro de TVA </a:t>
            </a:r>
          </a:p>
          <a:p>
            <a:pPr algn="just">
              <a:buFontTx/>
              <a:buChar char="-"/>
            </a:pPr>
            <a:r>
              <a:rPr lang="fr-BE" sz="2000" dirty="0"/>
              <a:t>Etablir des factures qui répondent à certaines conditions et tenir un facturier </a:t>
            </a:r>
          </a:p>
          <a:p>
            <a:pPr algn="just">
              <a:buFontTx/>
              <a:buChar char="-"/>
            </a:pPr>
            <a:r>
              <a:rPr lang="fr-BE" sz="2000" dirty="0"/>
              <a:t>Vérifier l’identification de ses clients à la TVA </a:t>
            </a:r>
          </a:p>
          <a:p>
            <a:pPr algn="just">
              <a:buFontTx/>
              <a:buChar char="-"/>
            </a:pPr>
            <a:r>
              <a:rPr lang="fr-BE" sz="2000" dirty="0"/>
              <a:t>Déposer une déclaration trimestrielle (ou mensuelle si le chiffre d’affaire annuel est supérieur à 2.500.000 euros)</a:t>
            </a:r>
          </a:p>
          <a:p>
            <a:pPr algn="just">
              <a:buFontTx/>
              <a:buChar char="-"/>
            </a:pPr>
            <a:r>
              <a:rPr lang="fr-BE" sz="2000" dirty="0"/>
              <a:t>Payer la TVA due (c’est-à-dire la différence entre la TVA ‘récoltée’ auprès de ses clients et la TVA payée à ses fournisseurs) dans le délai imposé par l’administration (</a:t>
            </a:r>
            <a:r>
              <a:rPr lang="fr-BE" sz="2000" b="1" u="sng" dirty="0"/>
              <a:t>attention</a:t>
            </a:r>
            <a:r>
              <a:rPr lang="fr-BE" sz="2000" dirty="0"/>
              <a:t> : l’administration de la TVA est plus sévère que l’administration des contributions directes)</a:t>
            </a:r>
          </a:p>
          <a:p>
            <a:pPr algn="just"/>
            <a:r>
              <a:rPr lang="fr-FR" sz="2400" b="1" i="1" dirty="0"/>
              <a:t>	</a:t>
            </a:r>
          </a:p>
          <a:p>
            <a:pPr algn="just"/>
            <a:endParaRPr lang="nl-BE" sz="2000" dirty="0"/>
          </a:p>
          <a:p>
            <a:pPr algn="just">
              <a:buFontTx/>
              <a:buChar char="-"/>
            </a:pPr>
            <a:endParaRPr lang="nl-BE" sz="2000" dirty="0"/>
          </a:p>
          <a:p>
            <a:pPr algn="just"/>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3501854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§6. Le cas particulier de la franchise TVA</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031873"/>
          </a:xfrm>
          <a:prstGeom prst="rect">
            <a:avLst/>
          </a:prstGeom>
          <a:noFill/>
        </p:spPr>
        <p:txBody>
          <a:bodyPr wrap="square" rtlCol="0">
            <a:spAutoFit/>
          </a:bodyPr>
          <a:lstStyle/>
          <a:p>
            <a:pPr algn="just">
              <a:buFontTx/>
              <a:buChar char="-"/>
            </a:pPr>
            <a:r>
              <a:rPr lang="fr-BE" sz="2000" dirty="0"/>
              <a:t>Avant d’exercer une activité économique soumise à la TVA, toute personne doit en principe en faire la déclaration auprès du service compétent de l’administration </a:t>
            </a:r>
          </a:p>
          <a:p>
            <a:pPr algn="just">
              <a:buFontTx/>
              <a:buChar char="-"/>
            </a:pPr>
            <a:r>
              <a:rPr lang="fr-BE" sz="2000" dirty="0"/>
              <a:t>Toutefois, si le chiffre annuel réalisé en Belgique ne dépasse par 25.000 euros, l’assujetti peut bénéficier d’un système de franchise, qui le dispense de facturer la TVA à ses clients (il ne pourra pas non plus déduire)</a:t>
            </a:r>
          </a:p>
          <a:p>
            <a:pPr algn="just">
              <a:buFontTx/>
              <a:buChar char="-"/>
            </a:pPr>
            <a:r>
              <a:rPr lang="fr-BE" sz="2000" dirty="0"/>
              <a:t>Le franchisé est dispensé de tenir des facturiers d’entrées et de sorties pour autant qu’il garde des copies des factures dans l’ordre de leur émission</a:t>
            </a:r>
          </a:p>
          <a:p>
            <a:pPr algn="just">
              <a:buFontTx/>
              <a:buChar char="-"/>
            </a:pPr>
            <a:r>
              <a:rPr lang="fr-BE" sz="2000" dirty="0"/>
              <a:t>Il doit également fournir une liste de ses clients avant le 31 mars de chaque année, ainsi que le chiffre d’affaires réalisé au cours de l’année civile précédente</a:t>
            </a:r>
          </a:p>
          <a:p>
            <a:pPr algn="just"/>
            <a:r>
              <a:rPr lang="fr-FR" sz="2400" b="1" i="1" dirty="0"/>
              <a:t>	</a:t>
            </a:r>
          </a:p>
          <a:p>
            <a:pPr algn="just"/>
            <a:endParaRPr lang="nl-BE" sz="2000" dirty="0"/>
          </a:p>
          <a:p>
            <a:pPr algn="just">
              <a:buFontTx/>
              <a:buChar char="-"/>
            </a:pPr>
            <a:endParaRPr lang="nl-BE" sz="2000" dirty="0"/>
          </a:p>
          <a:p>
            <a:pPr algn="just"/>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1654445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82DDC8-3308-107A-D691-AE1BE3CDC9B4}"/>
              </a:ext>
            </a:extLst>
          </p:cNvPr>
          <p:cNvSpPr>
            <a:spLocks noGrp="1"/>
          </p:cNvSpPr>
          <p:nvPr>
            <p:ph type="title"/>
          </p:nvPr>
        </p:nvSpPr>
        <p:spPr/>
        <p:txBody>
          <a:bodyPr/>
          <a:lstStyle/>
          <a:p>
            <a:r>
              <a:rPr lang="fr-FR" sz="5400" cap="small" dirty="0">
                <a:solidFill>
                  <a:srgbClr val="0070C0"/>
                </a:solidFill>
              </a:rPr>
              <a:t>Questions d’examen </a:t>
            </a:r>
            <a:endParaRPr lang="fr-FR" dirty="0"/>
          </a:p>
        </p:txBody>
      </p:sp>
      <p:sp>
        <p:nvSpPr>
          <p:cNvPr id="3" name="Espace réservé du contenu 2">
            <a:extLst>
              <a:ext uri="{FF2B5EF4-FFF2-40B4-BE49-F238E27FC236}">
                <a16:creationId xmlns:a16="http://schemas.microsoft.com/office/drawing/2014/main" id="{D8A15043-5F08-8F1A-B1B7-E9F967DA1E9E}"/>
              </a:ext>
            </a:extLst>
          </p:cNvPr>
          <p:cNvSpPr>
            <a:spLocks noGrp="1"/>
          </p:cNvSpPr>
          <p:nvPr>
            <p:ph idx="1"/>
          </p:nvPr>
        </p:nvSpPr>
        <p:spPr/>
        <p:txBody>
          <a:bodyPr>
            <a:normAutofit/>
          </a:bodyPr>
          <a:lstStyle/>
          <a:p>
            <a:pPr marL="0" indent="0">
              <a:buNone/>
            </a:pPr>
            <a:r>
              <a:rPr lang="fr-FR" b="1" dirty="0"/>
              <a:t>Expliquez les divers taux applicables en cas de vente d’une œuvre, en distinguant les hypothèses (</a:t>
            </a:r>
            <a:r>
              <a:rPr lang="fr-FR" b="1" dirty="0">
                <a:solidFill>
                  <a:srgbClr val="0070C0"/>
                </a:solidFill>
              </a:rPr>
              <a:t>question de restitution</a:t>
            </a:r>
            <a:r>
              <a:rPr lang="fr-FR" b="1" dirty="0"/>
              <a:t>)</a:t>
            </a:r>
          </a:p>
          <a:p>
            <a:pPr marL="0" indent="0">
              <a:buNone/>
            </a:pPr>
            <a:r>
              <a:rPr lang="fr-FR" b="1" dirty="0"/>
              <a:t>Expliquez ce qu’est la franchise TVA (</a:t>
            </a:r>
            <a:r>
              <a:rPr lang="fr-FR" b="1" dirty="0">
                <a:solidFill>
                  <a:srgbClr val="0070C0"/>
                </a:solidFill>
              </a:rPr>
              <a:t>question bonus</a:t>
            </a:r>
            <a:r>
              <a:rPr lang="fr-FR" b="1" dirty="0"/>
              <a:t>)</a:t>
            </a:r>
          </a:p>
          <a:p>
            <a:pPr marL="0" indent="0">
              <a:buNone/>
            </a:pPr>
            <a:r>
              <a:rPr lang="fr-FR" b="1" dirty="0"/>
              <a:t>Expliquez ce qu’est la TVA et comment cela fonctionne (</a:t>
            </a:r>
            <a:r>
              <a:rPr lang="fr-FR" b="1" dirty="0">
                <a:solidFill>
                  <a:srgbClr val="0070C0"/>
                </a:solidFill>
              </a:rPr>
              <a:t>question de restitution</a:t>
            </a:r>
            <a:r>
              <a:rPr lang="fr-FR" b="1" dirty="0"/>
              <a:t>)</a:t>
            </a:r>
          </a:p>
          <a:p>
            <a:pPr marL="0" indent="0">
              <a:buNone/>
            </a:pPr>
            <a:endParaRPr lang="fr-FR" dirty="0"/>
          </a:p>
        </p:txBody>
      </p:sp>
    </p:spTree>
    <p:extLst>
      <p:ext uri="{BB962C8B-B14F-4D97-AF65-F5344CB8AC3E}">
        <p14:creationId xmlns:p14="http://schemas.microsoft.com/office/powerpoint/2010/main" val="1794228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286934" y="1465790"/>
            <a:ext cx="3860798" cy="3941345"/>
          </a:xfrm>
        </p:spPr>
        <p:txBody>
          <a:bodyPr>
            <a:normAutofit/>
          </a:bodyPr>
          <a:lstStyle/>
          <a:p>
            <a:r>
              <a:rPr lang="fr-FR" sz="4800" dirty="0"/>
              <a:t>Section 4. </a:t>
            </a:r>
            <a:br>
              <a:rPr lang="fr-FR" sz="4800" dirty="0"/>
            </a:br>
            <a:r>
              <a:rPr lang="fr-FR" sz="4800" dirty="0"/>
              <a:t>LES PRIX ET SUBSIDES (pour mémoire)</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6417733" y="1359090"/>
            <a:ext cx="5132665" cy="4048046"/>
          </a:xfrm>
        </p:spPr>
        <p:txBody>
          <a:bodyPr anchor="ctr">
            <a:normAutofit/>
          </a:bodyPr>
          <a:lstStyle/>
          <a:p>
            <a:pPr marL="0" indent="0">
              <a:buNone/>
            </a:pPr>
            <a:r>
              <a:rPr lang="fr-FR" dirty="0"/>
              <a:t>§1. Octroyés en contrepartie d’un service rendu</a:t>
            </a:r>
          </a:p>
          <a:p>
            <a:pPr marL="0" indent="0">
              <a:buNone/>
            </a:pPr>
            <a:endParaRPr lang="fr-FR" dirty="0"/>
          </a:p>
          <a:p>
            <a:pPr marL="0" indent="0">
              <a:buNone/>
            </a:pPr>
            <a:r>
              <a:rPr lang="fr-FR" dirty="0"/>
              <a:t>§2. Octroyés sans esprit de retour par des particuliers ou des institutions privées</a:t>
            </a:r>
          </a:p>
          <a:p>
            <a:pPr marL="0" indent="0">
              <a:buNone/>
            </a:pPr>
            <a:endParaRPr lang="fr-FR" dirty="0"/>
          </a:p>
          <a:p>
            <a:pPr marL="0" indent="0">
              <a:buNone/>
            </a:pPr>
            <a:r>
              <a:rPr lang="fr-FR" dirty="0"/>
              <a:t>§3. Octroyés sans esprit de retour par des pouvoirs publics ou des organisations sans but lucratif</a:t>
            </a:r>
          </a:p>
        </p:txBody>
      </p:sp>
    </p:spTree>
    <p:extLst>
      <p:ext uri="{BB962C8B-B14F-4D97-AF65-F5344CB8AC3E}">
        <p14:creationId xmlns:p14="http://schemas.microsoft.com/office/powerpoint/2010/main" val="1776421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C955436-9097-6B46-A0C5-5302BB3A2294}"/>
              </a:ext>
            </a:extLst>
          </p:cNvPr>
          <p:cNvSpPr>
            <a:spLocks noGrp="1"/>
          </p:cNvSpPr>
          <p:nvPr>
            <p:ph type="title"/>
          </p:nvPr>
        </p:nvSpPr>
        <p:spPr>
          <a:xfrm>
            <a:off x="1286934" y="1465790"/>
            <a:ext cx="3860798" cy="3941345"/>
          </a:xfrm>
        </p:spPr>
        <p:txBody>
          <a:bodyPr>
            <a:normAutofit/>
          </a:bodyPr>
          <a:lstStyle/>
          <a:p>
            <a:r>
              <a:rPr lang="fr-FR" sz="6000" b="1" dirty="0"/>
              <a:t>PLAN DU COURS</a:t>
            </a:r>
            <a:endParaRPr lang="fr-FR" sz="6000" b="1" dirty="0">
              <a:latin typeface="+mn-lt"/>
            </a:endParaRPr>
          </a:p>
        </p:txBody>
      </p:sp>
      <p:sp>
        <p:nvSpPr>
          <p:cNvPr id="38" name="Espace réservé du contenu 2">
            <a:extLst>
              <a:ext uri="{FF2B5EF4-FFF2-40B4-BE49-F238E27FC236}">
                <a16:creationId xmlns:a16="http://schemas.microsoft.com/office/drawing/2014/main" id="{D8110846-A306-7843-BF1C-F99EA5C3680B}"/>
              </a:ext>
            </a:extLst>
          </p:cNvPr>
          <p:cNvSpPr>
            <a:spLocks noGrp="1"/>
          </p:cNvSpPr>
          <p:nvPr>
            <p:ph idx="1"/>
          </p:nvPr>
        </p:nvSpPr>
        <p:spPr>
          <a:xfrm>
            <a:off x="6417733" y="1359090"/>
            <a:ext cx="5132665" cy="4048046"/>
          </a:xfrm>
        </p:spPr>
        <p:txBody>
          <a:bodyPr anchor="ctr">
            <a:noAutofit/>
          </a:bodyPr>
          <a:lstStyle/>
          <a:p>
            <a:pPr marL="0" indent="0">
              <a:buNone/>
            </a:pPr>
            <a:endParaRPr lang="fr-FR" dirty="0"/>
          </a:p>
          <a:p>
            <a:pPr marL="0" indent="0">
              <a:buNone/>
            </a:pPr>
            <a:r>
              <a:rPr lang="fr-BE" b="1" u="sng" dirty="0">
                <a:solidFill>
                  <a:schemeClr val="bg1">
                    <a:lumMod val="65000"/>
                  </a:schemeClr>
                </a:solidFill>
              </a:rPr>
              <a:t>PARTIE 1</a:t>
            </a:r>
            <a:r>
              <a:rPr lang="fr-BE" b="1" dirty="0">
                <a:solidFill>
                  <a:schemeClr val="bg1">
                    <a:lumMod val="65000"/>
                  </a:schemeClr>
                </a:solidFill>
              </a:rPr>
              <a:t>. </a:t>
            </a:r>
          </a:p>
          <a:p>
            <a:pPr marL="0" indent="0">
              <a:buNone/>
            </a:pPr>
            <a:r>
              <a:rPr lang="fr-BE" b="1" dirty="0">
                <a:solidFill>
                  <a:schemeClr val="bg1">
                    <a:lumMod val="65000"/>
                  </a:schemeClr>
                </a:solidFill>
              </a:rPr>
              <a:t>LA PROFESSION D’ARTISTE</a:t>
            </a:r>
          </a:p>
          <a:p>
            <a:pPr marL="0" indent="0">
              <a:buNone/>
            </a:pPr>
            <a:r>
              <a:rPr lang="fr-BE" dirty="0">
                <a:solidFill>
                  <a:schemeClr val="bg1">
                    <a:lumMod val="65000"/>
                  </a:schemeClr>
                </a:solidFill>
              </a:rPr>
              <a:t>(cours 1 à 5)</a:t>
            </a:r>
          </a:p>
          <a:p>
            <a:pPr marL="0" indent="0">
              <a:buNone/>
            </a:pPr>
            <a:r>
              <a:rPr lang="fr-FR" b="1" u="sng" dirty="0"/>
              <a:t>PARTIE 2</a:t>
            </a:r>
            <a:r>
              <a:rPr lang="fr-FR" b="1" dirty="0"/>
              <a:t>. </a:t>
            </a:r>
          </a:p>
          <a:p>
            <a:pPr marL="0" indent="0">
              <a:buNone/>
            </a:pPr>
            <a:r>
              <a:rPr lang="fr-FR" b="1" dirty="0"/>
              <a:t>ASPECTS SOCIAUX ET SALARIAUX DES ACTIVITES ARTISTIQUES </a:t>
            </a:r>
          </a:p>
          <a:p>
            <a:pPr marL="0" indent="0">
              <a:buNone/>
            </a:pPr>
            <a:r>
              <a:rPr lang="fr-FR" dirty="0"/>
              <a:t>(cours 6 à 11)</a:t>
            </a:r>
          </a:p>
          <a:p>
            <a:pPr marL="0" indent="0">
              <a:buNone/>
            </a:pPr>
            <a:r>
              <a:rPr lang="fr-FR" b="1" u="sng" dirty="0"/>
              <a:t>PARTIE 3</a:t>
            </a:r>
            <a:r>
              <a:rPr lang="fr-FR" b="1" dirty="0"/>
              <a:t>. </a:t>
            </a:r>
          </a:p>
          <a:p>
            <a:pPr marL="0" indent="0">
              <a:buNone/>
            </a:pPr>
            <a:r>
              <a:rPr lang="fr-FR" b="1" dirty="0"/>
              <a:t>ARTISTES ET PRESTATIONS SOCIALES </a:t>
            </a:r>
          </a:p>
          <a:p>
            <a:pPr marL="0" indent="0">
              <a:buNone/>
            </a:pPr>
            <a:r>
              <a:rPr lang="fr-FR" dirty="0"/>
              <a:t>(cours 12 à 15)</a:t>
            </a:r>
          </a:p>
        </p:txBody>
      </p:sp>
      <p:sp>
        <p:nvSpPr>
          <p:cNvPr id="49" name="Rectangle 48">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8676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a:t>
            </a:r>
            <a:r>
              <a:rPr lang="fr-FR" sz="4800" dirty="0"/>
              <a:t>octroyés en contrepartie d’un service rendu</a:t>
            </a:r>
            <a:endParaRPr lang="fr-FR" sz="4800" cap="small" dirty="0"/>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2123658"/>
          </a:xfrm>
          <a:prstGeom prst="rect">
            <a:avLst/>
          </a:prstGeom>
          <a:noFill/>
        </p:spPr>
        <p:txBody>
          <a:bodyPr wrap="square" rtlCol="0">
            <a:spAutoFit/>
          </a:bodyPr>
          <a:lstStyle/>
          <a:p>
            <a:pPr algn="just">
              <a:buFontTx/>
              <a:buChar char="-"/>
            </a:pPr>
            <a:r>
              <a:rPr lang="fr-FR" sz="2400" dirty="0"/>
              <a:t>S’ils sont perçus dans le cadre d’une activité professionnelle = taxable somme revenus professionnels (taux progressif par tranches)</a:t>
            </a:r>
          </a:p>
          <a:p>
            <a:pPr algn="just">
              <a:buFontTx/>
              <a:buChar char="-"/>
            </a:pPr>
            <a:endParaRPr lang="fr-FR" sz="2400" dirty="0"/>
          </a:p>
          <a:p>
            <a:pPr algn="just">
              <a:buFontTx/>
              <a:buChar char="-"/>
            </a:pPr>
            <a:r>
              <a:rPr lang="fr-FR" sz="2400" dirty="0"/>
              <a:t>S’ils ne sont pas perçus dans le cadre d’une activité professionnelle = taxable comme revenus divers (taux à 33%)</a:t>
            </a:r>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1480159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fontScale="90000"/>
          </a:bodyPr>
          <a:lstStyle/>
          <a:p>
            <a:r>
              <a:rPr lang="fr-FR" sz="4800" cap="small" dirty="0"/>
              <a:t>§2. </a:t>
            </a:r>
            <a:r>
              <a:rPr lang="fr-FR" sz="4800" dirty="0"/>
              <a:t>Octroyés sans esprit de retour par des particuliers ou des institutions privées</a:t>
            </a:r>
            <a:endParaRPr lang="fr-FR" sz="4800" cap="small" dirty="0"/>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1754326"/>
          </a:xfrm>
          <a:prstGeom prst="rect">
            <a:avLst/>
          </a:prstGeom>
          <a:noFill/>
        </p:spPr>
        <p:txBody>
          <a:bodyPr wrap="square" rtlCol="0">
            <a:spAutoFit/>
          </a:bodyPr>
          <a:lstStyle/>
          <a:p>
            <a:pPr algn="just">
              <a:buFontTx/>
              <a:buChar char="-"/>
            </a:pPr>
            <a:r>
              <a:rPr lang="fr-FR" sz="2400" dirty="0"/>
              <a:t>Si octroyés à une société = taxable comme bénéfice </a:t>
            </a:r>
          </a:p>
          <a:p>
            <a:pPr algn="just"/>
            <a:endParaRPr lang="fr-FR" sz="2400" dirty="0"/>
          </a:p>
          <a:p>
            <a:pPr algn="just">
              <a:buFontTx/>
              <a:buChar char="-"/>
            </a:pPr>
            <a:r>
              <a:rPr lang="fr-FR" sz="2400" dirty="0"/>
              <a:t>Si octroyés à une personne physique = taxable comme revenus divers (30%) ex. prix SACD</a:t>
            </a:r>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3772832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§3. </a:t>
            </a:r>
            <a:r>
              <a:rPr lang="fr-FR" sz="3600" dirty="0"/>
              <a:t>octroyés sans esprit de retour par des pouvoirs publics ou des organisations publics sans but lucratif</a:t>
            </a:r>
            <a:endParaRPr lang="fr-FR" sz="3600" cap="small" dirty="0"/>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2923877"/>
          </a:xfrm>
          <a:prstGeom prst="rect">
            <a:avLst/>
          </a:prstGeom>
          <a:noFill/>
        </p:spPr>
        <p:txBody>
          <a:bodyPr wrap="square" rtlCol="0">
            <a:spAutoFit/>
          </a:bodyPr>
          <a:lstStyle/>
          <a:p>
            <a:pPr algn="just">
              <a:buFontTx/>
              <a:buChar char="-"/>
            </a:pPr>
            <a:r>
              <a:rPr lang="fr-FR" sz="2400" dirty="0"/>
              <a:t>Exonération totale si octroyés sous les conditions suivantes :</a:t>
            </a:r>
          </a:p>
          <a:p>
            <a:pPr lvl="1" algn="just">
              <a:buFontTx/>
              <a:buChar char="-"/>
            </a:pPr>
            <a:r>
              <a:rPr lang="fr-FR" sz="2000" dirty="0"/>
              <a:t>Récompenser des mérites exceptionnels dans le domaine des arts ;</a:t>
            </a:r>
          </a:p>
          <a:p>
            <a:pPr lvl="1" algn="just">
              <a:buFontTx/>
              <a:buChar char="-"/>
            </a:pPr>
            <a:r>
              <a:rPr lang="fr-FR" sz="2000" dirty="0"/>
              <a:t>Large part à l’initiative personnelle dans la poursuite de l’œuvre ;</a:t>
            </a:r>
          </a:p>
          <a:p>
            <a:pPr lvl="1" algn="just">
              <a:buFontTx/>
              <a:buChar char="-"/>
            </a:pPr>
            <a:r>
              <a:rPr lang="fr-FR" sz="2000" dirty="0"/>
              <a:t>Exclure toute dépendance ou une contrepartie à l’égard du donateur</a:t>
            </a:r>
          </a:p>
          <a:p>
            <a:pPr lvl="1" algn="just">
              <a:buFontTx/>
              <a:buChar char="-"/>
            </a:pPr>
            <a:r>
              <a:rPr lang="fr-FR" sz="2000" dirty="0"/>
              <a:t>Ne pas avoir été finance par une entreprise privée</a:t>
            </a:r>
          </a:p>
          <a:p>
            <a:pPr lvl="1" algn="just"/>
            <a:endParaRPr lang="fr-FR" sz="2000" dirty="0"/>
          </a:p>
          <a:p>
            <a:pPr algn="just">
              <a:buFontTx/>
              <a:buChar char="-"/>
            </a:pPr>
            <a:r>
              <a:rPr lang="fr-FR" sz="2400" dirty="0"/>
              <a:t>Sinon, exonération partielle limitée à une première tranche pendant deux ans (4140 euros revenus 2020)</a:t>
            </a:r>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3678043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955436-9097-6B46-A0C5-5302BB3A2294}"/>
              </a:ext>
            </a:extLst>
          </p:cNvPr>
          <p:cNvSpPr>
            <a:spLocks noGrp="1"/>
          </p:cNvSpPr>
          <p:nvPr>
            <p:ph type="title"/>
          </p:nvPr>
        </p:nvSpPr>
        <p:spPr>
          <a:xfrm>
            <a:off x="1069848" y="484632"/>
            <a:ext cx="10058400" cy="1609344"/>
          </a:xfrm>
        </p:spPr>
        <p:txBody>
          <a:bodyPr>
            <a:normAutofit/>
          </a:bodyPr>
          <a:lstStyle/>
          <a:p>
            <a:r>
              <a:rPr lang="fr-FR" b="1" dirty="0"/>
              <a:t>PARTIE 2. ASPECTS SOCIAUX ET SALARIAUX</a:t>
            </a:r>
            <a:endParaRPr lang="fr-FR" b="1" dirty="0">
              <a:latin typeface="+mn-lt"/>
            </a:endParaRPr>
          </a:p>
        </p:txBody>
      </p:sp>
      <p:sp>
        <p:nvSpPr>
          <p:cNvPr id="34" name="Rectangle 25">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Espace réservé du contenu 2">
            <a:extLst>
              <a:ext uri="{FF2B5EF4-FFF2-40B4-BE49-F238E27FC236}">
                <a16:creationId xmlns:a16="http://schemas.microsoft.com/office/drawing/2014/main" id="{95BD79AD-8707-4A90-A68D-B40B2CE51A7E}"/>
              </a:ext>
            </a:extLst>
          </p:cNvPr>
          <p:cNvGraphicFramePr>
            <a:graphicFrameLocks noGrp="1"/>
          </p:cNvGraphicFramePr>
          <p:nvPr>
            <p:ph idx="1"/>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49717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Espace réservé du contenu 2">
            <a:extLst>
              <a:ext uri="{FF2B5EF4-FFF2-40B4-BE49-F238E27FC236}">
                <a16:creationId xmlns:a16="http://schemas.microsoft.com/office/drawing/2014/main" id="{D27CB916-5E67-804F-926C-245931458173}"/>
              </a:ext>
            </a:extLst>
          </p:cNvPr>
          <p:cNvSpPr>
            <a:spLocks noGrp="1"/>
          </p:cNvSpPr>
          <p:nvPr>
            <p:ph idx="1"/>
          </p:nvPr>
        </p:nvSpPr>
        <p:spPr>
          <a:xfrm>
            <a:off x="1069850" y="844902"/>
            <a:ext cx="5818858" cy="5168196"/>
          </a:xfrm>
        </p:spPr>
        <p:txBody>
          <a:bodyPr anchor="ctr">
            <a:normAutofit/>
          </a:bodyPr>
          <a:lstStyle/>
          <a:p>
            <a:pPr marL="0" indent="0" algn="just">
              <a:buNone/>
            </a:pPr>
            <a:r>
              <a:rPr lang="fr-FR" sz="2400" b="1" dirty="0"/>
              <a:t>Section 1. L’imposition des revenus professionnels</a:t>
            </a:r>
          </a:p>
          <a:p>
            <a:pPr marL="0" indent="0" algn="just">
              <a:buNone/>
            </a:pPr>
            <a:endParaRPr lang="fr-FR" sz="2400" b="1" dirty="0"/>
          </a:p>
          <a:p>
            <a:pPr marL="0" indent="0" algn="just">
              <a:buNone/>
            </a:pPr>
            <a:r>
              <a:rPr lang="fr-FR" sz="2400" b="1" dirty="0"/>
              <a:t>Section 2. </a:t>
            </a:r>
            <a:r>
              <a:rPr lang="fr-BE" sz="2400" b="1" dirty="0"/>
              <a:t>La taxation des droits d’auteur et des droits voisins</a:t>
            </a:r>
          </a:p>
          <a:p>
            <a:pPr marL="0" indent="0" algn="just">
              <a:buNone/>
            </a:pPr>
            <a:endParaRPr lang="fr-BE" sz="2400" b="1" dirty="0"/>
          </a:p>
          <a:p>
            <a:pPr marL="0" indent="0" algn="just">
              <a:buNone/>
            </a:pPr>
            <a:r>
              <a:rPr lang="fr-BE" sz="2400" b="1" dirty="0"/>
              <a:t>Section 3. La TVA</a:t>
            </a:r>
          </a:p>
          <a:p>
            <a:pPr marL="0" indent="0" algn="just">
              <a:buNone/>
            </a:pPr>
            <a:endParaRPr lang="fr-BE" sz="2400" b="1" dirty="0"/>
          </a:p>
          <a:p>
            <a:pPr marL="0" indent="0" algn="just">
              <a:buNone/>
            </a:pPr>
            <a:r>
              <a:rPr lang="fr-BE" sz="2400" b="1" dirty="0"/>
              <a:t>Section 4. Les prix et subsides</a:t>
            </a:r>
          </a:p>
        </p:txBody>
      </p:sp>
      <p:sp>
        <p:nvSpPr>
          <p:cNvPr id="32" name="Rectangle 31">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grpSp>
        <p:nvGrpSpPr>
          <p:cNvPr id="34" name="Group 33">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35" name="Oval 34">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6" name="Oval 35">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re 1">
            <a:extLst>
              <a:ext uri="{FF2B5EF4-FFF2-40B4-BE49-F238E27FC236}">
                <a16:creationId xmlns:a16="http://schemas.microsoft.com/office/drawing/2014/main" id="{183A60D8-345E-DC46-9238-27B706A0D2A4}"/>
              </a:ext>
            </a:extLst>
          </p:cNvPr>
          <p:cNvSpPr>
            <a:spLocks noGrp="1"/>
          </p:cNvSpPr>
          <p:nvPr>
            <p:ph type="title"/>
          </p:nvPr>
        </p:nvSpPr>
        <p:spPr>
          <a:xfrm>
            <a:off x="8371968" y="2376862"/>
            <a:ext cx="2640646" cy="2104273"/>
          </a:xfrm>
          <a:noFill/>
        </p:spPr>
        <p:txBody>
          <a:bodyPr>
            <a:normAutofit/>
          </a:bodyPr>
          <a:lstStyle/>
          <a:p>
            <a:pPr algn="ctr"/>
            <a:r>
              <a:rPr lang="fr-FR" sz="2000" b="1" u="sng" cap="small" dirty="0">
                <a:solidFill>
                  <a:schemeClr val="bg1">
                    <a:shade val="97000"/>
                    <a:satMod val="150000"/>
                  </a:schemeClr>
                </a:solidFill>
                <a:latin typeface="+mn-lt"/>
              </a:rPr>
              <a:t>4. Taxes et impôts</a:t>
            </a:r>
          </a:p>
        </p:txBody>
      </p:sp>
    </p:spTree>
    <p:extLst>
      <p:ext uri="{BB962C8B-B14F-4D97-AF65-F5344CB8AC3E}">
        <p14:creationId xmlns:p14="http://schemas.microsoft.com/office/powerpoint/2010/main" val="4066937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286934" y="1465790"/>
            <a:ext cx="3860798" cy="3941345"/>
          </a:xfrm>
        </p:spPr>
        <p:txBody>
          <a:bodyPr>
            <a:normAutofit/>
          </a:bodyPr>
          <a:lstStyle/>
          <a:p>
            <a:r>
              <a:rPr lang="fr-FR" sz="4800" dirty="0"/>
              <a:t>Section 3.  </a:t>
            </a:r>
            <a:br>
              <a:rPr lang="fr-FR" sz="4800" dirty="0"/>
            </a:br>
            <a:r>
              <a:rPr lang="fr-FR" sz="4800" dirty="0"/>
              <a:t>LA TVA</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6417733" y="1359090"/>
            <a:ext cx="5132665" cy="4048046"/>
          </a:xfrm>
        </p:spPr>
        <p:txBody>
          <a:bodyPr anchor="ctr">
            <a:normAutofit fontScale="92500" lnSpcReduction="20000"/>
          </a:bodyPr>
          <a:lstStyle/>
          <a:p>
            <a:pPr marL="0" indent="0">
              <a:buNone/>
            </a:pPr>
            <a:r>
              <a:rPr lang="fr-FR" dirty="0"/>
              <a:t>§1. Définition</a:t>
            </a:r>
          </a:p>
          <a:p>
            <a:pPr marL="0" indent="0">
              <a:buNone/>
            </a:pPr>
            <a:endParaRPr lang="fr-FR" dirty="0"/>
          </a:p>
          <a:p>
            <a:pPr marL="0" indent="0">
              <a:buNone/>
            </a:pPr>
            <a:r>
              <a:rPr lang="fr-FR" dirty="0"/>
              <a:t>§2. Les conditions d’assujettissement</a:t>
            </a:r>
          </a:p>
          <a:p>
            <a:pPr marL="0" indent="0">
              <a:buNone/>
            </a:pPr>
            <a:endParaRPr lang="fr-FR" dirty="0"/>
          </a:p>
          <a:p>
            <a:pPr marL="0" indent="0">
              <a:buNone/>
            </a:pPr>
            <a:r>
              <a:rPr lang="fr-FR" dirty="0"/>
              <a:t>§3. Le taux</a:t>
            </a:r>
          </a:p>
          <a:p>
            <a:pPr marL="0" indent="0">
              <a:buNone/>
            </a:pPr>
            <a:endParaRPr lang="fr-FR" dirty="0"/>
          </a:p>
          <a:p>
            <a:pPr marL="0" indent="0">
              <a:buNone/>
            </a:pPr>
            <a:r>
              <a:rPr lang="fr-FR" dirty="0"/>
              <a:t>§4. Activités exemptées</a:t>
            </a:r>
          </a:p>
          <a:p>
            <a:pPr marL="0" indent="0">
              <a:buNone/>
            </a:pPr>
            <a:endParaRPr lang="fr-FR" dirty="0"/>
          </a:p>
          <a:p>
            <a:pPr marL="0" indent="0">
              <a:buNone/>
            </a:pPr>
            <a:r>
              <a:rPr lang="fr-FR" dirty="0"/>
              <a:t>§5. Les obligations de l’assujetti</a:t>
            </a:r>
          </a:p>
          <a:p>
            <a:pPr marL="0" indent="0">
              <a:buNone/>
            </a:pPr>
            <a:endParaRPr lang="fr-FR" dirty="0"/>
          </a:p>
          <a:p>
            <a:pPr marL="0" indent="0">
              <a:buNone/>
            </a:pPr>
            <a:r>
              <a:rPr lang="fr-FR" dirty="0"/>
              <a:t>§6. Cas particulier de la franchise TVA</a:t>
            </a:r>
          </a:p>
        </p:txBody>
      </p:sp>
    </p:spTree>
    <p:extLst>
      <p:ext uri="{BB962C8B-B14F-4D97-AF65-F5344CB8AC3E}">
        <p14:creationId xmlns:p14="http://schemas.microsoft.com/office/powerpoint/2010/main" val="1884451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§1. Définition</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585871"/>
          </a:xfrm>
          <a:prstGeom prst="rect">
            <a:avLst/>
          </a:prstGeom>
          <a:noFill/>
        </p:spPr>
        <p:txBody>
          <a:bodyPr wrap="square" rtlCol="0">
            <a:spAutoFit/>
          </a:bodyPr>
          <a:lstStyle/>
          <a:p>
            <a:pPr algn="just">
              <a:buFontTx/>
              <a:buChar char="-"/>
            </a:pPr>
            <a:r>
              <a:rPr lang="nl-BE" sz="2000" dirty="0"/>
              <a:t>La taxe sur la valeur ajoutée est une taxe générale appliquée sur la consommation de biens et des services et organisée au niveau européen</a:t>
            </a:r>
          </a:p>
          <a:p>
            <a:pPr algn="just">
              <a:buFontTx/>
              <a:buChar char="-"/>
            </a:pPr>
            <a:r>
              <a:rPr lang="nl-BE" sz="2000" dirty="0"/>
              <a:t>La TVA suppose </a:t>
            </a:r>
            <a:r>
              <a:rPr lang="nl-BE" sz="2000" b="1" u="sng" dirty="0"/>
              <a:t>deux intervenants </a:t>
            </a:r>
            <a:r>
              <a:rPr lang="nl-BE" sz="2000" dirty="0"/>
              <a:t>: </a:t>
            </a:r>
          </a:p>
          <a:p>
            <a:pPr algn="just"/>
            <a:r>
              <a:rPr lang="nl-BE" sz="2000" dirty="0"/>
              <a:t>1° </a:t>
            </a:r>
            <a:r>
              <a:rPr lang="nl-BE" sz="2000" u="sng" dirty="0"/>
              <a:t>L’assujetti</a:t>
            </a:r>
            <a:r>
              <a:rPr lang="nl-BE" sz="2000" dirty="0"/>
              <a:t> : celui qui vend un bien ou un service taxé par une TVA, qui est chargé de la reverser au Trésor ; celui qui achète ce bien ou service peut être lui-même assujetti, auquel cas il “déduira” la TVA ;</a:t>
            </a:r>
          </a:p>
          <a:p>
            <a:pPr algn="just"/>
            <a:r>
              <a:rPr lang="nl-BE" sz="2000" dirty="0"/>
              <a:t>2° </a:t>
            </a:r>
            <a:r>
              <a:rPr lang="nl-BE" sz="2000" u="sng" dirty="0"/>
              <a:t>Le consommateur final </a:t>
            </a:r>
            <a:r>
              <a:rPr lang="nl-BE" sz="2000" dirty="0"/>
              <a:t>: celui qui achète un bien ou un service taxé par une TVA, qui agit à titre privé, et sur lequel repose la charge financière de la taxe.</a:t>
            </a:r>
          </a:p>
          <a:p>
            <a:pPr lvl="1" algn="just">
              <a:buFontTx/>
              <a:buChar char="-"/>
            </a:pPr>
            <a:r>
              <a:rPr lang="nl-BE" sz="2000" dirty="0"/>
              <a:t>Lorsqu’une personne est assujettie, elle ajoute un montant TVA à son prix de vente; elle collecte elle-même la TVA auprès de ses propres clients, à charge de la verser ensuite à l’Administration fiscale</a:t>
            </a:r>
          </a:p>
          <a:p>
            <a:pPr lvl="1" algn="just">
              <a:buFontTx/>
              <a:buChar char="-"/>
            </a:pPr>
            <a:r>
              <a:rPr lang="nl-BE" sz="2000" dirty="0"/>
              <a:t>Il peut déduire les montants de TVA qui lui ont été facturés par ses propres fournisseurs</a:t>
            </a:r>
          </a:p>
          <a:p>
            <a:pPr lvl="1" algn="just">
              <a:buFontTx/>
              <a:buChar char="-"/>
            </a:pPr>
            <a:r>
              <a:rPr lang="nl-BE" sz="2000" dirty="0"/>
              <a:t>La personne non-assuejettie supporte le prix “TVA comprise”</a:t>
            </a:r>
            <a:endParaRPr lang="nl-BE" dirty="0"/>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851429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EXEMPLE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2123658"/>
          </a:xfrm>
          <a:prstGeom prst="rect">
            <a:avLst/>
          </a:prstGeom>
          <a:noFill/>
        </p:spPr>
        <p:txBody>
          <a:bodyPr wrap="square" rtlCol="0">
            <a:spAutoFit/>
          </a:bodyPr>
          <a:lstStyle/>
          <a:p>
            <a:pPr algn="just"/>
            <a:r>
              <a:rPr lang="nl-BE" sz="2000" i="1" u="sng" dirty="0"/>
              <a:t>Exemple</a:t>
            </a:r>
            <a:r>
              <a:rPr lang="nl-BE" sz="2000" i="1" dirty="0"/>
              <a:t> : un menuisier vend une chaise à 100 euros, hors TVA. Le consommateur paiera un prix de 121 euros, TVA comprise. Le menuisier devra reverser 21 euros au Trésor. Avant de reverser au Trésor, il peut déduire la TVA qu’il a lui-même payé en achetant son matériel. Par exemple, s’il a acheté du bois pour 50 euros hors TVA (qu’il a payé 60,5 euros TVA comprise), il pourra déduire 10,5 de 21 euros, et ne reverser que 10,5 euros au Trésor. </a:t>
            </a:r>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24465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§2. Les conditions d’assujettissement</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970318"/>
          </a:xfrm>
          <a:prstGeom prst="rect">
            <a:avLst/>
          </a:prstGeom>
          <a:noFill/>
        </p:spPr>
        <p:txBody>
          <a:bodyPr wrap="square" rtlCol="0">
            <a:spAutoFit/>
          </a:bodyPr>
          <a:lstStyle/>
          <a:p>
            <a:pPr algn="just">
              <a:buFontTx/>
              <a:buChar char="-"/>
            </a:pPr>
            <a:r>
              <a:rPr lang="nl-BE" sz="2000" dirty="0"/>
              <a:t>L’artiste est confronté à la TVA soit en tant que consommateur final non-assujetti, soit en tant que personne assujettie</a:t>
            </a:r>
            <a:r>
              <a:rPr lang="nl-BE" sz="2000" i="1" dirty="0"/>
              <a:t> :</a:t>
            </a:r>
          </a:p>
          <a:p>
            <a:pPr lvl="1" algn="just"/>
            <a:r>
              <a:rPr lang="nl-BE" sz="2000" dirty="0"/>
              <a:t>1) S’il exerce une activité économique (pas nécessairement dans un esprit de lucre)</a:t>
            </a:r>
          </a:p>
          <a:p>
            <a:pPr lvl="2" algn="just">
              <a:buFontTx/>
              <a:buChar char="-"/>
            </a:pPr>
            <a:r>
              <a:rPr lang="nl-BE" dirty="0"/>
              <a:t>Pas s’il s’agit d’une prestation pour sa famille</a:t>
            </a:r>
          </a:p>
          <a:p>
            <a:pPr lvl="2" algn="just">
              <a:buFontTx/>
              <a:buChar char="-"/>
            </a:pPr>
            <a:r>
              <a:rPr lang="nl-BE" dirty="0"/>
              <a:t>Pas s’il s’agit de la vente par un héritier d’une oeuvre reçue par l’artiste ;</a:t>
            </a:r>
          </a:p>
          <a:p>
            <a:pPr lvl="2" algn="just">
              <a:buFontTx/>
              <a:buChar char="-"/>
            </a:pPr>
            <a:r>
              <a:rPr lang="nl-BE" dirty="0"/>
              <a:t>Pas s’il s’agit d’une activité amateure exercée comme hobby (prix = dédommagement)</a:t>
            </a:r>
          </a:p>
          <a:p>
            <a:pPr lvl="1" algn="just"/>
            <a:r>
              <a:rPr lang="nl-BE" sz="2000" dirty="0"/>
              <a:t>2) D’une manière habituelle (régularité et répétition), à titre principal ou complémentaire</a:t>
            </a:r>
          </a:p>
          <a:p>
            <a:pPr lvl="1" algn="just"/>
            <a:r>
              <a:rPr lang="nl-BE" sz="2000" dirty="0"/>
              <a:t>3) De façon indépendante (pas comme salarié ou assimulé comme tel par l’art. 1bis)</a:t>
            </a:r>
          </a:p>
          <a:p>
            <a:pPr algn="just"/>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2812602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Autofit/>
          </a:bodyPr>
          <a:lstStyle/>
          <a:p>
            <a:r>
              <a:rPr lang="fr-FR" sz="3600" cap="small" dirty="0"/>
              <a:t>§3. Le taux (1)</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585871"/>
          </a:xfrm>
          <a:prstGeom prst="rect">
            <a:avLst/>
          </a:prstGeom>
          <a:noFill/>
        </p:spPr>
        <p:txBody>
          <a:bodyPr wrap="square" rtlCol="0">
            <a:spAutoFit/>
          </a:bodyPr>
          <a:lstStyle/>
          <a:p>
            <a:pPr algn="just">
              <a:buFontTx/>
              <a:buChar char="-"/>
            </a:pPr>
            <a:r>
              <a:rPr lang="nl-BE" sz="2000" dirty="0"/>
              <a:t>Le taux normal de la TVA applicable à une livraison de bien ou une prestation de service est de </a:t>
            </a:r>
            <a:r>
              <a:rPr lang="nl-BE" sz="2000" b="1" dirty="0">
                <a:solidFill>
                  <a:srgbClr val="FF0000"/>
                </a:solidFill>
              </a:rPr>
              <a:t>21%</a:t>
            </a:r>
          </a:p>
          <a:p>
            <a:pPr algn="just">
              <a:buFontTx/>
              <a:buChar char="-"/>
            </a:pPr>
            <a:r>
              <a:rPr lang="nl-BE" sz="2000" dirty="0"/>
              <a:t>Il existe toutefois certaines dérogations, où un </a:t>
            </a:r>
            <a:r>
              <a:rPr lang="nl-BE" sz="2000" b="1" dirty="0">
                <a:solidFill>
                  <a:srgbClr val="FF0000"/>
                </a:solidFill>
              </a:rPr>
              <a:t>taux réduit de 6%</a:t>
            </a:r>
            <a:r>
              <a:rPr lang="nl-BE" sz="2000" dirty="0"/>
              <a:t> est d’application</a:t>
            </a:r>
          </a:p>
          <a:p>
            <a:pPr algn="just">
              <a:buFontTx/>
              <a:buChar char="-"/>
            </a:pPr>
            <a:endParaRPr lang="nl-BE" sz="2000" dirty="0"/>
          </a:p>
          <a:p>
            <a:pPr algn="just"/>
            <a:r>
              <a:rPr lang="nl-BE" sz="2000" b="1" i="1" dirty="0"/>
              <a:t>	A. La vente d’oeuvre d’art </a:t>
            </a:r>
          </a:p>
          <a:p>
            <a:pPr algn="just"/>
            <a:endParaRPr lang="nl-BE" sz="2000" i="1" dirty="0"/>
          </a:p>
          <a:p>
            <a:pPr algn="just">
              <a:buFontTx/>
              <a:buChar char="-"/>
            </a:pPr>
            <a:r>
              <a:rPr lang="nl-BE" sz="2000" dirty="0"/>
              <a:t>Publications de journaux, partitions, livres (pas édités dans un but publicitaire)</a:t>
            </a:r>
          </a:p>
          <a:p>
            <a:pPr algn="just">
              <a:buFontTx/>
              <a:buChar char="-"/>
            </a:pPr>
            <a:r>
              <a:rPr lang="nl-BE" sz="2000" dirty="0"/>
              <a:t>Vente d’originaux d’objet d’art, de collections et d’antiquité, uniquement s’ils utilisent certaines formes d’expression : lithographie originale, sculpture exécutée par l’artiste, fontes de sculpture à tirage limité de 8 exemplaires, céramiques exécutées et signées par l’arsite, photographies signées et numérotées de maximum 30 exemplaires</a:t>
            </a:r>
          </a:p>
          <a:p>
            <a:pPr algn="just">
              <a:buFontTx/>
              <a:buChar char="-"/>
            </a:pPr>
            <a:r>
              <a:rPr lang="nl-BE" sz="2000" dirty="0"/>
              <a:t>Le reste = 21% (dessins industriels, articles de bijouterie, articles à caractère utilitaire, etc) + cas particulier pour les galeries ou salle de vente (pour mémoire)</a:t>
            </a:r>
          </a:p>
          <a:p>
            <a:pPr algn="just"/>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1645964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e de bois">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e de bois">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
  <TotalTime>5273</TotalTime>
  <Words>1845</Words>
  <Application>Microsoft Macintosh PowerPoint</Application>
  <PresentationFormat>Grand écran</PresentationFormat>
  <Paragraphs>160</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Calibri</vt:lpstr>
      <vt:lpstr>Rockwell</vt:lpstr>
      <vt:lpstr>Rockwell Condensed</vt:lpstr>
      <vt:lpstr>Rockwell Extra Bold</vt:lpstr>
      <vt:lpstr>Wingdings</vt:lpstr>
      <vt:lpstr>Type de bois</vt:lpstr>
      <vt:lpstr>ESAVL LE DROIT DES ARTISTES</vt:lpstr>
      <vt:lpstr>PLAN DU COURS</vt:lpstr>
      <vt:lpstr>PARTIE 2. ASPECTS SOCIAUX ET SALARIAUX</vt:lpstr>
      <vt:lpstr>4. Taxes et impôts</vt:lpstr>
      <vt:lpstr>Section 3.   LA TVA</vt:lpstr>
      <vt:lpstr>§1. Définition</vt:lpstr>
      <vt:lpstr>EXEMPLE</vt:lpstr>
      <vt:lpstr>§2. Les conditions d’assujettissement</vt:lpstr>
      <vt:lpstr>§3. Le taux (1)</vt:lpstr>
      <vt:lpstr>§3. Le taux (2)</vt:lpstr>
      <vt:lpstr>§4. Activités exemptées (1)</vt:lpstr>
      <vt:lpstr>§4. Activités exemptées (2)</vt:lpstr>
      <vt:lpstr>§4. Activités exemptées (3)</vt:lpstr>
      <vt:lpstr>§4. Activités exemptées (4)</vt:lpstr>
      <vt:lpstr>Présentation PowerPoint</vt:lpstr>
      <vt:lpstr>§5. Les obligations de l’assujetti</vt:lpstr>
      <vt:lpstr>§6. Le cas particulier de la franchise TVA</vt:lpstr>
      <vt:lpstr>Questions d’examen </vt:lpstr>
      <vt:lpstr>Section 4.  LES PRIX ET SUBSIDES (pour mémoire)</vt:lpstr>
      <vt:lpstr>§1. octroyés en contrepartie d’un service rendu</vt:lpstr>
      <vt:lpstr>§2. Octroyés sans esprit de retour par des particuliers ou des institutions privées</vt:lpstr>
      <vt:lpstr>§3. octroyés sans esprit de retour par des pouvoirs publics ou des organisations publics sans but lucratif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ESAVL  LE DROIT DES ARTISTES</dc:title>
  <dc:creator>menier.avocat@proximus.be</dc:creator>
  <cp:lastModifiedBy>christophe men</cp:lastModifiedBy>
  <cp:revision>98</cp:revision>
  <dcterms:created xsi:type="dcterms:W3CDTF">2020-09-13T19:55:32Z</dcterms:created>
  <dcterms:modified xsi:type="dcterms:W3CDTF">2024-12-09T22:15:53Z</dcterms:modified>
</cp:coreProperties>
</file>