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56" r:id="rId2"/>
    <p:sldId id="296" r:id="rId3"/>
    <p:sldId id="409" r:id="rId4"/>
    <p:sldId id="424" r:id="rId5"/>
    <p:sldId id="447" r:id="rId6"/>
    <p:sldId id="446" r:id="rId7"/>
    <p:sldId id="448" r:id="rId8"/>
    <p:sldId id="449" r:id="rId9"/>
    <p:sldId id="450" r:id="rId10"/>
    <p:sldId id="451" r:id="rId11"/>
    <p:sldId id="45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CCE914D-919B-234B-893A-3B6AB6D16725}">
          <p14:sldIdLst>
            <p14:sldId id="256"/>
            <p14:sldId id="296"/>
            <p14:sldId id="409"/>
            <p14:sldId id="424"/>
          </p14:sldIdLst>
        </p14:section>
        <p14:section name="Section sans titre" id="{F823F507-EBD5-2C44-83E5-146DDBBA2493}">
          <p14:sldIdLst>
            <p14:sldId id="447"/>
            <p14:sldId id="446"/>
            <p14:sldId id="448"/>
            <p14:sldId id="449"/>
            <p14:sldId id="450"/>
            <p14:sldId id="451"/>
            <p14:sldId id="4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71"/>
    <p:restoredTop sz="91427"/>
  </p:normalViewPr>
  <p:slideViewPr>
    <p:cSldViewPr snapToGrid="0" snapToObjects="1">
      <p:cViewPr varScale="1">
        <p:scale>
          <a:sx n="102" d="100"/>
          <a:sy n="102" d="100"/>
        </p:scale>
        <p:origin x="20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631AC6-B637-4BD2-924E-1A093FC6183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EE178F3-6EA8-4015-90CE-4267FF29F41C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1. Salarié</a:t>
          </a:r>
          <a:endParaRPr lang="en-US"/>
        </a:p>
      </dgm:t>
    </dgm:pt>
    <dgm:pt modelId="{64D80638-62DD-4944-9E09-8BC0B8D521C7}" type="parTrans" cxnId="{6021DD9D-AAA4-4885-922B-AA7C768BC8DC}">
      <dgm:prSet/>
      <dgm:spPr/>
      <dgm:t>
        <a:bodyPr/>
        <a:lstStyle/>
        <a:p>
          <a:endParaRPr lang="en-US"/>
        </a:p>
      </dgm:t>
    </dgm:pt>
    <dgm:pt modelId="{FCE9956C-DE2F-4C2C-B5C3-20F1C0CCC4D2}" type="sibTrans" cxnId="{6021DD9D-AAA4-4885-922B-AA7C768BC8DC}">
      <dgm:prSet/>
      <dgm:spPr/>
      <dgm:t>
        <a:bodyPr/>
        <a:lstStyle/>
        <a:p>
          <a:endParaRPr lang="en-US"/>
        </a:p>
      </dgm:t>
    </dgm:pt>
    <dgm:pt modelId="{5E28A34C-B336-4F42-94A8-683D1075D55E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2. Indépendant</a:t>
          </a:r>
          <a:endParaRPr lang="en-US"/>
        </a:p>
      </dgm:t>
    </dgm:pt>
    <dgm:pt modelId="{A629916D-9AEF-4B1C-B60E-CDF11A3E9479}" type="parTrans" cxnId="{C4CE0795-F9DE-44B8-A0F0-21899963CED7}">
      <dgm:prSet/>
      <dgm:spPr/>
      <dgm:t>
        <a:bodyPr/>
        <a:lstStyle/>
        <a:p>
          <a:endParaRPr lang="en-US"/>
        </a:p>
      </dgm:t>
    </dgm:pt>
    <dgm:pt modelId="{25796254-F793-4DD4-9DA2-3E7A2644543A}" type="sibTrans" cxnId="{C4CE0795-F9DE-44B8-A0F0-21899963CED7}">
      <dgm:prSet/>
      <dgm:spPr/>
      <dgm:t>
        <a:bodyPr/>
        <a:lstStyle/>
        <a:p>
          <a:endParaRPr lang="en-US"/>
        </a:p>
      </dgm:t>
    </dgm:pt>
    <dgm:pt modelId="{97CCFF1B-585D-4D35-AA35-AA958F91458D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3. La gestion par un tiers</a:t>
          </a:r>
        </a:p>
      </dgm:t>
    </dgm:pt>
    <dgm:pt modelId="{2207183B-B250-4301-A93E-EF57EE56A0DF}" type="parTrans" cxnId="{0654830F-5ED3-4853-BF0D-C11FC9873889}">
      <dgm:prSet/>
      <dgm:spPr/>
      <dgm:t>
        <a:bodyPr/>
        <a:lstStyle/>
        <a:p>
          <a:endParaRPr lang="en-US"/>
        </a:p>
      </dgm:t>
    </dgm:pt>
    <dgm:pt modelId="{A33E606B-73A0-46E1-A3F0-6170F3F53176}" type="sibTrans" cxnId="{0654830F-5ED3-4853-BF0D-C11FC9873889}">
      <dgm:prSet/>
      <dgm:spPr/>
      <dgm:t>
        <a:bodyPr/>
        <a:lstStyle/>
        <a:p>
          <a:endParaRPr lang="en-US"/>
        </a:p>
      </dgm:t>
    </dgm:pt>
    <dgm:pt modelId="{B18C2BE5-2829-1248-B317-7ECFE842BB63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4. Taxes et impôts</a:t>
          </a:r>
        </a:p>
      </dgm:t>
    </dgm:pt>
    <dgm:pt modelId="{37049938-582D-8C4F-A76B-8DCE34B512CF}" type="parTrans" cxnId="{E4F10FF1-F184-794D-B687-BFC5BBBAAFC8}">
      <dgm:prSet/>
      <dgm:spPr/>
      <dgm:t>
        <a:bodyPr/>
        <a:lstStyle/>
        <a:p>
          <a:endParaRPr lang="fr-FR"/>
        </a:p>
      </dgm:t>
    </dgm:pt>
    <dgm:pt modelId="{D775DF0B-E207-8840-B425-0C7C4F9FD0FB}" type="sibTrans" cxnId="{E4F10FF1-F184-794D-B687-BFC5BBBAAFC8}">
      <dgm:prSet/>
      <dgm:spPr/>
      <dgm:t>
        <a:bodyPr/>
        <a:lstStyle/>
        <a:p>
          <a:endParaRPr lang="en-US"/>
        </a:p>
      </dgm:t>
    </dgm:pt>
    <dgm:pt modelId="{8176027D-E9D7-4005-8884-239E1394A461}" type="pres">
      <dgm:prSet presAssocID="{33631AC6-B637-4BD2-924E-1A093FC61833}" presName="root" presStyleCnt="0">
        <dgm:presLayoutVars>
          <dgm:dir/>
          <dgm:resizeHandles val="exact"/>
        </dgm:presLayoutVars>
      </dgm:prSet>
      <dgm:spPr/>
    </dgm:pt>
    <dgm:pt modelId="{BC6F53DE-28F4-4A58-8AD9-9C7F24DB5F6A}" type="pres">
      <dgm:prSet presAssocID="{6EE178F3-6EA8-4015-90CE-4267FF29F41C}" presName="compNode" presStyleCnt="0"/>
      <dgm:spPr/>
    </dgm:pt>
    <dgm:pt modelId="{DD4A4D9B-D93B-4F0F-9401-96F65E06ADC0}" type="pres">
      <dgm:prSet presAssocID="{6EE178F3-6EA8-4015-90CE-4267FF29F41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tilisateur"/>
        </a:ext>
      </dgm:extLst>
    </dgm:pt>
    <dgm:pt modelId="{47A16627-B66A-4D01-9C85-82C5268DAA88}" type="pres">
      <dgm:prSet presAssocID="{6EE178F3-6EA8-4015-90CE-4267FF29F41C}" presName="spaceRect" presStyleCnt="0"/>
      <dgm:spPr/>
    </dgm:pt>
    <dgm:pt modelId="{97F2CC93-8EAB-4671-9E27-F8BB27FD3BBD}" type="pres">
      <dgm:prSet presAssocID="{6EE178F3-6EA8-4015-90CE-4267FF29F41C}" presName="textRect" presStyleLbl="revTx" presStyleIdx="0" presStyleCnt="4">
        <dgm:presLayoutVars>
          <dgm:chMax val="1"/>
          <dgm:chPref val="1"/>
        </dgm:presLayoutVars>
      </dgm:prSet>
      <dgm:spPr/>
    </dgm:pt>
    <dgm:pt modelId="{28CCF4AC-A5D9-4D75-9C9F-1F759217FB2E}" type="pres">
      <dgm:prSet presAssocID="{FCE9956C-DE2F-4C2C-B5C3-20F1C0CCC4D2}" presName="sibTrans" presStyleCnt="0"/>
      <dgm:spPr/>
    </dgm:pt>
    <dgm:pt modelId="{A501B576-F691-47A4-BA3D-BDC40424A3C4}" type="pres">
      <dgm:prSet presAssocID="{5E28A34C-B336-4F42-94A8-683D1075D55E}" presName="compNode" presStyleCnt="0"/>
      <dgm:spPr/>
    </dgm:pt>
    <dgm:pt modelId="{F9331202-1851-413B-80A7-138C55765C53}" type="pres">
      <dgm:prSet presAssocID="{5E28A34C-B336-4F42-94A8-683D1075D55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DB54A129-383D-4C1B-B085-6E20F784E54F}" type="pres">
      <dgm:prSet presAssocID="{5E28A34C-B336-4F42-94A8-683D1075D55E}" presName="spaceRect" presStyleCnt="0"/>
      <dgm:spPr/>
    </dgm:pt>
    <dgm:pt modelId="{2B5D03B7-462E-4A6E-AD62-F2F690998298}" type="pres">
      <dgm:prSet presAssocID="{5E28A34C-B336-4F42-94A8-683D1075D55E}" presName="textRect" presStyleLbl="revTx" presStyleIdx="1" presStyleCnt="4">
        <dgm:presLayoutVars>
          <dgm:chMax val="1"/>
          <dgm:chPref val="1"/>
        </dgm:presLayoutVars>
      </dgm:prSet>
      <dgm:spPr/>
    </dgm:pt>
    <dgm:pt modelId="{33DA3804-09B8-4AEB-B5DB-41A740293D7D}" type="pres">
      <dgm:prSet presAssocID="{25796254-F793-4DD4-9DA2-3E7A2644543A}" presName="sibTrans" presStyleCnt="0"/>
      <dgm:spPr/>
    </dgm:pt>
    <dgm:pt modelId="{FD3C97AB-2ECA-4830-BDC5-B425A08A208A}" type="pres">
      <dgm:prSet presAssocID="{97CCFF1B-585D-4D35-AA35-AA958F91458D}" presName="compNode" presStyleCnt="0"/>
      <dgm:spPr/>
    </dgm:pt>
    <dgm:pt modelId="{B2ED0DB6-9BD9-4BB1-89E3-C151CF12E1CA}" type="pres">
      <dgm:prSet presAssocID="{97CCFF1B-585D-4D35-AA35-AA958F91458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érarchie"/>
        </a:ext>
      </dgm:extLst>
    </dgm:pt>
    <dgm:pt modelId="{F8F0FC43-41A6-485E-A198-69C5953BD69A}" type="pres">
      <dgm:prSet presAssocID="{97CCFF1B-585D-4D35-AA35-AA958F91458D}" presName="spaceRect" presStyleCnt="0"/>
      <dgm:spPr/>
    </dgm:pt>
    <dgm:pt modelId="{D42CB1AD-F9DD-4BB6-BEFD-3CFF335B770F}" type="pres">
      <dgm:prSet presAssocID="{97CCFF1B-585D-4D35-AA35-AA958F91458D}" presName="textRect" presStyleLbl="revTx" presStyleIdx="2" presStyleCnt="4">
        <dgm:presLayoutVars>
          <dgm:chMax val="1"/>
          <dgm:chPref val="1"/>
        </dgm:presLayoutVars>
      </dgm:prSet>
      <dgm:spPr/>
    </dgm:pt>
    <dgm:pt modelId="{A0D53A21-8C33-487D-A76C-149CBAB0BB44}" type="pres">
      <dgm:prSet presAssocID="{A33E606B-73A0-46E1-A3F0-6170F3F53176}" presName="sibTrans" presStyleCnt="0"/>
      <dgm:spPr/>
    </dgm:pt>
    <dgm:pt modelId="{20BD3845-7343-431E-ABAE-8E775E16DC6F}" type="pres">
      <dgm:prSet presAssocID="{B18C2BE5-2829-1248-B317-7ECFE842BB63}" presName="compNode" presStyleCnt="0"/>
      <dgm:spPr/>
    </dgm:pt>
    <dgm:pt modelId="{203200E6-6EAD-4178-81A0-1468315144B7}" type="pres">
      <dgm:prSet presAssocID="{B18C2BE5-2829-1248-B317-7ECFE842BB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gent"/>
        </a:ext>
      </dgm:extLst>
    </dgm:pt>
    <dgm:pt modelId="{5389118E-8755-48C9-B7AE-3676E55E5360}" type="pres">
      <dgm:prSet presAssocID="{B18C2BE5-2829-1248-B317-7ECFE842BB63}" presName="spaceRect" presStyleCnt="0"/>
      <dgm:spPr/>
    </dgm:pt>
    <dgm:pt modelId="{C43EDA4A-CC67-4763-9BA9-7507DD0FDD2B}" type="pres">
      <dgm:prSet presAssocID="{B18C2BE5-2829-1248-B317-7ECFE842BB6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0AA7C08-8C39-1A4C-9D7E-9DF95E41ACBD}" type="presOf" srcId="{97CCFF1B-585D-4D35-AA35-AA958F91458D}" destId="{D42CB1AD-F9DD-4BB6-BEFD-3CFF335B770F}" srcOrd="0" destOrd="0" presId="urn:microsoft.com/office/officeart/2018/2/layout/IconLabelList"/>
    <dgm:cxn modelId="{0654830F-5ED3-4853-BF0D-C11FC9873889}" srcId="{33631AC6-B637-4BD2-924E-1A093FC61833}" destId="{97CCFF1B-585D-4D35-AA35-AA958F91458D}" srcOrd="2" destOrd="0" parTransId="{2207183B-B250-4301-A93E-EF57EE56A0DF}" sibTransId="{A33E606B-73A0-46E1-A3F0-6170F3F53176}"/>
    <dgm:cxn modelId="{06898273-5931-6845-9244-BBDFDBA8256E}" type="presOf" srcId="{B18C2BE5-2829-1248-B317-7ECFE842BB63}" destId="{C43EDA4A-CC67-4763-9BA9-7507DD0FDD2B}" srcOrd="0" destOrd="0" presId="urn:microsoft.com/office/officeart/2018/2/layout/IconLabelList"/>
    <dgm:cxn modelId="{C4CE0795-F9DE-44B8-A0F0-21899963CED7}" srcId="{33631AC6-B637-4BD2-924E-1A093FC61833}" destId="{5E28A34C-B336-4F42-94A8-683D1075D55E}" srcOrd="1" destOrd="0" parTransId="{A629916D-9AEF-4B1C-B60E-CDF11A3E9479}" sibTransId="{25796254-F793-4DD4-9DA2-3E7A2644543A}"/>
    <dgm:cxn modelId="{6021DD9D-AAA4-4885-922B-AA7C768BC8DC}" srcId="{33631AC6-B637-4BD2-924E-1A093FC61833}" destId="{6EE178F3-6EA8-4015-90CE-4267FF29F41C}" srcOrd="0" destOrd="0" parTransId="{64D80638-62DD-4944-9E09-8BC0B8D521C7}" sibTransId="{FCE9956C-DE2F-4C2C-B5C3-20F1C0CCC4D2}"/>
    <dgm:cxn modelId="{B5B540C1-513A-224C-B064-E96DAA13643C}" type="presOf" srcId="{5E28A34C-B336-4F42-94A8-683D1075D55E}" destId="{2B5D03B7-462E-4A6E-AD62-F2F690998298}" srcOrd="0" destOrd="0" presId="urn:microsoft.com/office/officeart/2018/2/layout/IconLabelList"/>
    <dgm:cxn modelId="{E4F10FF1-F184-794D-B687-BFC5BBBAAFC8}" srcId="{33631AC6-B637-4BD2-924E-1A093FC61833}" destId="{B18C2BE5-2829-1248-B317-7ECFE842BB63}" srcOrd="3" destOrd="0" parTransId="{37049938-582D-8C4F-A76B-8DCE34B512CF}" sibTransId="{D775DF0B-E207-8840-B425-0C7C4F9FD0FB}"/>
    <dgm:cxn modelId="{28A7EEF3-5DDD-BE43-91E2-B8CC6EF271FF}" type="presOf" srcId="{33631AC6-B637-4BD2-924E-1A093FC61833}" destId="{8176027D-E9D7-4005-8884-239E1394A461}" srcOrd="0" destOrd="0" presId="urn:microsoft.com/office/officeart/2018/2/layout/IconLabelList"/>
    <dgm:cxn modelId="{8791D1FF-9109-FD43-B7D6-52D6A3819C10}" type="presOf" srcId="{6EE178F3-6EA8-4015-90CE-4267FF29F41C}" destId="{97F2CC93-8EAB-4671-9E27-F8BB27FD3BBD}" srcOrd="0" destOrd="0" presId="urn:microsoft.com/office/officeart/2018/2/layout/IconLabelList"/>
    <dgm:cxn modelId="{AC1155AB-129E-284B-ADA2-63D00CED6D97}" type="presParOf" srcId="{8176027D-E9D7-4005-8884-239E1394A461}" destId="{BC6F53DE-28F4-4A58-8AD9-9C7F24DB5F6A}" srcOrd="0" destOrd="0" presId="urn:microsoft.com/office/officeart/2018/2/layout/IconLabelList"/>
    <dgm:cxn modelId="{652B8775-5DBF-6E4A-AA09-F95C0F4E5A94}" type="presParOf" srcId="{BC6F53DE-28F4-4A58-8AD9-9C7F24DB5F6A}" destId="{DD4A4D9B-D93B-4F0F-9401-96F65E06ADC0}" srcOrd="0" destOrd="0" presId="urn:microsoft.com/office/officeart/2018/2/layout/IconLabelList"/>
    <dgm:cxn modelId="{B3706A3D-4C40-A64F-964A-1A58684E94D9}" type="presParOf" srcId="{BC6F53DE-28F4-4A58-8AD9-9C7F24DB5F6A}" destId="{47A16627-B66A-4D01-9C85-82C5268DAA88}" srcOrd="1" destOrd="0" presId="urn:microsoft.com/office/officeart/2018/2/layout/IconLabelList"/>
    <dgm:cxn modelId="{CC6536C5-79C6-A543-84FD-3E86AB21D0A4}" type="presParOf" srcId="{BC6F53DE-28F4-4A58-8AD9-9C7F24DB5F6A}" destId="{97F2CC93-8EAB-4671-9E27-F8BB27FD3BBD}" srcOrd="2" destOrd="0" presId="urn:microsoft.com/office/officeart/2018/2/layout/IconLabelList"/>
    <dgm:cxn modelId="{5AA8B5E7-3354-0443-9D5E-023AFF038839}" type="presParOf" srcId="{8176027D-E9D7-4005-8884-239E1394A461}" destId="{28CCF4AC-A5D9-4D75-9C9F-1F759217FB2E}" srcOrd="1" destOrd="0" presId="urn:microsoft.com/office/officeart/2018/2/layout/IconLabelList"/>
    <dgm:cxn modelId="{A09974BA-83F4-6E4D-84D6-E2FEEE23391D}" type="presParOf" srcId="{8176027D-E9D7-4005-8884-239E1394A461}" destId="{A501B576-F691-47A4-BA3D-BDC40424A3C4}" srcOrd="2" destOrd="0" presId="urn:microsoft.com/office/officeart/2018/2/layout/IconLabelList"/>
    <dgm:cxn modelId="{93A8F8FB-5BA0-E643-9E5F-8DF651F00EC3}" type="presParOf" srcId="{A501B576-F691-47A4-BA3D-BDC40424A3C4}" destId="{F9331202-1851-413B-80A7-138C55765C53}" srcOrd="0" destOrd="0" presId="urn:microsoft.com/office/officeart/2018/2/layout/IconLabelList"/>
    <dgm:cxn modelId="{270C197D-B48A-5245-A037-9A12E9C1B1C4}" type="presParOf" srcId="{A501B576-F691-47A4-BA3D-BDC40424A3C4}" destId="{DB54A129-383D-4C1B-B085-6E20F784E54F}" srcOrd="1" destOrd="0" presId="urn:microsoft.com/office/officeart/2018/2/layout/IconLabelList"/>
    <dgm:cxn modelId="{49189272-26BB-494D-A1E7-C11A8C6F8428}" type="presParOf" srcId="{A501B576-F691-47A4-BA3D-BDC40424A3C4}" destId="{2B5D03B7-462E-4A6E-AD62-F2F690998298}" srcOrd="2" destOrd="0" presId="urn:microsoft.com/office/officeart/2018/2/layout/IconLabelList"/>
    <dgm:cxn modelId="{07792576-6F7D-9D41-A148-A08E25DF07E6}" type="presParOf" srcId="{8176027D-E9D7-4005-8884-239E1394A461}" destId="{33DA3804-09B8-4AEB-B5DB-41A740293D7D}" srcOrd="3" destOrd="0" presId="urn:microsoft.com/office/officeart/2018/2/layout/IconLabelList"/>
    <dgm:cxn modelId="{05CBD735-A52B-7E49-8C6E-9F46CCFB666B}" type="presParOf" srcId="{8176027D-E9D7-4005-8884-239E1394A461}" destId="{FD3C97AB-2ECA-4830-BDC5-B425A08A208A}" srcOrd="4" destOrd="0" presId="urn:microsoft.com/office/officeart/2018/2/layout/IconLabelList"/>
    <dgm:cxn modelId="{6DD0A6B4-42A9-6348-BF4D-D301DEA8254C}" type="presParOf" srcId="{FD3C97AB-2ECA-4830-BDC5-B425A08A208A}" destId="{B2ED0DB6-9BD9-4BB1-89E3-C151CF12E1CA}" srcOrd="0" destOrd="0" presId="urn:microsoft.com/office/officeart/2018/2/layout/IconLabelList"/>
    <dgm:cxn modelId="{CBA13A94-0E51-6D4A-8597-3ED43552D967}" type="presParOf" srcId="{FD3C97AB-2ECA-4830-BDC5-B425A08A208A}" destId="{F8F0FC43-41A6-485E-A198-69C5953BD69A}" srcOrd="1" destOrd="0" presId="urn:microsoft.com/office/officeart/2018/2/layout/IconLabelList"/>
    <dgm:cxn modelId="{A62D54C3-D6FA-6043-BBFB-1B5D42E23F7F}" type="presParOf" srcId="{FD3C97AB-2ECA-4830-BDC5-B425A08A208A}" destId="{D42CB1AD-F9DD-4BB6-BEFD-3CFF335B770F}" srcOrd="2" destOrd="0" presId="urn:microsoft.com/office/officeart/2018/2/layout/IconLabelList"/>
    <dgm:cxn modelId="{38276201-2F5E-534D-993B-9099D900D323}" type="presParOf" srcId="{8176027D-E9D7-4005-8884-239E1394A461}" destId="{A0D53A21-8C33-487D-A76C-149CBAB0BB44}" srcOrd="5" destOrd="0" presId="urn:microsoft.com/office/officeart/2018/2/layout/IconLabelList"/>
    <dgm:cxn modelId="{BC4BF9C8-863B-6746-B935-CEE22D7660FC}" type="presParOf" srcId="{8176027D-E9D7-4005-8884-239E1394A461}" destId="{20BD3845-7343-431E-ABAE-8E775E16DC6F}" srcOrd="6" destOrd="0" presId="urn:microsoft.com/office/officeart/2018/2/layout/IconLabelList"/>
    <dgm:cxn modelId="{2C55B381-2CA8-B34B-BD82-5F9503819EFE}" type="presParOf" srcId="{20BD3845-7343-431E-ABAE-8E775E16DC6F}" destId="{203200E6-6EAD-4178-81A0-1468315144B7}" srcOrd="0" destOrd="0" presId="urn:microsoft.com/office/officeart/2018/2/layout/IconLabelList"/>
    <dgm:cxn modelId="{20DCCD7A-DAB3-1B46-B6B9-0EEE68690A8A}" type="presParOf" srcId="{20BD3845-7343-431E-ABAE-8E775E16DC6F}" destId="{5389118E-8755-48C9-B7AE-3676E55E5360}" srcOrd="1" destOrd="0" presId="urn:microsoft.com/office/officeart/2018/2/layout/IconLabelList"/>
    <dgm:cxn modelId="{67119378-3E36-6B42-8D03-B7B2E517B8AB}" type="presParOf" srcId="{20BD3845-7343-431E-ABAE-8E775E16DC6F}" destId="{C43EDA4A-CC67-4763-9BA9-7507DD0FDD2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A4D9B-D93B-4F0F-9401-96F65E06ADC0}">
      <dsp:nvSpPr>
        <dsp:cNvPr id="0" name=""/>
        <dsp:cNvSpPr/>
      </dsp:nvSpPr>
      <dsp:spPr>
        <a:xfrm>
          <a:off x="938775" y="840541"/>
          <a:ext cx="926133" cy="9261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2CC93-8EAB-4671-9E27-F8BB27FD3BBD}">
      <dsp:nvSpPr>
        <dsp:cNvPr id="0" name=""/>
        <dsp:cNvSpPr/>
      </dsp:nvSpPr>
      <dsp:spPr>
        <a:xfrm>
          <a:off x="372805" y="2057303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1. Salarié</a:t>
          </a:r>
          <a:endParaRPr lang="en-US" sz="2400" kern="1200"/>
        </a:p>
      </dsp:txBody>
      <dsp:txXfrm>
        <a:off x="372805" y="2057303"/>
        <a:ext cx="2058075" cy="720000"/>
      </dsp:txXfrm>
    </dsp:sp>
    <dsp:sp modelId="{F9331202-1851-413B-80A7-138C55765C53}">
      <dsp:nvSpPr>
        <dsp:cNvPr id="0" name=""/>
        <dsp:cNvSpPr/>
      </dsp:nvSpPr>
      <dsp:spPr>
        <a:xfrm>
          <a:off x="3357014" y="840541"/>
          <a:ext cx="926133" cy="9261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D03B7-462E-4A6E-AD62-F2F690998298}">
      <dsp:nvSpPr>
        <dsp:cNvPr id="0" name=""/>
        <dsp:cNvSpPr/>
      </dsp:nvSpPr>
      <dsp:spPr>
        <a:xfrm>
          <a:off x="2791043" y="2057303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2. Indépendant</a:t>
          </a:r>
          <a:endParaRPr lang="en-US" sz="2400" kern="1200"/>
        </a:p>
      </dsp:txBody>
      <dsp:txXfrm>
        <a:off x="2791043" y="2057303"/>
        <a:ext cx="2058075" cy="720000"/>
      </dsp:txXfrm>
    </dsp:sp>
    <dsp:sp modelId="{B2ED0DB6-9BD9-4BB1-89E3-C151CF12E1CA}">
      <dsp:nvSpPr>
        <dsp:cNvPr id="0" name=""/>
        <dsp:cNvSpPr/>
      </dsp:nvSpPr>
      <dsp:spPr>
        <a:xfrm>
          <a:off x="5775252" y="840541"/>
          <a:ext cx="926133" cy="9261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CB1AD-F9DD-4BB6-BEFD-3CFF335B770F}">
      <dsp:nvSpPr>
        <dsp:cNvPr id="0" name=""/>
        <dsp:cNvSpPr/>
      </dsp:nvSpPr>
      <dsp:spPr>
        <a:xfrm>
          <a:off x="5209281" y="2057303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3. La gestion par un tiers</a:t>
          </a:r>
        </a:p>
      </dsp:txBody>
      <dsp:txXfrm>
        <a:off x="5209281" y="2057303"/>
        <a:ext cx="2058075" cy="720000"/>
      </dsp:txXfrm>
    </dsp:sp>
    <dsp:sp modelId="{203200E6-6EAD-4178-81A0-1468315144B7}">
      <dsp:nvSpPr>
        <dsp:cNvPr id="0" name=""/>
        <dsp:cNvSpPr/>
      </dsp:nvSpPr>
      <dsp:spPr>
        <a:xfrm>
          <a:off x="8193490" y="840541"/>
          <a:ext cx="926133" cy="9261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EDA4A-CC67-4763-9BA9-7507DD0FDD2B}">
      <dsp:nvSpPr>
        <dsp:cNvPr id="0" name=""/>
        <dsp:cNvSpPr/>
      </dsp:nvSpPr>
      <dsp:spPr>
        <a:xfrm>
          <a:off x="7627519" y="2057303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4. Taxes et impôts</a:t>
          </a:r>
        </a:p>
      </dsp:txBody>
      <dsp:txXfrm>
        <a:off x="7627519" y="2057303"/>
        <a:ext cx="205807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FAEA-61E7-FD4F-A63E-3E5B7A17944B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C03DA-D8A3-F44B-91B6-0F6C33729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396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58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70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20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44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83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59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9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6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19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5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AF2C25D-3CFB-F94F-8859-B5B99A60D9DE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34CD0AF-0F41-C14C-B901-D38BCABAD3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27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C84B8E-16E8-4E54-B4AC-84CE51595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5A1C3B-4F88-1148-94A6-4F1038E11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110054"/>
            <a:ext cx="6558608" cy="4580300"/>
          </a:xfrm>
        </p:spPr>
        <p:txBody>
          <a:bodyPr>
            <a:normAutofit/>
          </a:bodyPr>
          <a:lstStyle/>
          <a:p>
            <a:pPr algn="r"/>
            <a:r>
              <a:rPr lang="fr-FR" sz="8800"/>
              <a:t>ESAVL</a:t>
            </a:r>
            <a:br>
              <a:rPr lang="fr-FR" sz="8800" b="1"/>
            </a:br>
            <a:r>
              <a:rPr lang="fr-FR" sz="8800" b="1">
                <a:latin typeface="+mn-lt"/>
              </a:rPr>
              <a:t>LE DROIT DES ARTISTES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ECE9EEEA-5DB7-4DC7-AF9F-74D1C19B7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99147-B958-49C0-9BE2-65BDD892F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300AB5-50EE-F44E-B8A1-8D3D951C5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1947" y="1678210"/>
            <a:ext cx="2989007" cy="3443988"/>
          </a:xfrm>
        </p:spPr>
        <p:txBody>
          <a:bodyPr anchor="ctr">
            <a:normAutofit/>
          </a:bodyPr>
          <a:lstStyle/>
          <a:p>
            <a:endParaRPr lang="fr-FR" sz="1600">
              <a:solidFill>
                <a:srgbClr val="000000"/>
              </a:solidFill>
            </a:endParaRPr>
          </a:p>
          <a:p>
            <a:r>
              <a:rPr lang="fr-FR" sz="1600">
                <a:solidFill>
                  <a:srgbClr val="000000"/>
                </a:solidFill>
              </a:rPr>
              <a:t>Christophe MENIER</a:t>
            </a:r>
          </a:p>
          <a:p>
            <a:endParaRPr lang="fr-FR" sz="1600">
              <a:solidFill>
                <a:srgbClr val="000000"/>
              </a:solidFill>
            </a:endParaRPr>
          </a:p>
          <a:p>
            <a:r>
              <a:rPr lang="fr-FR" sz="1600" i="1">
                <a:solidFill>
                  <a:srgbClr val="000000"/>
                </a:solidFill>
              </a:rPr>
              <a:t>Avocat au Barreau de Namur</a:t>
            </a:r>
          </a:p>
          <a:p>
            <a:r>
              <a:rPr lang="fr-FR" sz="1600" i="1">
                <a:solidFill>
                  <a:srgbClr val="000000"/>
                </a:solidFill>
              </a:rPr>
              <a:t>Diplômé du Conservatoire Royal de Liège</a:t>
            </a:r>
          </a:p>
          <a:p>
            <a:r>
              <a:rPr lang="fr-FR" sz="1600" i="1">
                <a:solidFill>
                  <a:srgbClr val="000000"/>
                </a:solidFill>
              </a:rPr>
              <a:t>Certificat en direction administrative et financière d’ASBL</a:t>
            </a:r>
          </a:p>
          <a:p>
            <a:r>
              <a:rPr lang="fr-FR" sz="1600" i="1">
                <a:solidFill>
                  <a:srgbClr val="000000"/>
                </a:solidFill>
              </a:rPr>
              <a:t>Certificat en entrepreneuriat culturel</a:t>
            </a:r>
          </a:p>
          <a:p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EF70505D-EC2C-4D1A-86DE-25837780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DF20BDF-18D7-4E94-9BA1-9CEB40470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46920" y="5257800"/>
            <a:chExt cx="1080904" cy="108090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8F42242-4089-4E5D-95C3-C113C73DA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46920" y="5257800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96F87F1-ABB5-42FB-86BD-EED111CD3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55011" y="5365890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698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§4. Les problématiques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55EF4C-1166-4949-AFFA-5D8AFF3027E8}"/>
              </a:ext>
            </a:extLst>
          </p:cNvPr>
          <p:cNvSpPr txBox="1"/>
          <p:nvPr/>
        </p:nvSpPr>
        <p:spPr>
          <a:xfrm>
            <a:off x="984504" y="2595282"/>
            <a:ext cx="102229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fr-BE" sz="2400" dirty="0"/>
              <a:t>Le coût 11 à 13% + 30 euros de parts annuels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Un retour au contrat à la tâche 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L’article 1bis court-circuité ?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Impossibilité de contrôler l’application de la règlementation du travail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/>
            <a:endParaRPr lang="fr-BE" sz="2000" dirty="0"/>
          </a:p>
          <a:p>
            <a:pPr algn="just">
              <a:buFontTx/>
              <a:buChar char="-"/>
            </a:pPr>
            <a:endParaRPr lang="fr-BE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70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§5. Les problématiques (2)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55EF4C-1166-4949-AFFA-5D8AFF3027E8}"/>
              </a:ext>
            </a:extLst>
          </p:cNvPr>
          <p:cNvSpPr txBox="1"/>
          <p:nvPr/>
        </p:nvSpPr>
        <p:spPr>
          <a:xfrm>
            <a:off x="984504" y="2595282"/>
            <a:ext cx="10222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fr-BE" sz="2400" dirty="0"/>
              <a:t>La conversion fictive du montant facturé en jours de travail, droits d’auteurs et frais (fraude aisée) – ex. C. </a:t>
            </a:r>
            <a:r>
              <a:rPr lang="fr-BE" sz="2400" dirty="0" err="1"/>
              <a:t>trav</a:t>
            </a:r>
            <a:r>
              <a:rPr lang="fr-BE" sz="2400" dirty="0"/>
              <a:t>. Liège, 3 mars 2020 : vente de jouets artisanaux, impact sur les allocations de chômage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Le risque d’une mise à disposition de travailleurs illicite et la prohibition du portage salarial : une forme de faux salariat ? 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Zones d’ombres dans les pratiques de bonne gouvernance </a:t>
            </a:r>
          </a:p>
          <a:p>
            <a:pPr algn="just">
              <a:buFontTx/>
              <a:buChar char="-"/>
            </a:pPr>
            <a:endParaRPr lang="fr-BE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233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C955436-9097-6B46-A0C5-5302BB3A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fr-FR" sz="6000" b="1" dirty="0"/>
              <a:t>PLAN DU COURS</a:t>
            </a:r>
            <a:endParaRPr lang="fr-FR" sz="6000" b="1" dirty="0">
              <a:latin typeface="+mn-lt"/>
            </a:endParaRPr>
          </a:p>
        </p:txBody>
      </p:sp>
      <p:sp>
        <p:nvSpPr>
          <p:cNvPr id="38" name="Espace réservé du contenu 2">
            <a:extLst>
              <a:ext uri="{FF2B5EF4-FFF2-40B4-BE49-F238E27FC236}">
                <a16:creationId xmlns:a16="http://schemas.microsoft.com/office/drawing/2014/main" id="{D8110846-A306-7843-BF1C-F99EA5C36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BE" b="1" u="sng" dirty="0">
                <a:solidFill>
                  <a:schemeClr val="bg1">
                    <a:lumMod val="65000"/>
                  </a:schemeClr>
                </a:solidFill>
              </a:rPr>
              <a:t>PARTIE 1</a:t>
            </a:r>
            <a:r>
              <a:rPr lang="fr-BE" b="1" dirty="0">
                <a:solidFill>
                  <a:schemeClr val="bg1">
                    <a:lumMod val="6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fr-BE" b="1" dirty="0">
                <a:solidFill>
                  <a:schemeClr val="bg1">
                    <a:lumMod val="65000"/>
                  </a:schemeClr>
                </a:solidFill>
              </a:rPr>
              <a:t>LA PROFESSION D’ARTISTE</a:t>
            </a:r>
          </a:p>
          <a:p>
            <a:pPr marL="0" indent="0">
              <a:buNone/>
            </a:pPr>
            <a:r>
              <a:rPr lang="fr-BE" dirty="0">
                <a:solidFill>
                  <a:schemeClr val="bg1">
                    <a:lumMod val="65000"/>
                  </a:schemeClr>
                </a:solidFill>
              </a:rPr>
              <a:t>(cours 1 à 5)</a:t>
            </a:r>
          </a:p>
          <a:p>
            <a:pPr marL="0" indent="0">
              <a:buNone/>
            </a:pPr>
            <a:r>
              <a:rPr lang="fr-FR" b="1" u="sng" dirty="0"/>
              <a:t>PARTIE 2</a:t>
            </a:r>
            <a:r>
              <a:rPr lang="fr-FR" b="1" dirty="0"/>
              <a:t>. </a:t>
            </a:r>
          </a:p>
          <a:p>
            <a:pPr marL="0" indent="0">
              <a:buNone/>
            </a:pPr>
            <a:r>
              <a:rPr lang="fr-FR" b="1" dirty="0"/>
              <a:t>ASPECTS SOCIAUX ET SALARIAUX DES ACTIVITES ARTISTIQUES </a:t>
            </a:r>
          </a:p>
          <a:p>
            <a:pPr marL="0" indent="0">
              <a:buNone/>
            </a:pPr>
            <a:r>
              <a:rPr lang="fr-FR" dirty="0"/>
              <a:t>(cours 6 à 11)</a:t>
            </a:r>
          </a:p>
          <a:p>
            <a:pPr marL="0" indent="0">
              <a:buNone/>
            </a:pPr>
            <a:r>
              <a:rPr lang="fr-FR" b="1" u="sng" dirty="0"/>
              <a:t>PARTIE 3</a:t>
            </a:r>
            <a:r>
              <a:rPr lang="fr-FR" b="1" dirty="0"/>
              <a:t>. </a:t>
            </a:r>
          </a:p>
          <a:p>
            <a:pPr marL="0" indent="0">
              <a:buNone/>
            </a:pPr>
            <a:r>
              <a:rPr lang="fr-FR" b="1" dirty="0"/>
              <a:t>ARTISTES ET PRESTATIONS SOCIALES </a:t>
            </a:r>
          </a:p>
          <a:p>
            <a:pPr marL="0" indent="0">
              <a:buNone/>
            </a:pPr>
            <a:r>
              <a:rPr lang="fr-FR" dirty="0"/>
              <a:t>(cours 12 à 15)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7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55436-9097-6B46-A0C5-5302BB3A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b="1" dirty="0"/>
              <a:t>PARTIE 2. ASPECTS SOCIAUX ET SALARIAUX</a:t>
            </a:r>
            <a:endParaRPr lang="fr-FR" b="1" dirty="0">
              <a:latin typeface="+mn-lt"/>
            </a:endParaRPr>
          </a:p>
        </p:txBody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5BD79AD-8707-4A90-A68D-B40B2CE51A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971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CB916-5E67-804F-926C-245931458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fr-FR" sz="2400" b="1" dirty="0"/>
              <a:t>Section 1. </a:t>
            </a:r>
            <a:r>
              <a:rPr lang="fr-BE" sz="2400" b="1" dirty="0"/>
              <a:t>Le recours aux bureaux sociaux des artistes</a:t>
            </a:r>
            <a:endParaRPr lang="fr-FR" sz="2400" b="1" dirty="0"/>
          </a:p>
          <a:p>
            <a:pPr marL="0" indent="0" algn="just">
              <a:buNone/>
            </a:pPr>
            <a:endParaRPr lang="fr-FR" sz="2400" b="1" dirty="0"/>
          </a:p>
          <a:p>
            <a:pPr marL="0" indent="0" algn="just">
              <a:buNone/>
            </a:pPr>
            <a:r>
              <a:rPr lang="fr-FR" sz="2400" b="1" dirty="0"/>
              <a:t>Section 2. La création d’une ASBL</a:t>
            </a:r>
            <a:endParaRPr lang="fr-BE" sz="2400" b="1" dirty="0"/>
          </a:p>
          <a:p>
            <a:pPr marL="0" indent="0" algn="just">
              <a:buNone/>
            </a:pPr>
            <a:endParaRPr lang="fr-FR" sz="2400" b="1" dirty="0"/>
          </a:p>
          <a:p>
            <a:pPr marL="0" indent="0" algn="just">
              <a:buNone/>
            </a:pPr>
            <a:r>
              <a:rPr lang="fr-FR" sz="2400" b="1" dirty="0"/>
              <a:t>Section 3. </a:t>
            </a:r>
            <a:r>
              <a:rPr lang="fr-BE" sz="2400" b="1" dirty="0"/>
              <a:t>La SMART, un modèle équivoque</a:t>
            </a:r>
          </a:p>
          <a:p>
            <a:pPr marL="0" indent="0">
              <a:buNone/>
            </a:pPr>
            <a:endParaRPr lang="fr-FR" sz="2400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83A60D8-345E-DC46-9238-27B706A0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fr-FR" sz="2000" b="1" u="sng" cap="small" dirty="0">
                <a:solidFill>
                  <a:schemeClr val="bg1">
                    <a:shade val="97000"/>
                    <a:satMod val="150000"/>
                  </a:schemeClr>
                </a:solidFill>
                <a:latin typeface="+mn-lt"/>
              </a:rPr>
              <a:t>2. LA GESTION PAR UN TIERS</a:t>
            </a:r>
          </a:p>
        </p:txBody>
      </p:sp>
    </p:spTree>
    <p:extLst>
      <p:ext uri="{BB962C8B-B14F-4D97-AF65-F5344CB8AC3E}">
        <p14:creationId xmlns:p14="http://schemas.microsoft.com/office/powerpoint/2010/main" val="4066937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fr-FR" dirty="0"/>
              <a:t>Section 3. </a:t>
            </a:r>
            <a:br>
              <a:rPr lang="fr-FR" dirty="0"/>
            </a:br>
            <a:r>
              <a:rPr lang="fr-FR" dirty="0"/>
              <a:t>LA SMART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B3B0A-93AE-984B-BADE-0BF4FD0B2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§1. Naissance et déploiement du modèle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§2. La gestion d’activité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§3. L’engagement d’un travailleur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§4. Les problématiques découlant du modèle SMART</a:t>
            </a:r>
          </a:p>
        </p:txBody>
      </p:sp>
    </p:spTree>
    <p:extLst>
      <p:ext uri="{BB962C8B-B14F-4D97-AF65-F5344CB8AC3E}">
        <p14:creationId xmlns:p14="http://schemas.microsoft.com/office/powerpoint/2010/main" val="385026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Le projet de la SMART en tant que coopérative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55EF4C-1166-4949-AFFA-5D8AFF3027E8}"/>
              </a:ext>
            </a:extLst>
          </p:cNvPr>
          <p:cNvSpPr txBox="1"/>
          <p:nvPr/>
        </p:nvSpPr>
        <p:spPr>
          <a:xfrm>
            <a:off x="984504" y="2595282"/>
            <a:ext cx="1022299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fr-BE" sz="2400" dirty="0"/>
              <a:t> Une coopérative : association où le pouvoir de décision et la gestion est exercé collectivement par ses membres</a:t>
            </a:r>
          </a:p>
          <a:p>
            <a:pPr algn="just"/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 But : ouvrir des droits dans le régime de sécurité sociale des salariés pour les travailleur dits « autonomes »</a:t>
            </a:r>
            <a:r>
              <a:rPr lang="fr-BE" sz="2400" b="1" dirty="0"/>
              <a:t>, indépendamment de la relation de travail</a:t>
            </a:r>
          </a:p>
          <a:p>
            <a:pPr algn="just"/>
            <a:endParaRPr lang="fr-BE" sz="2400" b="1" dirty="0"/>
          </a:p>
          <a:p>
            <a:pPr algn="just">
              <a:buFontTx/>
              <a:buChar char="-"/>
            </a:pPr>
            <a:r>
              <a:rPr lang="fr-BE" sz="2400" dirty="0"/>
              <a:t> Une démarche pionnière transgressive du cadre légal en vigueur ?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endParaRPr lang="fr-BE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0272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§1. Naissance et déploiement du modèle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55EF4C-1166-4949-AFFA-5D8AFF3027E8}"/>
              </a:ext>
            </a:extLst>
          </p:cNvPr>
          <p:cNvSpPr txBox="1"/>
          <p:nvPr/>
        </p:nvSpPr>
        <p:spPr>
          <a:xfrm>
            <a:off x="984504" y="2595282"/>
            <a:ext cx="10222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fr-BE" sz="2400" b="1" dirty="0"/>
              <a:t> </a:t>
            </a:r>
            <a:r>
              <a:rPr lang="fr-BE" sz="2400" b="1" i="1" dirty="0"/>
              <a:t>Première phase : 1998-2005</a:t>
            </a:r>
          </a:p>
          <a:p>
            <a:pPr lvl="1" algn="just">
              <a:buFontTx/>
              <a:buChar char="-"/>
            </a:pPr>
            <a:r>
              <a:rPr lang="fr-BE" sz="2000" dirty="0"/>
              <a:t>Un projet d’économie sociale pour les artistes précarisés</a:t>
            </a:r>
          </a:p>
          <a:p>
            <a:pPr lvl="1" algn="just">
              <a:buFontTx/>
              <a:buChar char="-"/>
            </a:pPr>
            <a:r>
              <a:rPr lang="fr-BE" sz="2000" dirty="0"/>
              <a:t>Une société mutuelle visant à défendre l’intérêt de ses membres</a:t>
            </a:r>
          </a:p>
          <a:p>
            <a:pPr lvl="1" algn="just">
              <a:buFontTx/>
              <a:buChar char="-"/>
            </a:pPr>
            <a:r>
              <a:rPr lang="fr-BE" sz="2000" dirty="0"/>
              <a:t>Multiplication des services : gestion de contrat, conseils, </a:t>
            </a:r>
            <a:r>
              <a:rPr lang="fr-BE" sz="2000" dirty="0" err="1"/>
              <a:t>etc</a:t>
            </a:r>
            <a:endParaRPr lang="fr-BE" sz="2000" dirty="0"/>
          </a:p>
          <a:p>
            <a:pPr algn="just">
              <a:buFontTx/>
              <a:buChar char="-"/>
            </a:pPr>
            <a:r>
              <a:rPr lang="fr-BE" sz="2400" b="1" i="1" dirty="0"/>
              <a:t>Deuxième phase : 2005-2013</a:t>
            </a:r>
          </a:p>
          <a:p>
            <a:pPr lvl="1" algn="just">
              <a:buFontTx/>
              <a:buChar char="-"/>
            </a:pPr>
            <a:r>
              <a:rPr lang="fr-BE" sz="2000" dirty="0"/>
              <a:t>Ouverture au travailleurs non artistiques (</a:t>
            </a:r>
            <a:r>
              <a:rPr lang="fr-BE" sz="2000" dirty="0" err="1"/>
              <a:t>deliveroo</a:t>
            </a:r>
            <a:r>
              <a:rPr lang="fr-BE" sz="2000" dirty="0"/>
              <a:t>)</a:t>
            </a:r>
          </a:p>
          <a:p>
            <a:pPr lvl="1" algn="just">
              <a:buFontTx/>
              <a:buChar char="-"/>
            </a:pPr>
            <a:r>
              <a:rPr lang="fr-BE" sz="2000" dirty="0"/>
              <a:t>Internationalisation (multinationale)</a:t>
            </a:r>
          </a:p>
          <a:p>
            <a:pPr lvl="1" algn="just">
              <a:buFontTx/>
              <a:buChar char="-"/>
            </a:pPr>
            <a:r>
              <a:rPr lang="fr-BE" sz="2000" dirty="0"/>
              <a:t>Restructuration interne (différentes entité cloisonnées)</a:t>
            </a:r>
            <a:endParaRPr lang="fr-BE" sz="1200" dirty="0"/>
          </a:p>
          <a:p>
            <a:pPr algn="just">
              <a:buFontTx/>
              <a:buChar char="-"/>
            </a:pPr>
            <a:r>
              <a:rPr lang="fr-BE" sz="2400" b="1" i="1" dirty="0"/>
              <a:t>Troisième phase : 2013-2020</a:t>
            </a:r>
          </a:p>
          <a:p>
            <a:pPr lvl="1" algn="just">
              <a:buFontTx/>
              <a:buChar char="-"/>
            </a:pPr>
            <a:r>
              <a:rPr lang="fr-BE" sz="2000" dirty="0"/>
              <a:t>Transformation en coopérative</a:t>
            </a:r>
          </a:p>
          <a:p>
            <a:pPr lvl="1" algn="just">
              <a:buFontTx/>
              <a:buChar char="-"/>
            </a:pPr>
            <a:r>
              <a:rPr lang="fr-BE" sz="2000" dirty="0"/>
              <a:t>Abus (poseurs d’ongles, promeneurs de chiens), réticences institutionnelles (plateforme, TVA), difficultés financières,  </a:t>
            </a:r>
            <a:r>
              <a:rPr lang="fr-BE" sz="2000" dirty="0" err="1"/>
              <a:t>etc</a:t>
            </a:r>
            <a:endParaRPr lang="fr-BE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214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§2. La gestion d’activité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55EF4C-1166-4949-AFFA-5D8AFF3027E8}"/>
              </a:ext>
            </a:extLst>
          </p:cNvPr>
          <p:cNvSpPr txBox="1"/>
          <p:nvPr/>
        </p:nvSpPr>
        <p:spPr>
          <a:xfrm>
            <a:off x="984504" y="2595282"/>
            <a:ext cx="1022299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fr-BE" sz="2400" dirty="0"/>
              <a:t>Fonctionnement : trois types de documents</a:t>
            </a:r>
          </a:p>
          <a:p>
            <a:pPr algn="just"/>
            <a:endParaRPr lang="fr-BE" sz="2400" dirty="0"/>
          </a:p>
          <a:p>
            <a:pPr lvl="1" algn="just">
              <a:buFontTx/>
              <a:buChar char="-"/>
            </a:pPr>
            <a:r>
              <a:rPr lang="fr-BE" sz="2000" dirty="0"/>
              <a:t>Un </a:t>
            </a:r>
            <a:r>
              <a:rPr lang="fr-BE" sz="2000" u="sng" dirty="0"/>
              <a:t>bon de commande </a:t>
            </a:r>
            <a:r>
              <a:rPr lang="fr-BE" sz="2000" dirty="0"/>
              <a:t>(délivré par SMART au tiers utilisateur, en amont)</a:t>
            </a:r>
          </a:p>
          <a:p>
            <a:pPr lvl="1" algn="just">
              <a:buFontTx/>
              <a:buChar char="-"/>
            </a:pPr>
            <a:r>
              <a:rPr lang="fr-BE" sz="2000" dirty="0"/>
              <a:t>Un  </a:t>
            </a:r>
            <a:r>
              <a:rPr lang="fr-BE" sz="2000" u="sng" dirty="0"/>
              <a:t>contrat de travail </a:t>
            </a:r>
            <a:r>
              <a:rPr lang="fr-BE" sz="2000" dirty="0"/>
              <a:t>(SMART « Productions associés – travailleur)</a:t>
            </a:r>
          </a:p>
          <a:p>
            <a:pPr lvl="1" algn="just">
              <a:buFontTx/>
              <a:buChar char="-"/>
            </a:pPr>
            <a:r>
              <a:rPr lang="fr-BE" sz="2000" dirty="0"/>
              <a:t>Une </a:t>
            </a:r>
            <a:r>
              <a:rPr lang="fr-BE" sz="2000" u="sng" dirty="0"/>
              <a:t>facture</a:t>
            </a:r>
            <a:r>
              <a:rPr lang="fr-BE" sz="2000" dirty="0"/>
              <a:t> (délivré par SMART au tiers utilisateur, en aval)</a:t>
            </a:r>
          </a:p>
          <a:p>
            <a:pPr lvl="1" algn="just"/>
            <a:endParaRPr lang="fr-BE" sz="2000" dirty="0"/>
          </a:p>
          <a:p>
            <a:pPr algn="just">
              <a:buFontTx/>
              <a:buChar char="-"/>
            </a:pPr>
            <a:r>
              <a:rPr lang="fr-BE" sz="2400" dirty="0"/>
              <a:t>Rôle de l’administrateur « coopérateur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360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DE6FEA-29B3-1349-A99F-D09B4430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fr-FR" sz="4800" cap="small" dirty="0"/>
              <a:t>§3. L’engagement d’un travailleur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155EF4C-1166-4949-AFFA-5D8AFF3027E8}"/>
              </a:ext>
            </a:extLst>
          </p:cNvPr>
          <p:cNvSpPr txBox="1"/>
          <p:nvPr/>
        </p:nvSpPr>
        <p:spPr>
          <a:xfrm>
            <a:off x="984504" y="2595282"/>
            <a:ext cx="1022299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fr-BE" sz="2400" dirty="0"/>
              <a:t> L’ASBL « Productions Associées » = employeur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Possibilité de « s’auto-employer » sous contrat de travail 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Engagement d’un autre travailleur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Une couverture sociale de salarié malgré les conditions de travail proches des indépendants</a:t>
            </a:r>
          </a:p>
          <a:p>
            <a:pPr algn="just">
              <a:buFontTx/>
              <a:buChar char="-"/>
            </a:pPr>
            <a:endParaRPr lang="fr-BE" sz="2400" dirty="0"/>
          </a:p>
          <a:p>
            <a:pPr algn="just">
              <a:buFontTx/>
              <a:buChar char="-"/>
            </a:pPr>
            <a:r>
              <a:rPr lang="fr-BE" sz="2400" dirty="0"/>
              <a:t>Vers la création d’emplois stables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8844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ype de bois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5017</TotalTime>
  <Words>547</Words>
  <Application>Microsoft Macintosh PowerPoint</Application>
  <PresentationFormat>Grand écran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Calibri</vt:lpstr>
      <vt:lpstr>Rockwell</vt:lpstr>
      <vt:lpstr>Rockwell Condensed</vt:lpstr>
      <vt:lpstr>Rockwell Extra Bold</vt:lpstr>
      <vt:lpstr>Wingdings</vt:lpstr>
      <vt:lpstr>Type de bois</vt:lpstr>
      <vt:lpstr>ESAVL LE DROIT DES ARTISTES</vt:lpstr>
      <vt:lpstr>PLAN DU COURS</vt:lpstr>
      <vt:lpstr>PARTIE 2. ASPECTS SOCIAUX ET SALARIAUX</vt:lpstr>
      <vt:lpstr>2. LA GESTION PAR UN TIERS</vt:lpstr>
      <vt:lpstr>Section 3.  LA SMART</vt:lpstr>
      <vt:lpstr>Le projet de la SMART en tant que coopérative</vt:lpstr>
      <vt:lpstr>§1. Naissance et déploiement du modèle</vt:lpstr>
      <vt:lpstr>§2. La gestion d’activité</vt:lpstr>
      <vt:lpstr>§3. L’engagement d’un travailleur</vt:lpstr>
      <vt:lpstr>§4. Les problématiques</vt:lpstr>
      <vt:lpstr>§5. Les problématiques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ESAVL  LE DROIT DES ARTISTES</dc:title>
  <dc:creator>menier.avocat@proximus.be</dc:creator>
  <cp:lastModifiedBy>christophe men</cp:lastModifiedBy>
  <cp:revision>81</cp:revision>
  <dcterms:created xsi:type="dcterms:W3CDTF">2020-09-13T19:55:32Z</dcterms:created>
  <dcterms:modified xsi:type="dcterms:W3CDTF">2024-12-03T09:09:53Z</dcterms:modified>
</cp:coreProperties>
</file>