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8"/>
  </p:notesMasterIdLst>
  <p:sldIdLst>
    <p:sldId id="256" r:id="rId2"/>
    <p:sldId id="296" r:id="rId3"/>
    <p:sldId id="409" r:id="rId4"/>
    <p:sldId id="424" r:id="rId5"/>
    <p:sldId id="416" r:id="rId6"/>
    <p:sldId id="362" r:id="rId7"/>
    <p:sldId id="321" r:id="rId8"/>
    <p:sldId id="458" r:id="rId9"/>
    <p:sldId id="459" r:id="rId10"/>
    <p:sldId id="460" r:id="rId11"/>
    <p:sldId id="461" r:id="rId12"/>
    <p:sldId id="462" r:id="rId13"/>
    <p:sldId id="463" r:id="rId14"/>
    <p:sldId id="464" r:id="rId15"/>
    <p:sldId id="466" r:id="rId16"/>
    <p:sldId id="467" r:id="rId17"/>
    <p:sldId id="425" r:id="rId18"/>
    <p:sldId id="457" r:id="rId19"/>
    <p:sldId id="465" r:id="rId20"/>
    <p:sldId id="468" r:id="rId21"/>
    <p:sldId id="469" r:id="rId22"/>
    <p:sldId id="470" r:id="rId23"/>
    <p:sldId id="454" r:id="rId24"/>
    <p:sldId id="483" r:id="rId25"/>
    <p:sldId id="489" r:id="rId26"/>
    <p:sldId id="484" r:id="rId27"/>
    <p:sldId id="490" r:id="rId28"/>
    <p:sldId id="491" r:id="rId29"/>
    <p:sldId id="485" r:id="rId30"/>
    <p:sldId id="492" r:id="rId31"/>
    <p:sldId id="493" r:id="rId32"/>
    <p:sldId id="494" r:id="rId33"/>
    <p:sldId id="495" r:id="rId34"/>
    <p:sldId id="496" r:id="rId35"/>
    <p:sldId id="497" r:id="rId36"/>
    <p:sldId id="386"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p:restoredTop sz="91476"/>
  </p:normalViewPr>
  <p:slideViewPr>
    <p:cSldViewPr snapToGrid="0" snapToObjects="1">
      <p:cViewPr varScale="1">
        <p:scale>
          <a:sx n="103" d="100"/>
          <a:sy n="103" d="100"/>
        </p:scale>
        <p:origin x="9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E178F3-6EA8-4015-90CE-4267FF29F41C}">
      <dgm:prSet/>
      <dgm:spPr/>
      <dgm:t>
        <a:bodyPr/>
        <a:lstStyle/>
        <a:p>
          <a:pPr>
            <a:lnSpc>
              <a:spcPct val="100000"/>
            </a:lnSpc>
          </a:pPr>
          <a:r>
            <a:rPr lang="fr-FR" b="1" dirty="0">
              <a:solidFill>
                <a:schemeClr val="bg1">
                  <a:lumMod val="65000"/>
                </a:schemeClr>
              </a:solidFill>
            </a:rPr>
            <a:t>1. Salarié</a:t>
          </a:r>
          <a:endParaRPr lang="en-US" dirty="0">
            <a:solidFill>
              <a:schemeClr val="bg1">
                <a:lumMod val="65000"/>
              </a:schemeClr>
            </a:solidFill>
          </a:endParaRPr>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pPr>
            <a:lnSpc>
              <a:spcPct val="100000"/>
            </a:lnSpc>
          </a:pPr>
          <a:r>
            <a:rPr lang="fr-FR" b="1" dirty="0">
              <a:solidFill>
                <a:schemeClr val="bg1">
                  <a:lumMod val="65000"/>
                </a:schemeClr>
              </a:solidFill>
            </a:rPr>
            <a:t>2. Indépendant</a:t>
          </a:r>
          <a:endParaRPr lang="en-US" dirty="0">
            <a:solidFill>
              <a:schemeClr val="bg1">
                <a:lumMod val="65000"/>
              </a:schemeClr>
            </a:solidFill>
          </a:endParaRPr>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97CCFF1B-585D-4D35-AA35-AA958F91458D}">
      <dgm:prSet/>
      <dgm:spPr/>
      <dgm:t>
        <a:bodyPr/>
        <a:lstStyle/>
        <a:p>
          <a:pPr>
            <a:lnSpc>
              <a:spcPct val="100000"/>
            </a:lnSpc>
          </a:pPr>
          <a:r>
            <a:rPr lang="fr-FR" b="1" dirty="0">
              <a:solidFill>
                <a:schemeClr val="bg1">
                  <a:lumMod val="65000"/>
                </a:schemeClr>
              </a:solidFill>
            </a:rPr>
            <a:t>3. La gestion par un tiers</a:t>
          </a:r>
        </a:p>
      </dgm:t>
    </dgm:pt>
    <dgm:pt modelId="{2207183B-B250-4301-A93E-EF57EE56A0DF}" type="parTrans" cxnId="{0654830F-5ED3-4853-BF0D-C11FC9873889}">
      <dgm:prSet/>
      <dgm:spPr/>
      <dgm:t>
        <a:bodyPr/>
        <a:lstStyle/>
        <a:p>
          <a:endParaRPr lang="en-US"/>
        </a:p>
      </dgm:t>
    </dgm:pt>
    <dgm:pt modelId="{A33E606B-73A0-46E1-A3F0-6170F3F53176}" type="sibTrans" cxnId="{0654830F-5ED3-4853-BF0D-C11FC9873889}">
      <dgm:prSet/>
      <dgm:spPr/>
      <dgm:t>
        <a:bodyPr/>
        <a:lstStyle/>
        <a:p>
          <a:endParaRPr lang="en-US"/>
        </a:p>
      </dgm:t>
    </dgm:pt>
    <dgm:pt modelId="{B18C2BE5-2829-1248-B317-7ECFE842BB63}">
      <dgm:prSet/>
      <dgm:spPr/>
      <dgm:t>
        <a:bodyPr/>
        <a:lstStyle/>
        <a:p>
          <a:pPr>
            <a:lnSpc>
              <a:spcPct val="100000"/>
            </a:lnSpc>
          </a:pPr>
          <a:r>
            <a:rPr lang="fr-FR" b="1"/>
            <a:t>4. Taxes et impôts</a:t>
          </a:r>
        </a:p>
      </dgm:t>
    </dgm:pt>
    <dgm:pt modelId="{37049938-582D-8C4F-A76B-8DCE34B512CF}" type="parTrans" cxnId="{E4F10FF1-F184-794D-B687-BFC5BBBAAFC8}">
      <dgm:prSet/>
      <dgm:spPr/>
      <dgm:t>
        <a:bodyPr/>
        <a:lstStyle/>
        <a:p>
          <a:endParaRPr lang="fr-FR"/>
        </a:p>
      </dgm:t>
    </dgm:pt>
    <dgm:pt modelId="{D775DF0B-E207-8840-B425-0C7C4F9FD0FB}" type="sibTrans" cxnId="{E4F10FF1-F184-794D-B687-BFC5BBBAAFC8}">
      <dgm:prSet/>
      <dgm:spPr/>
      <dgm:t>
        <a:bodyPr/>
        <a:lstStyle/>
        <a:p>
          <a:endParaRPr lang="en-US"/>
        </a:p>
      </dgm:t>
    </dgm:pt>
    <dgm:pt modelId="{8176027D-E9D7-4005-8884-239E1394A461}" type="pres">
      <dgm:prSet presAssocID="{33631AC6-B637-4BD2-924E-1A093FC61833}" presName="root" presStyleCnt="0">
        <dgm:presLayoutVars>
          <dgm:dir/>
          <dgm:resizeHandles val="exact"/>
        </dgm:presLayoutVars>
      </dgm:prSet>
      <dgm:spPr/>
    </dgm:pt>
    <dgm:pt modelId="{BC6F53DE-28F4-4A58-8AD9-9C7F24DB5F6A}" type="pres">
      <dgm:prSet presAssocID="{6EE178F3-6EA8-4015-90CE-4267FF29F41C}" presName="compNode" presStyleCnt="0"/>
      <dgm:spPr/>
    </dgm:pt>
    <dgm:pt modelId="{DD4A4D9B-D93B-4F0F-9401-96F65E06ADC0}" type="pres">
      <dgm:prSet presAssocID="{6EE178F3-6EA8-4015-90CE-4267FF29F41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tilisateur"/>
        </a:ext>
      </dgm:extLst>
    </dgm:pt>
    <dgm:pt modelId="{47A16627-B66A-4D01-9C85-82C5268DAA88}" type="pres">
      <dgm:prSet presAssocID="{6EE178F3-6EA8-4015-90CE-4267FF29F41C}" presName="spaceRect" presStyleCnt="0"/>
      <dgm:spPr/>
    </dgm:pt>
    <dgm:pt modelId="{97F2CC93-8EAB-4671-9E27-F8BB27FD3BBD}" type="pres">
      <dgm:prSet presAssocID="{6EE178F3-6EA8-4015-90CE-4267FF29F41C}" presName="textRect" presStyleLbl="revTx" presStyleIdx="0" presStyleCnt="4">
        <dgm:presLayoutVars>
          <dgm:chMax val="1"/>
          <dgm:chPref val="1"/>
        </dgm:presLayoutVars>
      </dgm:prSet>
      <dgm:spPr/>
    </dgm:pt>
    <dgm:pt modelId="{28CCF4AC-A5D9-4D75-9C9F-1F759217FB2E}" type="pres">
      <dgm:prSet presAssocID="{FCE9956C-DE2F-4C2C-B5C3-20F1C0CCC4D2}" presName="sibTrans" presStyleCnt="0"/>
      <dgm:spPr/>
    </dgm:pt>
    <dgm:pt modelId="{A501B576-F691-47A4-BA3D-BDC40424A3C4}" type="pres">
      <dgm:prSet presAssocID="{5E28A34C-B336-4F42-94A8-683D1075D55E}" presName="compNode" presStyleCnt="0"/>
      <dgm:spPr/>
    </dgm:pt>
    <dgm:pt modelId="{F9331202-1851-413B-80A7-138C55765C53}" type="pres">
      <dgm:prSet presAssocID="{5E28A34C-B336-4F42-94A8-683D1075D5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DB54A129-383D-4C1B-B085-6E20F784E54F}" type="pres">
      <dgm:prSet presAssocID="{5E28A34C-B336-4F42-94A8-683D1075D55E}" presName="spaceRect" presStyleCnt="0"/>
      <dgm:spPr/>
    </dgm:pt>
    <dgm:pt modelId="{2B5D03B7-462E-4A6E-AD62-F2F690998298}" type="pres">
      <dgm:prSet presAssocID="{5E28A34C-B336-4F42-94A8-683D1075D55E}" presName="textRect" presStyleLbl="revTx" presStyleIdx="1" presStyleCnt="4">
        <dgm:presLayoutVars>
          <dgm:chMax val="1"/>
          <dgm:chPref val="1"/>
        </dgm:presLayoutVars>
      </dgm:prSet>
      <dgm:spPr/>
    </dgm:pt>
    <dgm:pt modelId="{33DA3804-09B8-4AEB-B5DB-41A740293D7D}" type="pres">
      <dgm:prSet presAssocID="{25796254-F793-4DD4-9DA2-3E7A2644543A}" presName="sibTrans" presStyleCnt="0"/>
      <dgm:spPr/>
    </dgm:pt>
    <dgm:pt modelId="{FD3C97AB-2ECA-4830-BDC5-B425A08A208A}" type="pres">
      <dgm:prSet presAssocID="{97CCFF1B-585D-4D35-AA35-AA958F91458D}" presName="compNode" presStyleCnt="0"/>
      <dgm:spPr/>
    </dgm:pt>
    <dgm:pt modelId="{B2ED0DB6-9BD9-4BB1-89E3-C151CF12E1CA}" type="pres">
      <dgm:prSet presAssocID="{97CCFF1B-585D-4D35-AA35-AA958F91458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érarchie"/>
        </a:ext>
      </dgm:extLst>
    </dgm:pt>
    <dgm:pt modelId="{F8F0FC43-41A6-485E-A198-69C5953BD69A}" type="pres">
      <dgm:prSet presAssocID="{97CCFF1B-585D-4D35-AA35-AA958F91458D}" presName="spaceRect" presStyleCnt="0"/>
      <dgm:spPr/>
    </dgm:pt>
    <dgm:pt modelId="{D42CB1AD-F9DD-4BB6-BEFD-3CFF335B770F}" type="pres">
      <dgm:prSet presAssocID="{97CCFF1B-585D-4D35-AA35-AA958F91458D}" presName="textRect" presStyleLbl="revTx" presStyleIdx="2" presStyleCnt="4">
        <dgm:presLayoutVars>
          <dgm:chMax val="1"/>
          <dgm:chPref val="1"/>
        </dgm:presLayoutVars>
      </dgm:prSet>
      <dgm:spPr/>
    </dgm:pt>
    <dgm:pt modelId="{A0D53A21-8C33-487D-A76C-149CBAB0BB44}" type="pres">
      <dgm:prSet presAssocID="{A33E606B-73A0-46E1-A3F0-6170F3F53176}" presName="sibTrans" presStyleCnt="0"/>
      <dgm:spPr/>
    </dgm:pt>
    <dgm:pt modelId="{20BD3845-7343-431E-ABAE-8E775E16DC6F}" type="pres">
      <dgm:prSet presAssocID="{B18C2BE5-2829-1248-B317-7ECFE842BB63}" presName="compNode" presStyleCnt="0"/>
      <dgm:spPr/>
    </dgm:pt>
    <dgm:pt modelId="{203200E6-6EAD-4178-81A0-1468315144B7}" type="pres">
      <dgm:prSet presAssocID="{B18C2BE5-2829-1248-B317-7ECFE842BB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rgent"/>
        </a:ext>
      </dgm:extLst>
    </dgm:pt>
    <dgm:pt modelId="{5389118E-8755-48C9-B7AE-3676E55E5360}" type="pres">
      <dgm:prSet presAssocID="{B18C2BE5-2829-1248-B317-7ECFE842BB63}" presName="spaceRect" presStyleCnt="0"/>
      <dgm:spPr/>
    </dgm:pt>
    <dgm:pt modelId="{C43EDA4A-CC67-4763-9BA9-7507DD0FDD2B}" type="pres">
      <dgm:prSet presAssocID="{B18C2BE5-2829-1248-B317-7ECFE842BB63}" presName="textRect" presStyleLbl="revTx" presStyleIdx="3" presStyleCnt="4">
        <dgm:presLayoutVars>
          <dgm:chMax val="1"/>
          <dgm:chPref val="1"/>
        </dgm:presLayoutVars>
      </dgm:prSet>
      <dgm:spPr/>
    </dgm:pt>
  </dgm:ptLst>
  <dgm:cxnLst>
    <dgm:cxn modelId="{E0AA7C08-8C39-1A4C-9D7E-9DF95E41ACBD}" type="presOf" srcId="{97CCFF1B-585D-4D35-AA35-AA958F91458D}" destId="{D42CB1AD-F9DD-4BB6-BEFD-3CFF335B770F}" srcOrd="0" destOrd="0" presId="urn:microsoft.com/office/officeart/2018/2/layout/IconLabelList"/>
    <dgm:cxn modelId="{0654830F-5ED3-4853-BF0D-C11FC9873889}" srcId="{33631AC6-B637-4BD2-924E-1A093FC61833}" destId="{97CCFF1B-585D-4D35-AA35-AA958F91458D}" srcOrd="2" destOrd="0" parTransId="{2207183B-B250-4301-A93E-EF57EE56A0DF}" sibTransId="{A33E606B-73A0-46E1-A3F0-6170F3F53176}"/>
    <dgm:cxn modelId="{06898273-5931-6845-9244-BBDFDBA8256E}" type="presOf" srcId="{B18C2BE5-2829-1248-B317-7ECFE842BB63}" destId="{C43EDA4A-CC67-4763-9BA9-7507DD0FDD2B}" srcOrd="0" destOrd="0" presId="urn:microsoft.com/office/officeart/2018/2/layout/IconLabelList"/>
    <dgm:cxn modelId="{C4CE0795-F9DE-44B8-A0F0-21899963CED7}" srcId="{33631AC6-B637-4BD2-924E-1A093FC61833}" destId="{5E28A34C-B336-4F42-94A8-683D1075D55E}" srcOrd="1" destOrd="0" parTransId="{A629916D-9AEF-4B1C-B60E-CDF11A3E9479}" sibTransId="{25796254-F793-4DD4-9DA2-3E7A2644543A}"/>
    <dgm:cxn modelId="{6021DD9D-AAA4-4885-922B-AA7C768BC8DC}" srcId="{33631AC6-B637-4BD2-924E-1A093FC61833}" destId="{6EE178F3-6EA8-4015-90CE-4267FF29F41C}" srcOrd="0" destOrd="0" parTransId="{64D80638-62DD-4944-9E09-8BC0B8D521C7}" sibTransId="{FCE9956C-DE2F-4C2C-B5C3-20F1C0CCC4D2}"/>
    <dgm:cxn modelId="{B5B540C1-513A-224C-B064-E96DAA13643C}" type="presOf" srcId="{5E28A34C-B336-4F42-94A8-683D1075D55E}" destId="{2B5D03B7-462E-4A6E-AD62-F2F690998298}" srcOrd="0" destOrd="0" presId="urn:microsoft.com/office/officeart/2018/2/layout/IconLabelList"/>
    <dgm:cxn modelId="{E4F10FF1-F184-794D-B687-BFC5BBBAAFC8}" srcId="{33631AC6-B637-4BD2-924E-1A093FC61833}" destId="{B18C2BE5-2829-1248-B317-7ECFE842BB63}" srcOrd="3" destOrd="0" parTransId="{37049938-582D-8C4F-A76B-8DCE34B512CF}" sibTransId="{D775DF0B-E207-8840-B425-0C7C4F9FD0FB}"/>
    <dgm:cxn modelId="{28A7EEF3-5DDD-BE43-91E2-B8CC6EF271FF}" type="presOf" srcId="{33631AC6-B637-4BD2-924E-1A093FC61833}" destId="{8176027D-E9D7-4005-8884-239E1394A461}" srcOrd="0" destOrd="0" presId="urn:microsoft.com/office/officeart/2018/2/layout/IconLabelList"/>
    <dgm:cxn modelId="{8791D1FF-9109-FD43-B7D6-52D6A3819C10}" type="presOf" srcId="{6EE178F3-6EA8-4015-90CE-4267FF29F41C}" destId="{97F2CC93-8EAB-4671-9E27-F8BB27FD3BBD}" srcOrd="0" destOrd="0" presId="urn:microsoft.com/office/officeart/2018/2/layout/IconLabelList"/>
    <dgm:cxn modelId="{AC1155AB-129E-284B-ADA2-63D00CED6D97}" type="presParOf" srcId="{8176027D-E9D7-4005-8884-239E1394A461}" destId="{BC6F53DE-28F4-4A58-8AD9-9C7F24DB5F6A}" srcOrd="0" destOrd="0" presId="urn:microsoft.com/office/officeart/2018/2/layout/IconLabelList"/>
    <dgm:cxn modelId="{652B8775-5DBF-6E4A-AA09-F95C0F4E5A94}" type="presParOf" srcId="{BC6F53DE-28F4-4A58-8AD9-9C7F24DB5F6A}" destId="{DD4A4D9B-D93B-4F0F-9401-96F65E06ADC0}" srcOrd="0" destOrd="0" presId="urn:microsoft.com/office/officeart/2018/2/layout/IconLabelList"/>
    <dgm:cxn modelId="{B3706A3D-4C40-A64F-964A-1A58684E94D9}" type="presParOf" srcId="{BC6F53DE-28F4-4A58-8AD9-9C7F24DB5F6A}" destId="{47A16627-B66A-4D01-9C85-82C5268DAA88}" srcOrd="1" destOrd="0" presId="urn:microsoft.com/office/officeart/2018/2/layout/IconLabelList"/>
    <dgm:cxn modelId="{CC6536C5-79C6-A543-84FD-3E86AB21D0A4}" type="presParOf" srcId="{BC6F53DE-28F4-4A58-8AD9-9C7F24DB5F6A}" destId="{97F2CC93-8EAB-4671-9E27-F8BB27FD3BBD}" srcOrd="2" destOrd="0" presId="urn:microsoft.com/office/officeart/2018/2/layout/IconLabelList"/>
    <dgm:cxn modelId="{5AA8B5E7-3354-0443-9D5E-023AFF038839}" type="presParOf" srcId="{8176027D-E9D7-4005-8884-239E1394A461}" destId="{28CCF4AC-A5D9-4D75-9C9F-1F759217FB2E}" srcOrd="1" destOrd="0" presId="urn:microsoft.com/office/officeart/2018/2/layout/IconLabelList"/>
    <dgm:cxn modelId="{A09974BA-83F4-6E4D-84D6-E2FEEE23391D}" type="presParOf" srcId="{8176027D-E9D7-4005-8884-239E1394A461}" destId="{A501B576-F691-47A4-BA3D-BDC40424A3C4}" srcOrd="2" destOrd="0" presId="urn:microsoft.com/office/officeart/2018/2/layout/IconLabelList"/>
    <dgm:cxn modelId="{93A8F8FB-5BA0-E643-9E5F-8DF651F00EC3}" type="presParOf" srcId="{A501B576-F691-47A4-BA3D-BDC40424A3C4}" destId="{F9331202-1851-413B-80A7-138C55765C53}" srcOrd="0" destOrd="0" presId="urn:microsoft.com/office/officeart/2018/2/layout/IconLabelList"/>
    <dgm:cxn modelId="{270C197D-B48A-5245-A037-9A12E9C1B1C4}" type="presParOf" srcId="{A501B576-F691-47A4-BA3D-BDC40424A3C4}" destId="{DB54A129-383D-4C1B-B085-6E20F784E54F}" srcOrd="1" destOrd="0" presId="urn:microsoft.com/office/officeart/2018/2/layout/IconLabelList"/>
    <dgm:cxn modelId="{49189272-26BB-494D-A1E7-C11A8C6F8428}" type="presParOf" srcId="{A501B576-F691-47A4-BA3D-BDC40424A3C4}" destId="{2B5D03B7-462E-4A6E-AD62-F2F690998298}" srcOrd="2" destOrd="0" presId="urn:microsoft.com/office/officeart/2018/2/layout/IconLabelList"/>
    <dgm:cxn modelId="{07792576-6F7D-9D41-A148-A08E25DF07E6}" type="presParOf" srcId="{8176027D-E9D7-4005-8884-239E1394A461}" destId="{33DA3804-09B8-4AEB-B5DB-41A740293D7D}" srcOrd="3" destOrd="0" presId="urn:microsoft.com/office/officeart/2018/2/layout/IconLabelList"/>
    <dgm:cxn modelId="{05CBD735-A52B-7E49-8C6E-9F46CCFB666B}" type="presParOf" srcId="{8176027D-E9D7-4005-8884-239E1394A461}" destId="{FD3C97AB-2ECA-4830-BDC5-B425A08A208A}" srcOrd="4" destOrd="0" presId="urn:microsoft.com/office/officeart/2018/2/layout/IconLabelList"/>
    <dgm:cxn modelId="{6DD0A6B4-42A9-6348-BF4D-D301DEA8254C}" type="presParOf" srcId="{FD3C97AB-2ECA-4830-BDC5-B425A08A208A}" destId="{B2ED0DB6-9BD9-4BB1-89E3-C151CF12E1CA}" srcOrd="0" destOrd="0" presId="urn:microsoft.com/office/officeart/2018/2/layout/IconLabelList"/>
    <dgm:cxn modelId="{CBA13A94-0E51-6D4A-8597-3ED43552D967}" type="presParOf" srcId="{FD3C97AB-2ECA-4830-BDC5-B425A08A208A}" destId="{F8F0FC43-41A6-485E-A198-69C5953BD69A}" srcOrd="1" destOrd="0" presId="urn:microsoft.com/office/officeart/2018/2/layout/IconLabelList"/>
    <dgm:cxn modelId="{A62D54C3-D6FA-6043-BBFB-1B5D42E23F7F}" type="presParOf" srcId="{FD3C97AB-2ECA-4830-BDC5-B425A08A208A}" destId="{D42CB1AD-F9DD-4BB6-BEFD-3CFF335B770F}" srcOrd="2" destOrd="0" presId="urn:microsoft.com/office/officeart/2018/2/layout/IconLabelList"/>
    <dgm:cxn modelId="{38276201-2F5E-534D-993B-9099D900D323}" type="presParOf" srcId="{8176027D-E9D7-4005-8884-239E1394A461}" destId="{A0D53A21-8C33-487D-A76C-149CBAB0BB44}" srcOrd="5" destOrd="0" presId="urn:microsoft.com/office/officeart/2018/2/layout/IconLabelList"/>
    <dgm:cxn modelId="{BC4BF9C8-863B-6746-B935-CEE22D7660FC}" type="presParOf" srcId="{8176027D-E9D7-4005-8884-239E1394A461}" destId="{20BD3845-7343-431E-ABAE-8E775E16DC6F}" srcOrd="6" destOrd="0" presId="urn:microsoft.com/office/officeart/2018/2/layout/IconLabelList"/>
    <dgm:cxn modelId="{2C55B381-2CA8-B34B-BD82-5F9503819EFE}" type="presParOf" srcId="{20BD3845-7343-431E-ABAE-8E775E16DC6F}" destId="{203200E6-6EAD-4178-81A0-1468315144B7}" srcOrd="0" destOrd="0" presId="urn:microsoft.com/office/officeart/2018/2/layout/IconLabelList"/>
    <dgm:cxn modelId="{20DCCD7A-DAB3-1B46-B6B9-0EEE68690A8A}" type="presParOf" srcId="{20BD3845-7343-431E-ABAE-8E775E16DC6F}" destId="{5389118E-8755-48C9-B7AE-3676E55E5360}" srcOrd="1" destOrd="0" presId="urn:microsoft.com/office/officeart/2018/2/layout/IconLabelList"/>
    <dgm:cxn modelId="{67119378-3E36-6B42-8D03-B7B2E517B8AB}" type="presParOf" srcId="{20BD3845-7343-431E-ABAE-8E775E16DC6F}" destId="{C43EDA4A-CC67-4763-9BA9-7507DD0FDD2B}"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4D9B-D93B-4F0F-9401-96F65E06ADC0}">
      <dsp:nvSpPr>
        <dsp:cNvPr id="0" name=""/>
        <dsp:cNvSpPr/>
      </dsp:nvSpPr>
      <dsp:spPr>
        <a:xfrm>
          <a:off x="938775" y="840541"/>
          <a:ext cx="926133" cy="9261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F2CC93-8EAB-4671-9E27-F8BB27FD3BBD}">
      <dsp:nvSpPr>
        <dsp:cNvPr id="0" name=""/>
        <dsp:cNvSpPr/>
      </dsp:nvSpPr>
      <dsp:spPr>
        <a:xfrm>
          <a:off x="372805"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solidFill>
                <a:schemeClr val="bg1">
                  <a:lumMod val="65000"/>
                </a:schemeClr>
              </a:solidFill>
            </a:rPr>
            <a:t>1. Salarié</a:t>
          </a:r>
          <a:endParaRPr lang="en-US" sz="2400" kern="1200" dirty="0">
            <a:solidFill>
              <a:schemeClr val="bg1">
                <a:lumMod val="65000"/>
              </a:schemeClr>
            </a:solidFill>
          </a:endParaRPr>
        </a:p>
      </dsp:txBody>
      <dsp:txXfrm>
        <a:off x="372805" y="2057303"/>
        <a:ext cx="2058075" cy="720000"/>
      </dsp:txXfrm>
    </dsp:sp>
    <dsp:sp modelId="{F9331202-1851-413B-80A7-138C55765C53}">
      <dsp:nvSpPr>
        <dsp:cNvPr id="0" name=""/>
        <dsp:cNvSpPr/>
      </dsp:nvSpPr>
      <dsp:spPr>
        <a:xfrm>
          <a:off x="3357014" y="840541"/>
          <a:ext cx="926133" cy="9261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D03B7-462E-4A6E-AD62-F2F690998298}">
      <dsp:nvSpPr>
        <dsp:cNvPr id="0" name=""/>
        <dsp:cNvSpPr/>
      </dsp:nvSpPr>
      <dsp:spPr>
        <a:xfrm>
          <a:off x="2791043"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solidFill>
                <a:schemeClr val="bg1">
                  <a:lumMod val="65000"/>
                </a:schemeClr>
              </a:solidFill>
            </a:rPr>
            <a:t>2. Indépendant</a:t>
          </a:r>
          <a:endParaRPr lang="en-US" sz="2400" kern="1200" dirty="0">
            <a:solidFill>
              <a:schemeClr val="bg1">
                <a:lumMod val="65000"/>
              </a:schemeClr>
            </a:solidFill>
          </a:endParaRPr>
        </a:p>
      </dsp:txBody>
      <dsp:txXfrm>
        <a:off x="2791043" y="2057303"/>
        <a:ext cx="2058075" cy="720000"/>
      </dsp:txXfrm>
    </dsp:sp>
    <dsp:sp modelId="{B2ED0DB6-9BD9-4BB1-89E3-C151CF12E1CA}">
      <dsp:nvSpPr>
        <dsp:cNvPr id="0" name=""/>
        <dsp:cNvSpPr/>
      </dsp:nvSpPr>
      <dsp:spPr>
        <a:xfrm>
          <a:off x="5775252" y="840541"/>
          <a:ext cx="926133" cy="9261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2CB1AD-F9DD-4BB6-BEFD-3CFF335B770F}">
      <dsp:nvSpPr>
        <dsp:cNvPr id="0" name=""/>
        <dsp:cNvSpPr/>
      </dsp:nvSpPr>
      <dsp:spPr>
        <a:xfrm>
          <a:off x="5209281"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solidFill>
                <a:schemeClr val="bg1">
                  <a:lumMod val="65000"/>
                </a:schemeClr>
              </a:solidFill>
            </a:rPr>
            <a:t>3. La gestion par un tiers</a:t>
          </a:r>
        </a:p>
      </dsp:txBody>
      <dsp:txXfrm>
        <a:off x="5209281" y="2057303"/>
        <a:ext cx="2058075" cy="720000"/>
      </dsp:txXfrm>
    </dsp:sp>
    <dsp:sp modelId="{203200E6-6EAD-4178-81A0-1468315144B7}">
      <dsp:nvSpPr>
        <dsp:cNvPr id="0" name=""/>
        <dsp:cNvSpPr/>
      </dsp:nvSpPr>
      <dsp:spPr>
        <a:xfrm>
          <a:off x="8193490" y="840541"/>
          <a:ext cx="926133" cy="9261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3EDA4A-CC67-4763-9BA9-7507DD0FDD2B}">
      <dsp:nvSpPr>
        <dsp:cNvPr id="0" name=""/>
        <dsp:cNvSpPr/>
      </dsp:nvSpPr>
      <dsp:spPr>
        <a:xfrm>
          <a:off x="7627519"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4. Taxes et impôts</a:t>
          </a:r>
        </a:p>
      </dsp:txBody>
      <dsp:txXfrm>
        <a:off x="7627519" y="2057303"/>
        <a:ext cx="2058075"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AFAEA-61E7-FD4F-A63E-3E5B7A17944B}" type="datetimeFigureOut">
              <a:rPr lang="fr-FR" smtClean="0"/>
              <a:t>09/12/2024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C03DA-D8A3-F44B-91B6-0F6C33729559}" type="slidenum">
              <a:rPr lang="fr-FR" smtClean="0"/>
              <a:t>‹N°›</a:t>
            </a:fld>
            <a:endParaRPr lang="fr-FR"/>
          </a:p>
        </p:txBody>
      </p:sp>
    </p:spTree>
    <p:extLst>
      <p:ext uri="{BB962C8B-B14F-4D97-AF65-F5344CB8AC3E}">
        <p14:creationId xmlns:p14="http://schemas.microsoft.com/office/powerpoint/2010/main" val="184739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04258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5170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290320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3444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6AF2C25D-3CFB-F94F-8859-B5B99A60D9DE}" type="datetimeFigureOut">
              <a:rPr lang="fr-FR" smtClean="0"/>
              <a:t>09/12/2024</a:t>
            </a:fld>
            <a:endParaRPr lang="fr-FR"/>
          </a:p>
        </p:txBody>
      </p:sp>
      <p:sp>
        <p:nvSpPr>
          <p:cNvPr id="5" name="Footer Placeholder 4"/>
          <p:cNvSpPr>
            <a:spLocks noGrp="1"/>
          </p:cNvSpPr>
          <p:nvPr>
            <p:ph type="ftr" sz="quarter" idx="11"/>
          </p:nvPr>
        </p:nvSpPr>
        <p:spPr>
          <a:xfrm>
            <a:off x="2182708" y="6272784"/>
            <a:ext cx="6327648" cy="365125"/>
          </a:xfrm>
        </p:spPr>
        <p:txBody>
          <a:bodyPr/>
          <a:lstStyle/>
          <a:p>
            <a:endParaRPr lang="fr-F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43383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61459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F2C25D-3CFB-F94F-8859-B5B99A60D9DE}" type="datetimeFigureOut">
              <a:rPr lang="fr-FR" smtClean="0"/>
              <a:t>09/12/2024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34CD0AF-0F41-C14C-B901-D38BCABAD338}"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01619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F2C25D-3CFB-F94F-8859-B5B99A60D9DE}" type="datetimeFigureOut">
              <a:rPr lang="fr-FR" smtClean="0"/>
              <a:t>09/12/2024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34CD0AF-0F41-C14C-B901-D38BCABAD338}"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36126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C25D-3CFB-F94F-8859-B5B99A60D9DE}" type="datetimeFigureOut">
              <a:rPr lang="fr-FR" smtClean="0"/>
              <a:t>09/12/2024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408119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sp>
        <p:nvSpPr>
          <p:cNvPr id="6" name="Footer Placeholder 5"/>
          <p:cNvSpPr>
            <a:spLocks noGrp="1"/>
          </p:cNvSpPr>
          <p:nvPr>
            <p:ph type="ftr" sz="quarter" idx="11"/>
          </p:nvPr>
        </p:nvSpPr>
        <p:spPr/>
        <p:txBody>
          <a:bodyPr/>
          <a:lstStyle/>
          <a:p>
            <a:endParaRPr lang="fr-F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25545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09/12/2024</a:t>
            </a:fld>
            <a:endParaRPr lang="fr-F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361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AF2C25D-3CFB-F94F-8859-B5B99A60D9DE}" type="datetimeFigureOut">
              <a:rPr lang="fr-FR" smtClean="0"/>
              <a:t>09/12/2024</a:t>
            </a:fld>
            <a:endParaRPr lang="fr-F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fr-F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34CD0AF-0F41-C14C-B901-D38BCABAD338}" type="slidenum">
              <a:rPr lang="fr-FR" smtClean="0"/>
              <a:t>‹N°›</a:t>
            </a:fld>
            <a:endParaRPr lang="fr-FR"/>
          </a:p>
        </p:txBody>
      </p:sp>
    </p:spTree>
    <p:extLst>
      <p:ext uri="{BB962C8B-B14F-4D97-AF65-F5344CB8AC3E}">
        <p14:creationId xmlns:p14="http://schemas.microsoft.com/office/powerpoint/2010/main" val="4171274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FC5A1C3B-4F88-1148-94A6-4F1038E1102C}"/>
              </a:ext>
            </a:extLst>
          </p:cNvPr>
          <p:cNvSpPr>
            <a:spLocks noGrp="1"/>
          </p:cNvSpPr>
          <p:nvPr>
            <p:ph type="ctrTitle"/>
          </p:nvPr>
        </p:nvSpPr>
        <p:spPr>
          <a:xfrm>
            <a:off x="1051560" y="1110054"/>
            <a:ext cx="6558608" cy="4580300"/>
          </a:xfrm>
        </p:spPr>
        <p:txBody>
          <a:bodyPr>
            <a:normAutofit/>
          </a:bodyPr>
          <a:lstStyle/>
          <a:p>
            <a:pPr algn="r"/>
            <a:r>
              <a:rPr lang="fr-FR" sz="8800"/>
              <a:t>ESAVL</a:t>
            </a:r>
            <a:br>
              <a:rPr lang="fr-FR" sz="8800" b="1"/>
            </a:br>
            <a:r>
              <a:rPr lang="fr-FR" sz="8800" b="1">
                <a:latin typeface="+mn-lt"/>
              </a:rPr>
              <a:t>LE DROIT DES ARTISTES</a:t>
            </a:r>
          </a:p>
        </p:txBody>
      </p:sp>
      <p:sp>
        <p:nvSpPr>
          <p:cNvPr id="27"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21300AB5-50EE-F44E-B8A1-8D3D951C5BDA}"/>
              </a:ext>
            </a:extLst>
          </p:cNvPr>
          <p:cNvSpPr>
            <a:spLocks noGrp="1"/>
          </p:cNvSpPr>
          <p:nvPr>
            <p:ph type="subTitle" idx="1"/>
          </p:nvPr>
        </p:nvSpPr>
        <p:spPr>
          <a:xfrm>
            <a:off x="8091947" y="1678210"/>
            <a:ext cx="2989007" cy="3443988"/>
          </a:xfrm>
        </p:spPr>
        <p:txBody>
          <a:bodyPr anchor="ctr">
            <a:normAutofit/>
          </a:bodyPr>
          <a:lstStyle/>
          <a:p>
            <a:endParaRPr lang="fr-FR" sz="1600">
              <a:solidFill>
                <a:srgbClr val="000000"/>
              </a:solidFill>
            </a:endParaRPr>
          </a:p>
          <a:p>
            <a:r>
              <a:rPr lang="fr-FR" sz="1600">
                <a:solidFill>
                  <a:srgbClr val="000000"/>
                </a:solidFill>
              </a:rPr>
              <a:t>Christophe MENIER</a:t>
            </a:r>
          </a:p>
          <a:p>
            <a:endParaRPr lang="fr-FR" sz="1600">
              <a:solidFill>
                <a:srgbClr val="000000"/>
              </a:solidFill>
            </a:endParaRPr>
          </a:p>
          <a:p>
            <a:r>
              <a:rPr lang="fr-FR" sz="1600" i="1">
                <a:solidFill>
                  <a:srgbClr val="000000"/>
                </a:solidFill>
              </a:rPr>
              <a:t>Avocat au Barreau de Namur</a:t>
            </a:r>
          </a:p>
          <a:p>
            <a:r>
              <a:rPr lang="fr-FR" sz="1600" i="1">
                <a:solidFill>
                  <a:srgbClr val="000000"/>
                </a:solidFill>
              </a:rPr>
              <a:t>Diplômé du Conservatoire Royal de Liège</a:t>
            </a:r>
          </a:p>
          <a:p>
            <a:r>
              <a:rPr lang="fr-FR" sz="1600" i="1">
                <a:solidFill>
                  <a:srgbClr val="000000"/>
                </a:solidFill>
              </a:rPr>
              <a:t>Certificat en direction administrative et financière d’ASBL</a:t>
            </a:r>
          </a:p>
          <a:p>
            <a:r>
              <a:rPr lang="fr-FR" sz="1600" i="1">
                <a:solidFill>
                  <a:srgbClr val="000000"/>
                </a:solidFill>
              </a:rPr>
              <a:t>Certificat en entrepreneuriat culturel</a:t>
            </a:r>
          </a:p>
          <a:p>
            <a:endParaRPr lang="fr-FR" sz="1600">
              <a:solidFill>
                <a:srgbClr val="000000"/>
              </a:solidFill>
            </a:endParaRPr>
          </a:p>
        </p:txBody>
      </p:sp>
      <p:sp>
        <p:nvSpPr>
          <p:cNvPr id="28"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987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Définition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539430"/>
          </a:xfrm>
          <a:prstGeom prst="rect">
            <a:avLst/>
          </a:prstGeom>
          <a:noFill/>
        </p:spPr>
        <p:txBody>
          <a:bodyPr wrap="square" rtlCol="0">
            <a:spAutoFit/>
          </a:bodyPr>
          <a:lstStyle/>
          <a:p>
            <a:pPr algn="just"/>
            <a:r>
              <a:rPr lang="fr-BE" sz="2000" b="1" u="sng" dirty="0"/>
              <a:t>Le champ d’application de l’impôt</a:t>
            </a:r>
          </a:p>
          <a:p>
            <a:pPr algn="just"/>
            <a:endParaRPr lang="fr-BE" sz="2000" b="1" u="sng" dirty="0"/>
          </a:p>
          <a:p>
            <a:pPr algn="just">
              <a:buFontTx/>
              <a:buChar char="-"/>
            </a:pPr>
            <a:r>
              <a:rPr lang="fr-BE" sz="2000" dirty="0"/>
              <a:t>Un fait générateur : par exemple, l’achat d’un immeuble, l’importation d’un bien, la perception d’un héritage, etc.</a:t>
            </a:r>
          </a:p>
          <a:p>
            <a:pPr algn="just">
              <a:buFontTx/>
              <a:buChar char="-"/>
            </a:pPr>
            <a:r>
              <a:rPr lang="fr-BE" sz="2000" dirty="0"/>
              <a:t>Une personne imposable : une personne physique (IPP) ou morale (IPM/ISOC) </a:t>
            </a:r>
          </a:p>
          <a:p>
            <a:pPr algn="just">
              <a:buFontTx/>
              <a:buChar char="-"/>
            </a:pPr>
            <a:r>
              <a:rPr lang="fr-BE" sz="2000" dirty="0"/>
              <a:t>Une base imposable : un montant exprimé en argent (qui correspond à la valeur réelle du bien ; par exemple, le prix de vente d’un immeuble) et sur lequel s’appliquer le taux d’imposition (qui peut être fixe, variable, proportionnel, progressif, </a:t>
            </a:r>
            <a:r>
              <a:rPr lang="fr-BE" sz="2000" dirty="0" err="1"/>
              <a:t>etc</a:t>
            </a:r>
            <a:r>
              <a:rPr lang="fr-BE" sz="2000" dirty="0"/>
              <a:t> ) </a:t>
            </a:r>
          </a:p>
          <a:p>
            <a:pPr algn="just">
              <a:buFontTx/>
              <a:buChar char="-"/>
            </a:pPr>
            <a:r>
              <a:rPr lang="fr-BE" sz="2000" dirty="0"/>
              <a:t>Possibilité de réductions d’impôt selon situation personnelle du contribuable</a:t>
            </a:r>
          </a:p>
          <a:p>
            <a:pPr algn="just"/>
            <a:endParaRPr lang="fr-BE" sz="2400" b="1" i="1" dirty="0"/>
          </a:p>
        </p:txBody>
      </p:sp>
    </p:spTree>
    <p:extLst>
      <p:ext uri="{BB962C8B-B14F-4D97-AF65-F5344CB8AC3E}">
        <p14:creationId xmlns:p14="http://schemas.microsoft.com/office/powerpoint/2010/main" val="3143774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Définition (4)</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093428"/>
          </a:xfrm>
          <a:prstGeom prst="rect">
            <a:avLst/>
          </a:prstGeom>
          <a:noFill/>
        </p:spPr>
        <p:txBody>
          <a:bodyPr wrap="square" rtlCol="0">
            <a:spAutoFit/>
          </a:bodyPr>
          <a:lstStyle/>
          <a:p>
            <a:pPr algn="just"/>
            <a:r>
              <a:rPr lang="fr-BE" sz="2000" b="1" u="sng" dirty="0"/>
              <a:t>Les différents types d’impôts (directs et indirects)</a:t>
            </a:r>
          </a:p>
          <a:p>
            <a:pPr algn="just"/>
            <a:endParaRPr lang="fr-BE" sz="2000" u="sng" dirty="0"/>
          </a:p>
          <a:p>
            <a:pPr algn="just">
              <a:buFontTx/>
              <a:buChar char="-"/>
            </a:pPr>
            <a:r>
              <a:rPr lang="fr-BE" sz="2000" dirty="0"/>
              <a:t>l’impôt sur les revenus (principale source des recettes fiscales) =&gt; 4 impôts distincts selon le type de contribuable :</a:t>
            </a:r>
          </a:p>
          <a:p>
            <a:pPr lvl="1" algn="just">
              <a:buFontTx/>
              <a:buChar char="-"/>
            </a:pPr>
            <a:r>
              <a:rPr lang="fr-BE" sz="2000" dirty="0"/>
              <a:t>1° l’impôt des personnes physiques et des personnes morales</a:t>
            </a:r>
          </a:p>
          <a:p>
            <a:pPr lvl="1" algn="just">
              <a:buFontTx/>
              <a:buChar char="-"/>
            </a:pPr>
            <a:r>
              <a:rPr lang="fr-BE" sz="2000" dirty="0"/>
              <a:t>2° le précompte </a:t>
            </a:r>
          </a:p>
          <a:p>
            <a:pPr lvl="1" algn="just">
              <a:buFontTx/>
              <a:buChar char="-"/>
            </a:pPr>
            <a:r>
              <a:rPr lang="fr-BE" sz="2000" dirty="0"/>
              <a:t>3° les additionnels</a:t>
            </a:r>
          </a:p>
          <a:p>
            <a:pPr lvl="1" algn="just">
              <a:buFontTx/>
              <a:buChar char="-"/>
            </a:pPr>
            <a:r>
              <a:rPr lang="fr-BE" sz="2000" dirty="0"/>
              <a:t>4° les taxes assimilées (mise en circulation, jeux et paris, </a:t>
            </a:r>
            <a:r>
              <a:rPr lang="fr-BE" sz="2000" dirty="0" err="1"/>
              <a:t>etc</a:t>
            </a:r>
            <a:r>
              <a:rPr lang="fr-BE" sz="2000" dirty="0"/>
              <a:t>)</a:t>
            </a:r>
          </a:p>
          <a:p>
            <a:pPr algn="just">
              <a:buFontTx/>
              <a:buChar char="-"/>
            </a:pPr>
            <a:r>
              <a:rPr lang="fr-BE" sz="2000" dirty="0"/>
              <a:t>La taxe sur la valeur ajoutée (impôt général sur la consommation)</a:t>
            </a:r>
          </a:p>
          <a:p>
            <a:pPr algn="just">
              <a:buFontTx/>
              <a:buChar char="-"/>
            </a:pPr>
            <a:r>
              <a:rPr lang="fr-BE" sz="2000" dirty="0"/>
              <a:t>Les accises (impôt spécifiques ; par ex. carburant, tabac, alcools, </a:t>
            </a:r>
            <a:r>
              <a:rPr lang="fr-BE" sz="2000" dirty="0" err="1"/>
              <a:t>etc</a:t>
            </a:r>
            <a:r>
              <a:rPr lang="fr-BE" sz="2000" dirty="0"/>
              <a:t>)</a:t>
            </a:r>
          </a:p>
          <a:p>
            <a:pPr algn="just">
              <a:buFontTx/>
              <a:buChar char="-"/>
            </a:pPr>
            <a:r>
              <a:rPr lang="fr-BE" sz="2000" dirty="0"/>
              <a:t>Les droits d’enregistrement (impôt sur la transmission d’immeuble)</a:t>
            </a:r>
          </a:p>
          <a:p>
            <a:pPr algn="just">
              <a:buFontTx/>
              <a:buChar char="-"/>
            </a:pPr>
            <a:r>
              <a:rPr lang="fr-BE" sz="2000" dirty="0"/>
              <a:t>Les droits de douane (impôt sur l’importation de bien dans un territoire)</a:t>
            </a:r>
          </a:p>
          <a:p>
            <a:pPr algn="just">
              <a:buFontTx/>
              <a:buChar char="-"/>
            </a:pPr>
            <a:r>
              <a:rPr lang="fr-BE" sz="2000" dirty="0"/>
              <a:t>Les droits de succession</a:t>
            </a:r>
            <a:endParaRPr lang="fr-BE" sz="2000" b="1" i="1" dirty="0"/>
          </a:p>
        </p:txBody>
      </p:sp>
    </p:spTree>
    <p:extLst>
      <p:ext uri="{BB962C8B-B14F-4D97-AF65-F5344CB8AC3E}">
        <p14:creationId xmlns:p14="http://schemas.microsoft.com/office/powerpoint/2010/main" val="390226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Définition (5)</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001095"/>
          </a:xfrm>
          <a:prstGeom prst="rect">
            <a:avLst/>
          </a:prstGeom>
          <a:noFill/>
        </p:spPr>
        <p:txBody>
          <a:bodyPr wrap="square" rtlCol="0">
            <a:spAutoFit/>
          </a:bodyPr>
          <a:lstStyle/>
          <a:p>
            <a:pPr algn="just"/>
            <a:r>
              <a:rPr lang="fr-BE" sz="2000" b="1" u="sng" dirty="0"/>
              <a:t>L’enrôlement de l’impôt par l’administration fiscale</a:t>
            </a:r>
          </a:p>
          <a:p>
            <a:pPr algn="just"/>
            <a:endParaRPr lang="fr-BE" u="sng" dirty="0"/>
          </a:p>
          <a:p>
            <a:pPr algn="just">
              <a:buFontTx/>
              <a:buChar char="-"/>
            </a:pPr>
            <a:r>
              <a:rPr lang="fr-BE" dirty="0"/>
              <a:t>Obligation pour le contribuable de payer l’impôt dû à l’administration dans les formes et délais prescrits =&gt; obligation de déclarer ses revenus</a:t>
            </a:r>
          </a:p>
          <a:p>
            <a:pPr algn="just">
              <a:buFontTx/>
              <a:buChar char="-"/>
            </a:pPr>
            <a:r>
              <a:rPr lang="fr-BE" dirty="0"/>
              <a:t>L’administration se base sur la déclaration volontaire du contribuable pour établir l’impôt et sur la situation de fait dont elle a connaissance </a:t>
            </a:r>
          </a:p>
          <a:p>
            <a:pPr algn="just">
              <a:buFontTx/>
              <a:buChar char="-"/>
            </a:pPr>
            <a:r>
              <a:rPr lang="fr-BE" dirty="0"/>
              <a:t>Contrôle par les inspecteurs fiscaux =&gt; si fraude fiscale, possibilité de requalifier le champ d’application de l’impôt (par ex., les frais professionnels)</a:t>
            </a:r>
          </a:p>
          <a:p>
            <a:pPr algn="just">
              <a:buFontTx/>
              <a:buChar char="-"/>
            </a:pPr>
            <a:r>
              <a:rPr lang="fr-BE" dirty="0"/>
              <a:t>L’administration dispose d’un pouvoir d’interprétation des textes de loi mais doit respecter les principes de sécurité juridique, de confiance légitime, de prévisibilité et de bonne administration =&gt; possibilité de recours</a:t>
            </a:r>
          </a:p>
          <a:p>
            <a:pPr algn="just">
              <a:buFontTx/>
              <a:buChar char="-"/>
            </a:pPr>
            <a:r>
              <a:rPr lang="fr-BE" dirty="0"/>
              <a:t>Délai d’enrôlement : revenus perçus en 2020 =&gt; déclaration en juin 2021 (année d’exercice d’imposition) =&gt; administrateur dispose jusqu’au 30 juin 2022 pour établir l’impôt (3 ans en cas de déclaration inexacte et 7 ans en cas de fraude)</a:t>
            </a:r>
            <a:endParaRPr lang="fr-BE" u="sng" dirty="0"/>
          </a:p>
        </p:txBody>
      </p:sp>
    </p:spTree>
    <p:extLst>
      <p:ext uri="{BB962C8B-B14F-4D97-AF65-F5344CB8AC3E}">
        <p14:creationId xmlns:p14="http://schemas.microsoft.com/office/powerpoint/2010/main" val="912531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370427"/>
          </a:xfrm>
          <a:prstGeom prst="rect">
            <a:avLst/>
          </a:prstGeom>
          <a:noFill/>
        </p:spPr>
        <p:txBody>
          <a:bodyPr wrap="square" rtlCol="0">
            <a:spAutoFit/>
          </a:bodyPr>
          <a:lstStyle/>
          <a:p>
            <a:pPr algn="just"/>
            <a:r>
              <a:rPr lang="fr-FR" sz="2000" b="1" u="sng" dirty="0"/>
              <a:t>Catégories des revenus taxés</a:t>
            </a:r>
          </a:p>
          <a:p>
            <a:pPr algn="just"/>
            <a:endParaRPr lang="fr-BE" sz="2000" dirty="0"/>
          </a:p>
          <a:p>
            <a:pPr algn="just"/>
            <a:r>
              <a:rPr lang="fr-BE" sz="2000" dirty="0"/>
              <a:t>L’impôt sur les revenus (principale source des recettes fiscales) =&gt; 4 impôts distincts selon le type de contribuable :</a:t>
            </a:r>
          </a:p>
          <a:p>
            <a:pPr lvl="1" algn="just">
              <a:buFontTx/>
              <a:buChar char="-"/>
            </a:pPr>
            <a:r>
              <a:rPr lang="fr-BE" sz="2000" dirty="0"/>
              <a:t>1° l’impôt des personnes physiques</a:t>
            </a:r>
          </a:p>
          <a:p>
            <a:pPr lvl="1" algn="just">
              <a:buFontTx/>
              <a:buChar char="-"/>
            </a:pPr>
            <a:r>
              <a:rPr lang="fr-BE" sz="2000" dirty="0"/>
              <a:t>2° l’impôt des sociétés</a:t>
            </a:r>
          </a:p>
          <a:p>
            <a:pPr lvl="1" algn="just">
              <a:buFontTx/>
              <a:buChar char="-"/>
            </a:pPr>
            <a:r>
              <a:rPr lang="fr-BE" sz="2000" dirty="0"/>
              <a:t>3° l’impôt des personnes morales</a:t>
            </a:r>
          </a:p>
          <a:p>
            <a:pPr lvl="1" algn="just">
              <a:buFontTx/>
              <a:buChar char="-"/>
            </a:pPr>
            <a:r>
              <a:rPr lang="fr-BE" sz="2000" dirty="0"/>
              <a:t>4° l’impôt des non-résidents</a:t>
            </a:r>
          </a:p>
          <a:p>
            <a:pPr algn="just">
              <a:buFontTx/>
              <a:buChar char="-"/>
            </a:pPr>
            <a:r>
              <a:rPr lang="fr-FR" sz="2000" dirty="0"/>
              <a:t>Les revenus imposables =&gt; 4 types de revenus distincts selon leur provenance :</a:t>
            </a:r>
          </a:p>
          <a:p>
            <a:pPr lvl="1" algn="just">
              <a:buFontTx/>
              <a:buChar char="-"/>
            </a:pPr>
            <a:r>
              <a:rPr lang="fr-FR" sz="2000" dirty="0"/>
              <a:t>1° les revenus immobiliers</a:t>
            </a:r>
          </a:p>
          <a:p>
            <a:pPr lvl="1" algn="just">
              <a:buFontTx/>
              <a:buChar char="-"/>
            </a:pPr>
            <a:r>
              <a:rPr lang="fr-FR" sz="2000" dirty="0"/>
              <a:t>2° les revenus professionnels</a:t>
            </a:r>
          </a:p>
          <a:p>
            <a:pPr lvl="1" algn="just">
              <a:buFontTx/>
              <a:buChar char="-"/>
            </a:pPr>
            <a:r>
              <a:rPr lang="fr-FR" sz="2000" dirty="0"/>
              <a:t>3° les revenus mobiliers</a:t>
            </a:r>
          </a:p>
          <a:p>
            <a:pPr lvl="1" algn="just">
              <a:buFontTx/>
              <a:buChar char="-"/>
            </a:pPr>
            <a:r>
              <a:rPr lang="fr-FR" sz="2000" dirty="0"/>
              <a:t>4° les revenus divers</a:t>
            </a:r>
          </a:p>
          <a:p>
            <a:pPr algn="just"/>
            <a:endParaRPr lang="fr-BE" u="sng" dirty="0"/>
          </a:p>
        </p:txBody>
      </p:sp>
    </p:spTree>
    <p:extLst>
      <p:ext uri="{BB962C8B-B14F-4D97-AF65-F5344CB8AC3E}">
        <p14:creationId xmlns:p14="http://schemas.microsoft.com/office/powerpoint/2010/main" val="1163085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431983"/>
          </a:xfrm>
          <a:prstGeom prst="rect">
            <a:avLst/>
          </a:prstGeom>
          <a:noFill/>
        </p:spPr>
        <p:txBody>
          <a:bodyPr wrap="square" rtlCol="0">
            <a:spAutoFit/>
          </a:bodyPr>
          <a:lstStyle/>
          <a:p>
            <a:pPr algn="just"/>
            <a:r>
              <a:rPr lang="fr-FR" sz="2400" b="1" u="sng" dirty="0"/>
              <a:t>La théorie des sources</a:t>
            </a:r>
          </a:p>
          <a:p>
            <a:pPr algn="just"/>
            <a:endParaRPr lang="fr-FR" sz="2000" i="1" dirty="0"/>
          </a:p>
          <a:p>
            <a:pPr algn="just">
              <a:buFontTx/>
              <a:buChar char="-"/>
            </a:pPr>
            <a:r>
              <a:rPr lang="fr-FR" sz="2000" dirty="0"/>
              <a:t>On qualifie la nature des revenus en fonction de leur source </a:t>
            </a:r>
          </a:p>
          <a:p>
            <a:pPr lvl="1" algn="just">
              <a:buFontTx/>
              <a:buChar char="-"/>
            </a:pPr>
            <a:r>
              <a:rPr lang="fr-FR" sz="2000" dirty="0"/>
              <a:t>La source des revenus professionnels est l’exercice d’une activité professionnelle</a:t>
            </a:r>
          </a:p>
          <a:p>
            <a:pPr lvl="1" algn="just">
              <a:buFontTx/>
              <a:buChar char="-"/>
            </a:pPr>
            <a:r>
              <a:rPr lang="fr-FR" sz="2000" dirty="0"/>
              <a:t>La source des revenus mobiliers est la fructification des capitaux et des biens mobiliers </a:t>
            </a:r>
          </a:p>
          <a:p>
            <a:pPr algn="just">
              <a:buFontTx/>
              <a:buChar char="-"/>
            </a:pPr>
            <a:r>
              <a:rPr lang="fr-FR" sz="2000" dirty="0"/>
              <a:t>Il y a donc lieu de distinguer la source à l’origine des revenus =&gt; un revenu est seulement imposable quand et dans la mesure où il est retiré par le contribuable d’une source citée par la loi </a:t>
            </a:r>
          </a:p>
          <a:p>
            <a:pPr algn="just">
              <a:buFontTx/>
              <a:buChar char="-"/>
            </a:pPr>
            <a:r>
              <a:rPr lang="fr-FR" sz="2000" dirty="0"/>
              <a:t>A moins que la loi ne le prévoit explicitement, un revenu ne peut être qualifié à la fois de revenu mobilier et de revenu professionnel</a:t>
            </a:r>
          </a:p>
          <a:p>
            <a:pPr algn="just"/>
            <a:endParaRPr lang="fr-BE" sz="2000" dirty="0"/>
          </a:p>
          <a:p>
            <a:pPr algn="just"/>
            <a:endParaRPr lang="fr-BE" u="sng" dirty="0"/>
          </a:p>
        </p:txBody>
      </p:sp>
    </p:spTree>
    <p:extLst>
      <p:ext uri="{BB962C8B-B14F-4D97-AF65-F5344CB8AC3E}">
        <p14:creationId xmlns:p14="http://schemas.microsoft.com/office/powerpoint/2010/main" val="329234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524315"/>
          </a:xfrm>
          <a:prstGeom prst="rect">
            <a:avLst/>
          </a:prstGeom>
          <a:noFill/>
        </p:spPr>
        <p:txBody>
          <a:bodyPr wrap="square" rtlCol="0">
            <a:spAutoFit/>
          </a:bodyPr>
          <a:lstStyle/>
          <a:p>
            <a:pPr algn="just">
              <a:buFontTx/>
              <a:buChar char="-"/>
            </a:pPr>
            <a:r>
              <a:rPr lang="fr-FR" sz="2400" dirty="0"/>
              <a:t>Principe : impôt global =&gt; cumul de l’ensemble des revenus</a:t>
            </a:r>
          </a:p>
          <a:p>
            <a:pPr algn="just">
              <a:buFontTx/>
              <a:buChar char="-"/>
            </a:pPr>
            <a:r>
              <a:rPr lang="fr-FR" sz="2400" dirty="0"/>
              <a:t>Déduction des frais professionnels (+ des cotisations sociales)</a:t>
            </a:r>
          </a:p>
          <a:p>
            <a:pPr algn="just">
              <a:buFontTx/>
              <a:buChar char="-"/>
            </a:pPr>
            <a:r>
              <a:rPr lang="fr-FR" sz="2400" dirty="0"/>
              <a:t>= base imposable =&gt; taux progressif par tranche </a:t>
            </a:r>
          </a:p>
          <a:p>
            <a:pPr algn="just">
              <a:buFontTx/>
              <a:buChar char="-"/>
            </a:pPr>
            <a:r>
              <a:rPr lang="fr-FR" sz="2400" dirty="0"/>
              <a:t>Quotité exemptée (augmentée avec enfant à charge)</a:t>
            </a:r>
          </a:p>
          <a:p>
            <a:pPr algn="just">
              <a:buFontTx/>
              <a:buChar char="-"/>
            </a:pPr>
            <a:r>
              <a:rPr lang="fr-FR" sz="2400" dirty="0"/>
              <a:t>Déclaration conjointe du ménage (marié, cohabitant légal)</a:t>
            </a:r>
          </a:p>
          <a:p>
            <a:pPr algn="just">
              <a:buFontTx/>
              <a:buChar char="-"/>
            </a:pPr>
            <a:r>
              <a:rPr lang="fr-FR" sz="2400" dirty="0"/>
              <a:t>Réduction d’impôt accordées dans certaines cas (crédit hypothécaire,…)</a:t>
            </a:r>
          </a:p>
          <a:p>
            <a:pPr algn="just"/>
            <a:r>
              <a:rPr lang="fr-FR" sz="2400" dirty="0">
                <a:solidFill>
                  <a:srgbClr val="FF0000"/>
                </a:solidFill>
              </a:rPr>
              <a:t>!! Certains revenus bénéficient d’un régime d’imposition distinct et ne sont dès lors pas « globaliser » pour la calcul de l’IPP (c’est le cas des revenus mobiliers et des revenus divers)</a:t>
            </a:r>
          </a:p>
          <a:p>
            <a:pPr algn="just"/>
            <a:r>
              <a:rPr lang="fr-FR" sz="2400" b="1" dirty="0"/>
              <a:t>- Un taux progressif par tranches</a:t>
            </a:r>
          </a:p>
          <a:p>
            <a:pPr algn="just"/>
            <a:endParaRPr lang="fr-BE" sz="2400" b="1" i="1" dirty="0"/>
          </a:p>
        </p:txBody>
      </p:sp>
    </p:spTree>
    <p:extLst>
      <p:ext uri="{BB962C8B-B14F-4D97-AF65-F5344CB8AC3E}">
        <p14:creationId xmlns:p14="http://schemas.microsoft.com/office/powerpoint/2010/main" val="890371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75000"/>
                <a:shade val="58000"/>
                <a:satMod val="120000"/>
              </a:schemeClr>
              <a:schemeClr val="bg1">
                <a:tint val="50000"/>
                <a:shade val="96000"/>
              </a:schemeClr>
            </a:duotone>
          </a:blip>
          <a:tile tx="0" ty="0" sx="100000" sy="100000" flip="none" algn="tl"/>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A313B03-D361-4EC9-AF52-0B3C1C92C2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5E79CB85-A08A-4579-86F6-A8AA97551B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a:lstStyle/>
            <a:p>
              <a:endParaRPr lang="fr-FR"/>
            </a:p>
          </p:txBody>
        </p:sp>
        <p:sp>
          <p:nvSpPr>
            <p:cNvPr id="13" name="Oval 12">
              <a:extLst>
                <a:ext uri="{FF2B5EF4-FFF2-40B4-BE49-F238E27FC236}">
                  <a16:creationId xmlns:a16="http://schemas.microsoft.com/office/drawing/2014/main" id="{D6C61C9C-364D-4CB6-B9D1-1A6F50F6A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a:lstStyle/>
            <a:p>
              <a:endParaRPr lang="fr-FR"/>
            </a:p>
          </p:txBody>
        </p:sp>
      </p:grpSp>
      <p:sp>
        <p:nvSpPr>
          <p:cNvPr id="15" name="Freeform: Shape 14">
            <a:extLst>
              <a:ext uri="{FF2B5EF4-FFF2-40B4-BE49-F238E27FC236}">
                <a16:creationId xmlns:a16="http://schemas.microsoft.com/office/drawing/2014/main" id="{3E9FBC8E-8666-4442-8D7D-B250510CD4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84" y="2005"/>
            <a:ext cx="10908632" cy="6853991"/>
          </a:xfrm>
          <a:custGeom>
            <a:avLst/>
            <a:gdLst>
              <a:gd name="connsiteX0" fmla="*/ 9059740 w 10908632"/>
              <a:gd name="connsiteY0" fmla="*/ 0 h 6853991"/>
              <a:gd name="connsiteX1" fmla="*/ 9694921 w 10908632"/>
              <a:gd name="connsiteY1" fmla="*/ 0 h 6853991"/>
              <a:gd name="connsiteX2" fmla="*/ 9825053 w 10908632"/>
              <a:gd name="connsiteY2" fmla="*/ 165594 h 6853991"/>
              <a:gd name="connsiteX3" fmla="*/ 10908632 w 10908632"/>
              <a:gd name="connsiteY3" fmla="*/ 3429000 h 6853991"/>
              <a:gd name="connsiteX4" fmla="*/ 9825053 w 10908632"/>
              <a:gd name="connsiteY4" fmla="*/ 6692406 h 6853991"/>
              <a:gd name="connsiteX5" fmla="*/ 9698072 w 10908632"/>
              <a:gd name="connsiteY5" fmla="*/ 6853991 h 6853991"/>
              <a:gd name="connsiteX6" fmla="*/ 9063562 w 10908632"/>
              <a:gd name="connsiteY6" fmla="*/ 6853991 h 6853991"/>
              <a:gd name="connsiteX7" fmla="*/ 9138428 w 10908632"/>
              <a:gd name="connsiteY7" fmla="*/ 6775466 h 6853991"/>
              <a:gd name="connsiteX8" fmla="*/ 10431379 w 10908632"/>
              <a:gd name="connsiteY8" fmla="*/ 3429000 h 6853991"/>
              <a:gd name="connsiteX9" fmla="*/ 9138428 w 10908632"/>
              <a:gd name="connsiteY9" fmla="*/ 82534 h 6853991"/>
              <a:gd name="connsiteX10" fmla="*/ 2037821 w 10908632"/>
              <a:gd name="connsiteY10" fmla="*/ 0 h 6853991"/>
              <a:gd name="connsiteX11" fmla="*/ 8870811 w 10908632"/>
              <a:gd name="connsiteY11" fmla="*/ 0 h 6853991"/>
              <a:gd name="connsiteX12" fmla="*/ 8877212 w 10908632"/>
              <a:gd name="connsiteY12" fmla="*/ 6103 h 6853991"/>
              <a:gd name="connsiteX13" fmla="*/ 10295021 w 10908632"/>
              <a:gd name="connsiteY13" fmla="*/ 3429000 h 6853991"/>
              <a:gd name="connsiteX14" fmla="*/ 8877212 w 10908632"/>
              <a:gd name="connsiteY14" fmla="*/ 6851897 h 6853991"/>
              <a:gd name="connsiteX15" fmla="*/ 8875015 w 10908632"/>
              <a:gd name="connsiteY15" fmla="*/ 6853991 h 6853991"/>
              <a:gd name="connsiteX16" fmla="*/ 2033617 w 10908632"/>
              <a:gd name="connsiteY16" fmla="*/ 6853991 h 6853991"/>
              <a:gd name="connsiteX17" fmla="*/ 2031421 w 10908632"/>
              <a:gd name="connsiteY17" fmla="*/ 6851897 h 6853991"/>
              <a:gd name="connsiteX18" fmla="*/ 613611 w 10908632"/>
              <a:gd name="connsiteY18" fmla="*/ 3429000 h 6853991"/>
              <a:gd name="connsiteX19" fmla="*/ 2031420 w 10908632"/>
              <a:gd name="connsiteY19" fmla="*/ 6103 h 6853991"/>
              <a:gd name="connsiteX20" fmla="*/ 1213711 w 10908632"/>
              <a:gd name="connsiteY20" fmla="*/ 0 h 6853991"/>
              <a:gd name="connsiteX21" fmla="*/ 1848893 w 10908632"/>
              <a:gd name="connsiteY21" fmla="*/ 0 h 6853991"/>
              <a:gd name="connsiteX22" fmla="*/ 1770204 w 10908632"/>
              <a:gd name="connsiteY22" fmla="*/ 82534 h 6853991"/>
              <a:gd name="connsiteX23" fmla="*/ 477253 w 10908632"/>
              <a:gd name="connsiteY23" fmla="*/ 3429000 h 6853991"/>
              <a:gd name="connsiteX24" fmla="*/ 1770204 w 10908632"/>
              <a:gd name="connsiteY24" fmla="*/ 6775466 h 6853991"/>
              <a:gd name="connsiteX25" fmla="*/ 1845071 w 10908632"/>
              <a:gd name="connsiteY25" fmla="*/ 6853991 h 6853991"/>
              <a:gd name="connsiteX26" fmla="*/ 1210561 w 10908632"/>
              <a:gd name="connsiteY26" fmla="*/ 6853991 h 6853991"/>
              <a:gd name="connsiteX27" fmla="*/ 1083579 w 10908632"/>
              <a:gd name="connsiteY27" fmla="*/ 6692406 h 6853991"/>
              <a:gd name="connsiteX28" fmla="*/ 0 w 10908632"/>
              <a:gd name="connsiteY28" fmla="*/ 3429000 h 6853991"/>
              <a:gd name="connsiteX29" fmla="*/ 1083579 w 10908632"/>
              <a:gd name="connsiteY29" fmla="*/ 165594 h 6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908632" h="6853991">
                <a:moveTo>
                  <a:pt x="9059740" y="0"/>
                </a:moveTo>
                <a:lnTo>
                  <a:pt x="9694921" y="0"/>
                </a:lnTo>
                <a:lnTo>
                  <a:pt x="9825053" y="165594"/>
                </a:lnTo>
                <a:cubicBezTo>
                  <a:pt x="10505610" y="1075607"/>
                  <a:pt x="10908632" y="2205238"/>
                  <a:pt x="10908632" y="3429000"/>
                </a:cubicBezTo>
                <a:cubicBezTo>
                  <a:pt x="10908632" y="4652762"/>
                  <a:pt x="10505610" y="5782393"/>
                  <a:pt x="9825053" y="6692406"/>
                </a:cubicBezTo>
                <a:lnTo>
                  <a:pt x="9698072" y="6853991"/>
                </a:lnTo>
                <a:lnTo>
                  <a:pt x="9063562" y="6853991"/>
                </a:lnTo>
                <a:lnTo>
                  <a:pt x="9138428" y="6775466"/>
                </a:lnTo>
                <a:cubicBezTo>
                  <a:pt x="9941761" y="5891604"/>
                  <a:pt x="10431379" y="4717480"/>
                  <a:pt x="10431379" y="3429000"/>
                </a:cubicBezTo>
                <a:cubicBezTo>
                  <a:pt x="10431379" y="2140521"/>
                  <a:pt x="9941761" y="966397"/>
                  <a:pt x="9138428" y="82534"/>
                </a:cubicBezTo>
                <a:close/>
                <a:moveTo>
                  <a:pt x="2037821" y="0"/>
                </a:moveTo>
                <a:lnTo>
                  <a:pt x="8870811" y="0"/>
                </a:lnTo>
                <a:lnTo>
                  <a:pt x="8877212" y="6103"/>
                </a:lnTo>
                <a:cubicBezTo>
                  <a:pt x="9753207" y="882099"/>
                  <a:pt x="10295021" y="2092275"/>
                  <a:pt x="10295021" y="3429000"/>
                </a:cubicBezTo>
                <a:cubicBezTo>
                  <a:pt x="10295021" y="4765725"/>
                  <a:pt x="9753207" y="5975902"/>
                  <a:pt x="8877212" y="6851897"/>
                </a:cubicBezTo>
                <a:lnTo>
                  <a:pt x="8875015" y="6853991"/>
                </a:lnTo>
                <a:lnTo>
                  <a:pt x="2033617" y="6853991"/>
                </a:lnTo>
                <a:lnTo>
                  <a:pt x="2031421" y="6851897"/>
                </a:lnTo>
                <a:cubicBezTo>
                  <a:pt x="1155426" y="5975902"/>
                  <a:pt x="613611" y="4765725"/>
                  <a:pt x="613611" y="3429000"/>
                </a:cubicBezTo>
                <a:cubicBezTo>
                  <a:pt x="613611" y="2092275"/>
                  <a:pt x="1155425" y="882099"/>
                  <a:pt x="2031420" y="6103"/>
                </a:cubicBezTo>
                <a:close/>
                <a:moveTo>
                  <a:pt x="1213711" y="0"/>
                </a:moveTo>
                <a:lnTo>
                  <a:pt x="1848893" y="0"/>
                </a:lnTo>
                <a:lnTo>
                  <a:pt x="1770204" y="82534"/>
                </a:lnTo>
                <a:cubicBezTo>
                  <a:pt x="966871" y="966397"/>
                  <a:pt x="477253" y="2140521"/>
                  <a:pt x="477253" y="3429000"/>
                </a:cubicBezTo>
                <a:cubicBezTo>
                  <a:pt x="477253" y="4717480"/>
                  <a:pt x="966872" y="5891604"/>
                  <a:pt x="1770204" y="6775466"/>
                </a:cubicBezTo>
                <a:lnTo>
                  <a:pt x="1845071" y="6853991"/>
                </a:lnTo>
                <a:lnTo>
                  <a:pt x="1210561" y="6853991"/>
                </a:lnTo>
                <a:lnTo>
                  <a:pt x="1083579" y="6692406"/>
                </a:lnTo>
                <a:cubicBezTo>
                  <a:pt x="403022" y="5782393"/>
                  <a:pt x="0" y="4652762"/>
                  <a:pt x="0" y="3429000"/>
                </a:cubicBezTo>
                <a:cubicBezTo>
                  <a:pt x="0" y="2205238"/>
                  <a:pt x="403022" y="1075607"/>
                  <a:pt x="1083579" y="165594"/>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aphicFrame>
        <p:nvGraphicFramePr>
          <p:cNvPr id="6" name="Tableau 5">
            <a:extLst>
              <a:ext uri="{FF2B5EF4-FFF2-40B4-BE49-F238E27FC236}">
                <a16:creationId xmlns:a16="http://schemas.microsoft.com/office/drawing/2014/main" id="{8F89440E-5273-FF45-8286-4D9A12167757}"/>
              </a:ext>
            </a:extLst>
          </p:cNvPr>
          <p:cNvGraphicFramePr>
            <a:graphicFrameLocks noGrp="1"/>
          </p:cNvGraphicFramePr>
          <p:nvPr>
            <p:extLst>
              <p:ext uri="{D42A27DB-BD31-4B8C-83A1-F6EECF244321}">
                <p14:modId xmlns:p14="http://schemas.microsoft.com/office/powerpoint/2010/main" val="696120764"/>
              </p:ext>
            </p:extLst>
          </p:nvPr>
        </p:nvGraphicFramePr>
        <p:xfrm>
          <a:off x="2108201" y="1341457"/>
          <a:ext cx="7873998" cy="4175090"/>
        </p:xfrm>
        <a:graphic>
          <a:graphicData uri="http://schemas.openxmlformats.org/drawingml/2006/table">
            <a:tbl>
              <a:tblPr firstRow="1" bandRow="1">
                <a:tableStyleId>{5C22544A-7EE6-4342-B048-85BDC9FD1C3A}</a:tableStyleId>
              </a:tblPr>
              <a:tblGrid>
                <a:gridCol w="2939216">
                  <a:extLst>
                    <a:ext uri="{9D8B030D-6E8A-4147-A177-3AD203B41FA5}">
                      <a16:colId xmlns:a16="http://schemas.microsoft.com/office/drawing/2014/main" val="1089538806"/>
                    </a:ext>
                  </a:extLst>
                </a:gridCol>
                <a:gridCol w="2378391">
                  <a:extLst>
                    <a:ext uri="{9D8B030D-6E8A-4147-A177-3AD203B41FA5}">
                      <a16:colId xmlns:a16="http://schemas.microsoft.com/office/drawing/2014/main" val="569945909"/>
                    </a:ext>
                  </a:extLst>
                </a:gridCol>
                <a:gridCol w="2556391">
                  <a:extLst>
                    <a:ext uri="{9D8B030D-6E8A-4147-A177-3AD203B41FA5}">
                      <a16:colId xmlns:a16="http://schemas.microsoft.com/office/drawing/2014/main" val="594516250"/>
                    </a:ext>
                  </a:extLst>
                </a:gridCol>
              </a:tblGrid>
              <a:tr h="960429">
                <a:tc>
                  <a:txBody>
                    <a:bodyPr/>
                    <a:lstStyle/>
                    <a:p>
                      <a:r>
                        <a:rPr lang="fr-FR" sz="2600" dirty="0"/>
                        <a:t>De  (montants 2020)</a:t>
                      </a:r>
                    </a:p>
                  </a:txBody>
                  <a:tcPr marL="119061" marR="119061" marT="59531" marB="59531"/>
                </a:tc>
                <a:tc>
                  <a:txBody>
                    <a:bodyPr/>
                    <a:lstStyle/>
                    <a:p>
                      <a:r>
                        <a:rPr lang="fr-FR" sz="2600"/>
                        <a:t>à</a:t>
                      </a:r>
                    </a:p>
                  </a:txBody>
                  <a:tcPr marL="119061" marR="119061" marT="59531" marB="59531"/>
                </a:tc>
                <a:tc>
                  <a:txBody>
                    <a:bodyPr/>
                    <a:lstStyle/>
                    <a:p>
                      <a:r>
                        <a:rPr lang="fr-FR" sz="2600"/>
                        <a:t>Taux d’imposition</a:t>
                      </a:r>
                    </a:p>
                  </a:txBody>
                  <a:tcPr marL="119061" marR="119061" marT="59531" marB="59531"/>
                </a:tc>
                <a:extLst>
                  <a:ext uri="{0D108BD9-81ED-4DB2-BD59-A6C34878D82A}">
                    <a16:rowId xmlns:a16="http://schemas.microsoft.com/office/drawing/2014/main" val="2551004035"/>
                  </a:ext>
                </a:extLst>
              </a:tr>
              <a:tr h="563558">
                <a:tc>
                  <a:txBody>
                    <a:bodyPr/>
                    <a:lstStyle/>
                    <a:p>
                      <a:r>
                        <a:rPr lang="fr-FR" sz="2600"/>
                        <a:t>O eur</a:t>
                      </a:r>
                    </a:p>
                  </a:txBody>
                  <a:tcPr marL="119061" marR="119061" marT="59531" marB="59531"/>
                </a:tc>
                <a:tc>
                  <a:txBody>
                    <a:bodyPr/>
                    <a:lstStyle/>
                    <a:p>
                      <a:r>
                        <a:rPr lang="fr-FR" sz="2600"/>
                        <a:t>13.250 eur</a:t>
                      </a:r>
                    </a:p>
                  </a:txBody>
                  <a:tcPr marL="119061" marR="119061" marT="59531" marB="59531"/>
                </a:tc>
                <a:tc>
                  <a:txBody>
                    <a:bodyPr/>
                    <a:lstStyle/>
                    <a:p>
                      <a:r>
                        <a:rPr lang="fr-FR" sz="2600"/>
                        <a:t>25%</a:t>
                      </a:r>
                    </a:p>
                  </a:txBody>
                  <a:tcPr marL="119061" marR="119061" marT="59531" marB="59531"/>
                </a:tc>
                <a:extLst>
                  <a:ext uri="{0D108BD9-81ED-4DB2-BD59-A6C34878D82A}">
                    <a16:rowId xmlns:a16="http://schemas.microsoft.com/office/drawing/2014/main" val="2299978323"/>
                  </a:ext>
                </a:extLst>
              </a:tr>
              <a:tr h="563558">
                <a:tc>
                  <a:txBody>
                    <a:bodyPr/>
                    <a:lstStyle/>
                    <a:p>
                      <a:r>
                        <a:rPr lang="fr-FR" sz="2600"/>
                        <a:t>13.250 eur</a:t>
                      </a:r>
                    </a:p>
                  </a:txBody>
                  <a:tcPr marL="119061" marR="119061" marT="59531" marB="59531"/>
                </a:tc>
                <a:tc>
                  <a:txBody>
                    <a:bodyPr/>
                    <a:lstStyle/>
                    <a:p>
                      <a:r>
                        <a:rPr lang="fr-FR" sz="2600"/>
                        <a:t>23.390 eur</a:t>
                      </a:r>
                    </a:p>
                  </a:txBody>
                  <a:tcPr marL="119061" marR="119061" marT="59531" marB="59531"/>
                </a:tc>
                <a:tc>
                  <a:txBody>
                    <a:bodyPr/>
                    <a:lstStyle/>
                    <a:p>
                      <a:r>
                        <a:rPr lang="fr-FR" sz="2600"/>
                        <a:t>40%</a:t>
                      </a:r>
                    </a:p>
                  </a:txBody>
                  <a:tcPr marL="119061" marR="119061" marT="59531" marB="59531"/>
                </a:tc>
                <a:extLst>
                  <a:ext uri="{0D108BD9-81ED-4DB2-BD59-A6C34878D82A}">
                    <a16:rowId xmlns:a16="http://schemas.microsoft.com/office/drawing/2014/main" val="1908159121"/>
                  </a:ext>
                </a:extLst>
              </a:tr>
              <a:tr h="563558">
                <a:tc>
                  <a:txBody>
                    <a:bodyPr/>
                    <a:lstStyle/>
                    <a:p>
                      <a:r>
                        <a:rPr lang="fr-FR" sz="2600"/>
                        <a:t>23.390 eur</a:t>
                      </a:r>
                    </a:p>
                  </a:txBody>
                  <a:tcPr marL="119061" marR="119061" marT="59531" marB="59531"/>
                </a:tc>
                <a:tc>
                  <a:txBody>
                    <a:bodyPr/>
                    <a:lstStyle/>
                    <a:p>
                      <a:r>
                        <a:rPr lang="fr-FR" sz="2600"/>
                        <a:t>40.480 eur</a:t>
                      </a:r>
                    </a:p>
                  </a:txBody>
                  <a:tcPr marL="119061" marR="119061" marT="59531" marB="59531"/>
                </a:tc>
                <a:tc>
                  <a:txBody>
                    <a:bodyPr/>
                    <a:lstStyle/>
                    <a:p>
                      <a:r>
                        <a:rPr lang="fr-FR" sz="2600"/>
                        <a:t>45%</a:t>
                      </a:r>
                    </a:p>
                  </a:txBody>
                  <a:tcPr marL="119061" marR="119061" marT="59531" marB="59531"/>
                </a:tc>
                <a:extLst>
                  <a:ext uri="{0D108BD9-81ED-4DB2-BD59-A6C34878D82A}">
                    <a16:rowId xmlns:a16="http://schemas.microsoft.com/office/drawing/2014/main" val="1607380797"/>
                  </a:ext>
                </a:extLst>
              </a:tr>
              <a:tr h="563558">
                <a:tc>
                  <a:txBody>
                    <a:bodyPr/>
                    <a:lstStyle/>
                    <a:p>
                      <a:r>
                        <a:rPr lang="fr-FR" sz="2600"/>
                        <a:t>Au-delà de </a:t>
                      </a:r>
                    </a:p>
                  </a:txBody>
                  <a:tcPr marL="119061" marR="119061" marT="59531" marB="59531"/>
                </a:tc>
                <a:tc>
                  <a:txBody>
                    <a:bodyPr/>
                    <a:lstStyle/>
                    <a:p>
                      <a:r>
                        <a:rPr lang="fr-FR" sz="2600"/>
                        <a:t>40.480 eur</a:t>
                      </a:r>
                    </a:p>
                  </a:txBody>
                  <a:tcPr marL="119061" marR="119061" marT="59531" marB="59531"/>
                </a:tc>
                <a:tc>
                  <a:txBody>
                    <a:bodyPr/>
                    <a:lstStyle/>
                    <a:p>
                      <a:r>
                        <a:rPr lang="fr-FR" sz="2600"/>
                        <a:t>50%</a:t>
                      </a:r>
                    </a:p>
                  </a:txBody>
                  <a:tcPr marL="119061" marR="119061" marT="59531" marB="59531"/>
                </a:tc>
                <a:extLst>
                  <a:ext uri="{0D108BD9-81ED-4DB2-BD59-A6C34878D82A}">
                    <a16:rowId xmlns:a16="http://schemas.microsoft.com/office/drawing/2014/main" val="2388738381"/>
                  </a:ext>
                </a:extLst>
              </a:tr>
              <a:tr h="960429">
                <a:tc>
                  <a:txBody>
                    <a:bodyPr/>
                    <a:lstStyle/>
                    <a:p>
                      <a:r>
                        <a:rPr lang="fr-FR" sz="2600"/>
                        <a:t>Quotité exemptée</a:t>
                      </a:r>
                    </a:p>
                  </a:txBody>
                  <a:tcPr marL="119061" marR="119061" marT="59531" marB="59531"/>
                </a:tc>
                <a:tc>
                  <a:txBody>
                    <a:bodyPr/>
                    <a:lstStyle/>
                    <a:p>
                      <a:r>
                        <a:rPr lang="fr-FR" sz="2600"/>
                        <a:t>0-8860 eur</a:t>
                      </a:r>
                    </a:p>
                  </a:txBody>
                  <a:tcPr marL="119061" marR="119061" marT="59531" marB="59531"/>
                </a:tc>
                <a:tc>
                  <a:txBody>
                    <a:bodyPr/>
                    <a:lstStyle/>
                    <a:p>
                      <a:r>
                        <a:rPr lang="fr-FR" sz="2600" dirty="0"/>
                        <a:t>0%</a:t>
                      </a:r>
                    </a:p>
                  </a:txBody>
                  <a:tcPr marL="119061" marR="119061" marT="59531" marB="59531"/>
                </a:tc>
                <a:extLst>
                  <a:ext uri="{0D108BD9-81ED-4DB2-BD59-A6C34878D82A}">
                    <a16:rowId xmlns:a16="http://schemas.microsoft.com/office/drawing/2014/main" val="2566315040"/>
                  </a:ext>
                </a:extLst>
              </a:tr>
            </a:tbl>
          </a:graphicData>
        </a:graphic>
      </p:graphicFrame>
    </p:spTree>
    <p:extLst>
      <p:ext uri="{BB962C8B-B14F-4D97-AF65-F5344CB8AC3E}">
        <p14:creationId xmlns:p14="http://schemas.microsoft.com/office/powerpoint/2010/main" val="237700964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(4)</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539430"/>
          </a:xfrm>
          <a:prstGeom prst="rect">
            <a:avLst/>
          </a:prstGeom>
          <a:noFill/>
        </p:spPr>
        <p:txBody>
          <a:bodyPr wrap="square" rtlCol="0">
            <a:spAutoFit/>
          </a:bodyPr>
          <a:lstStyle/>
          <a:p>
            <a:pPr marL="457200" indent="-457200" algn="just">
              <a:buAutoNum type="alphaUcPeriod"/>
            </a:pPr>
            <a:r>
              <a:rPr lang="fr-BE" sz="2000" b="1" u="sng" dirty="0"/>
              <a:t>La base de calcul du salarié</a:t>
            </a:r>
          </a:p>
          <a:p>
            <a:pPr algn="just"/>
            <a:endParaRPr lang="fr-BE" sz="2000" b="1" i="1" dirty="0"/>
          </a:p>
          <a:p>
            <a:r>
              <a:rPr lang="fr-BE" sz="2000" b="1" dirty="0"/>
              <a:t>Salaire brut</a:t>
            </a:r>
            <a:endParaRPr lang="fr-BE" sz="2000" dirty="0"/>
          </a:p>
          <a:p>
            <a:r>
              <a:rPr lang="fr-BE" sz="2000" dirty="0"/>
              <a:t>- Frais professionnels déductibles</a:t>
            </a:r>
          </a:p>
          <a:p>
            <a:r>
              <a:rPr lang="fr-BE" sz="2000" dirty="0"/>
              <a:t>- Cotisations sociales du travailleur (ONSS)</a:t>
            </a:r>
          </a:p>
          <a:p>
            <a:r>
              <a:rPr lang="fr-BE" sz="2000" dirty="0"/>
              <a:t>- Cotisations sociales spéciales</a:t>
            </a:r>
          </a:p>
          <a:p>
            <a:r>
              <a:rPr lang="fr-BE" sz="2000" dirty="0"/>
              <a:t>= Salaire imposable</a:t>
            </a:r>
          </a:p>
          <a:p>
            <a:r>
              <a:rPr lang="fr-BE" sz="2000" dirty="0"/>
              <a:t>- Précompte professionnel (avance sur impôt) (SPF Finance)</a:t>
            </a:r>
          </a:p>
          <a:p>
            <a:r>
              <a:rPr lang="fr-BE" sz="2000" dirty="0"/>
              <a:t>- Frais professionnels non déductibles</a:t>
            </a:r>
          </a:p>
          <a:p>
            <a:r>
              <a:rPr lang="fr-BE" sz="2000" dirty="0"/>
              <a:t>= </a:t>
            </a:r>
            <a:r>
              <a:rPr lang="fr-BE" sz="2000" b="1" dirty="0"/>
              <a:t>Salaire net</a:t>
            </a:r>
            <a:endParaRPr lang="fr-BE" sz="2000" dirty="0"/>
          </a:p>
          <a:p>
            <a:pPr algn="just"/>
            <a:endParaRPr lang="fr-BE" sz="2400" b="1" i="1" dirty="0"/>
          </a:p>
        </p:txBody>
      </p:sp>
    </p:spTree>
    <p:extLst>
      <p:ext uri="{BB962C8B-B14F-4D97-AF65-F5344CB8AC3E}">
        <p14:creationId xmlns:p14="http://schemas.microsoft.com/office/powerpoint/2010/main" val="1966916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(5)</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231654"/>
          </a:xfrm>
          <a:prstGeom prst="rect">
            <a:avLst/>
          </a:prstGeom>
          <a:noFill/>
        </p:spPr>
        <p:txBody>
          <a:bodyPr wrap="square" rtlCol="0">
            <a:spAutoFit/>
          </a:bodyPr>
          <a:lstStyle/>
          <a:p>
            <a:pPr algn="just"/>
            <a:r>
              <a:rPr lang="fr-BE" sz="2000" dirty="0"/>
              <a:t>=&gt; La masse salariale pour l’employeur </a:t>
            </a:r>
          </a:p>
          <a:p>
            <a:pPr algn="just"/>
            <a:endParaRPr lang="fr-BE" sz="2000" b="1" i="1" dirty="0"/>
          </a:p>
          <a:p>
            <a:r>
              <a:rPr lang="fr-BE" sz="2000" b="1" dirty="0"/>
              <a:t>Salaire brut</a:t>
            </a:r>
            <a:endParaRPr lang="fr-BE" sz="2000" dirty="0"/>
          </a:p>
          <a:p>
            <a:r>
              <a:rPr lang="fr-BE" sz="2000" dirty="0"/>
              <a:t>+ Cotisations sociales de l’employeur (ONSS)</a:t>
            </a:r>
          </a:p>
          <a:p>
            <a:r>
              <a:rPr lang="fr-BE" sz="2000" dirty="0"/>
              <a:t>+ Pécules de vacances (ONVA pour les artistes)</a:t>
            </a:r>
          </a:p>
          <a:p>
            <a:r>
              <a:rPr lang="fr-BE" sz="2000" dirty="0"/>
              <a:t>+ Assurance accident du travail</a:t>
            </a:r>
          </a:p>
          <a:p>
            <a:r>
              <a:rPr lang="fr-BE" sz="2000" dirty="0"/>
              <a:t>+ Frais de secrétariat social</a:t>
            </a:r>
          </a:p>
          <a:p>
            <a:r>
              <a:rPr lang="fr-BE" sz="2000" dirty="0"/>
              <a:t>+ Prise en charge de certains avantages</a:t>
            </a:r>
          </a:p>
          <a:p>
            <a:r>
              <a:rPr lang="fr-BE" sz="2000" dirty="0"/>
              <a:t>= </a:t>
            </a:r>
            <a:r>
              <a:rPr lang="fr-BE" sz="2000" b="1" dirty="0"/>
              <a:t>Masse salarial</a:t>
            </a:r>
            <a:endParaRPr lang="fr-BE" sz="2000" dirty="0"/>
          </a:p>
          <a:p>
            <a:pPr algn="just"/>
            <a:endParaRPr lang="fr-BE" sz="2400" b="1" i="1" dirty="0"/>
          </a:p>
        </p:txBody>
      </p:sp>
    </p:spTree>
    <p:extLst>
      <p:ext uri="{BB962C8B-B14F-4D97-AF65-F5344CB8AC3E}">
        <p14:creationId xmlns:p14="http://schemas.microsoft.com/office/powerpoint/2010/main" val="2250394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Le mode de calcul (6)</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354765"/>
          </a:xfrm>
          <a:prstGeom prst="rect">
            <a:avLst/>
          </a:prstGeom>
          <a:noFill/>
        </p:spPr>
        <p:txBody>
          <a:bodyPr wrap="square" rtlCol="0">
            <a:spAutoFit/>
          </a:bodyPr>
          <a:lstStyle/>
          <a:p>
            <a:pPr algn="just"/>
            <a:r>
              <a:rPr lang="fr-BE" sz="2000" b="1" dirty="0"/>
              <a:t>B. </a:t>
            </a:r>
            <a:r>
              <a:rPr lang="fr-BE" sz="2000" b="1" u="sng" dirty="0"/>
              <a:t>La base de calcul de l’indépendant</a:t>
            </a:r>
          </a:p>
          <a:p>
            <a:pPr algn="just"/>
            <a:endParaRPr lang="fr-BE" sz="2400" b="1" i="1" dirty="0"/>
          </a:p>
          <a:p>
            <a:r>
              <a:rPr lang="fr-BE" sz="2000" b="1" dirty="0"/>
              <a:t>Montant facturé</a:t>
            </a:r>
            <a:endParaRPr lang="fr-BE" sz="2000" dirty="0"/>
          </a:p>
          <a:p>
            <a:r>
              <a:rPr lang="fr-BE" sz="2000" dirty="0"/>
              <a:t>- </a:t>
            </a:r>
            <a:r>
              <a:rPr lang="fr-BE" sz="2000" dirty="0">
                <a:solidFill>
                  <a:srgbClr val="FF0000"/>
                </a:solidFill>
              </a:rPr>
              <a:t>TVA (cf. infra)</a:t>
            </a:r>
          </a:p>
          <a:p>
            <a:r>
              <a:rPr lang="fr-BE" sz="2000" dirty="0"/>
              <a:t>- Cotisations sociales (minimales)</a:t>
            </a:r>
          </a:p>
          <a:p>
            <a:r>
              <a:rPr lang="fr-BE" sz="2000" dirty="0"/>
              <a:t>- Frais professionnels </a:t>
            </a:r>
          </a:p>
          <a:p>
            <a:r>
              <a:rPr lang="fr-BE" sz="2000" dirty="0"/>
              <a:t>- Pertes éventuelles</a:t>
            </a:r>
          </a:p>
          <a:p>
            <a:r>
              <a:rPr lang="fr-BE" sz="2000" dirty="0"/>
              <a:t>- Versement anticipé d’impôt </a:t>
            </a:r>
          </a:p>
          <a:p>
            <a:r>
              <a:rPr lang="fr-BE" sz="2000" dirty="0"/>
              <a:t>= </a:t>
            </a:r>
            <a:r>
              <a:rPr lang="fr-BE" sz="2000" b="1" dirty="0"/>
              <a:t>Salaire net</a:t>
            </a:r>
            <a:endParaRPr lang="fr-BE" sz="2000" dirty="0"/>
          </a:p>
          <a:p>
            <a:pPr algn="just"/>
            <a:endParaRPr lang="fr-BE" sz="2400" b="1" i="1" dirty="0"/>
          </a:p>
        </p:txBody>
      </p:sp>
    </p:spTree>
    <p:extLst>
      <p:ext uri="{BB962C8B-B14F-4D97-AF65-F5344CB8AC3E}">
        <p14:creationId xmlns:p14="http://schemas.microsoft.com/office/powerpoint/2010/main" val="242082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286934" y="1465790"/>
            <a:ext cx="3860798" cy="3941345"/>
          </a:xfrm>
        </p:spPr>
        <p:txBody>
          <a:bodyPr>
            <a:normAutofit/>
          </a:bodyPr>
          <a:lstStyle/>
          <a:p>
            <a:r>
              <a:rPr lang="fr-FR" sz="6000" b="1" dirty="0"/>
              <a:t>PLAN DU COURS</a:t>
            </a:r>
            <a:endParaRPr lang="fr-FR" sz="6000" b="1" dirty="0">
              <a:latin typeface="+mn-lt"/>
            </a:endParaRPr>
          </a:p>
        </p:txBody>
      </p:sp>
      <p:sp>
        <p:nvSpPr>
          <p:cNvPr id="38" name="Espace réservé du contenu 2">
            <a:extLst>
              <a:ext uri="{FF2B5EF4-FFF2-40B4-BE49-F238E27FC236}">
                <a16:creationId xmlns:a16="http://schemas.microsoft.com/office/drawing/2014/main" id="{D8110846-A306-7843-BF1C-F99EA5C3680B}"/>
              </a:ext>
            </a:extLst>
          </p:cNvPr>
          <p:cNvSpPr>
            <a:spLocks noGrp="1"/>
          </p:cNvSpPr>
          <p:nvPr>
            <p:ph idx="1"/>
          </p:nvPr>
        </p:nvSpPr>
        <p:spPr>
          <a:xfrm>
            <a:off x="6417733" y="1359090"/>
            <a:ext cx="5132665" cy="4048046"/>
          </a:xfrm>
        </p:spPr>
        <p:txBody>
          <a:bodyPr anchor="ctr">
            <a:noAutofit/>
          </a:bodyPr>
          <a:lstStyle/>
          <a:p>
            <a:pPr marL="0" indent="0">
              <a:buNone/>
            </a:pPr>
            <a:endParaRPr lang="fr-FR" dirty="0"/>
          </a:p>
          <a:p>
            <a:pPr marL="0" indent="0">
              <a:buNone/>
            </a:pPr>
            <a:r>
              <a:rPr lang="fr-BE" b="1" u="sng" dirty="0">
                <a:solidFill>
                  <a:schemeClr val="bg1">
                    <a:lumMod val="65000"/>
                  </a:schemeClr>
                </a:solidFill>
              </a:rPr>
              <a:t>PARTIE 1</a:t>
            </a:r>
            <a:r>
              <a:rPr lang="fr-BE" b="1" dirty="0">
                <a:solidFill>
                  <a:schemeClr val="bg1">
                    <a:lumMod val="65000"/>
                  </a:schemeClr>
                </a:solidFill>
              </a:rPr>
              <a:t>. </a:t>
            </a:r>
          </a:p>
          <a:p>
            <a:pPr marL="0" indent="0">
              <a:buNone/>
            </a:pPr>
            <a:r>
              <a:rPr lang="fr-BE" b="1" dirty="0">
                <a:solidFill>
                  <a:schemeClr val="bg1">
                    <a:lumMod val="65000"/>
                  </a:schemeClr>
                </a:solidFill>
              </a:rPr>
              <a:t>LA PROFESSION D’ARTISTE</a:t>
            </a:r>
          </a:p>
          <a:p>
            <a:pPr marL="0" indent="0">
              <a:buNone/>
            </a:pPr>
            <a:r>
              <a:rPr lang="fr-BE" dirty="0">
                <a:solidFill>
                  <a:schemeClr val="bg1">
                    <a:lumMod val="65000"/>
                  </a:schemeClr>
                </a:solidFill>
              </a:rPr>
              <a:t>(cours 1 à 5)</a:t>
            </a:r>
          </a:p>
          <a:p>
            <a:pPr marL="0" indent="0">
              <a:buNone/>
            </a:pPr>
            <a:r>
              <a:rPr lang="fr-FR" b="1" u="sng" dirty="0"/>
              <a:t>PARTIE 2</a:t>
            </a:r>
            <a:r>
              <a:rPr lang="fr-FR" b="1" dirty="0"/>
              <a:t>. </a:t>
            </a:r>
          </a:p>
          <a:p>
            <a:pPr marL="0" indent="0">
              <a:buNone/>
            </a:pPr>
            <a:r>
              <a:rPr lang="fr-FR" b="1" dirty="0"/>
              <a:t>ASPECTS SOCIAUX ET SALARIAUX DES ACTIVITES ARTISTIQUES </a:t>
            </a:r>
          </a:p>
          <a:p>
            <a:pPr marL="0" indent="0">
              <a:buNone/>
            </a:pPr>
            <a:r>
              <a:rPr lang="fr-FR" dirty="0"/>
              <a:t>(cours 6 à 11)</a:t>
            </a:r>
          </a:p>
          <a:p>
            <a:pPr marL="0" indent="0">
              <a:buNone/>
            </a:pPr>
            <a:r>
              <a:rPr lang="fr-FR" b="1" u="sng" dirty="0"/>
              <a:t>PARTIE 3</a:t>
            </a:r>
            <a:r>
              <a:rPr lang="fr-FR" b="1" dirty="0"/>
              <a:t>. </a:t>
            </a:r>
          </a:p>
          <a:p>
            <a:pPr marL="0" indent="0">
              <a:buNone/>
            </a:pPr>
            <a:r>
              <a:rPr lang="fr-FR" b="1" dirty="0"/>
              <a:t>ARTISTES ET PRESTATIONS SOCIALES </a:t>
            </a:r>
          </a:p>
          <a:p>
            <a:pPr marL="0" indent="0">
              <a:buNone/>
            </a:pPr>
            <a:r>
              <a:rPr lang="fr-FR" dirty="0"/>
              <a:t>(cours 12 à 15)</a:t>
            </a:r>
          </a:p>
        </p:txBody>
      </p:sp>
      <p:sp>
        <p:nvSpPr>
          <p:cNvPr id="49" name="Rectangle 4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67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 traitement fiscal des revenus professionnels</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770537"/>
          </a:xfrm>
          <a:prstGeom prst="rect">
            <a:avLst/>
          </a:prstGeom>
          <a:noFill/>
        </p:spPr>
        <p:txBody>
          <a:bodyPr wrap="square" rtlCol="0">
            <a:spAutoFit/>
          </a:bodyPr>
          <a:lstStyle/>
          <a:p>
            <a:pPr algn="just"/>
            <a:r>
              <a:rPr lang="fr-FR" sz="2000" b="1" i="1" dirty="0"/>
              <a:t>A. Catégories</a:t>
            </a:r>
          </a:p>
          <a:p>
            <a:pPr algn="just"/>
            <a:endParaRPr lang="fr-FR" sz="2000" i="1" dirty="0"/>
          </a:p>
          <a:p>
            <a:pPr algn="just">
              <a:buFontTx/>
              <a:buChar char="-"/>
            </a:pPr>
            <a:r>
              <a:rPr lang="fr-FR" sz="2000" dirty="0"/>
              <a:t>Rémunération des travailleurs</a:t>
            </a:r>
          </a:p>
          <a:p>
            <a:pPr algn="just">
              <a:buFontTx/>
              <a:buChar char="-"/>
            </a:pPr>
            <a:r>
              <a:rPr lang="fr-FR" sz="2000" dirty="0"/>
              <a:t>Rémunérations des dirigeants d’entreprise</a:t>
            </a:r>
          </a:p>
          <a:p>
            <a:pPr algn="just">
              <a:buFontTx/>
              <a:buChar char="-"/>
            </a:pPr>
            <a:r>
              <a:rPr lang="fr-FR" sz="2000" dirty="0"/>
              <a:t>Gains commerciaux</a:t>
            </a:r>
          </a:p>
          <a:p>
            <a:pPr algn="just">
              <a:buFontTx/>
              <a:buChar char="-"/>
            </a:pPr>
            <a:r>
              <a:rPr lang="fr-FR" sz="2000" dirty="0"/>
              <a:t>Profits des professions libérales</a:t>
            </a:r>
          </a:p>
          <a:p>
            <a:pPr algn="just">
              <a:buFontTx/>
              <a:buChar char="-"/>
            </a:pPr>
            <a:r>
              <a:rPr lang="fr-FR" sz="2000" dirty="0"/>
              <a:t>Revenus de remplacement</a:t>
            </a:r>
          </a:p>
          <a:p>
            <a:pPr algn="just">
              <a:buFontTx/>
              <a:buChar char="-"/>
            </a:pPr>
            <a:r>
              <a:rPr lang="fr-FR" sz="2000" dirty="0"/>
              <a:t>Droits d’auteurs et droits voisins (dans certaines conditions)</a:t>
            </a:r>
          </a:p>
          <a:p>
            <a:pPr algn="just">
              <a:buFontTx/>
              <a:buChar char="-"/>
            </a:pPr>
            <a:endParaRPr lang="fr-FR" sz="2000" dirty="0"/>
          </a:p>
          <a:p>
            <a:pPr algn="just"/>
            <a:r>
              <a:rPr lang="fr-FR" sz="2000" b="1" i="1" dirty="0"/>
              <a:t>B. Le précompte professionnel</a:t>
            </a:r>
          </a:p>
          <a:p>
            <a:pPr algn="just"/>
            <a:endParaRPr lang="fr-FR" sz="2000" i="1" dirty="0"/>
          </a:p>
          <a:p>
            <a:pPr algn="just"/>
            <a:r>
              <a:rPr lang="fr-FR" sz="2000" dirty="0"/>
              <a:t>- Avance sur impôt retenue chaque mois sur la base imposable (but de verser l’impôt partie par partie) =&gt; choix d’un taux =&gt; lorsqu’on reçoit avertissement extrait de rôle, réajustement positif ou négatif réalisé par l’administration fiscale</a:t>
            </a:r>
          </a:p>
          <a:p>
            <a:pPr algn="just"/>
            <a:endParaRPr lang="fr-BE" sz="2400" b="1" i="1" dirty="0"/>
          </a:p>
        </p:txBody>
      </p:sp>
    </p:spTree>
    <p:extLst>
      <p:ext uri="{BB962C8B-B14F-4D97-AF65-F5344CB8AC3E}">
        <p14:creationId xmlns:p14="http://schemas.microsoft.com/office/powerpoint/2010/main" val="3976673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 traitement fiscal des revenus professionnels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154984"/>
          </a:xfrm>
          <a:prstGeom prst="rect">
            <a:avLst/>
          </a:prstGeom>
          <a:noFill/>
        </p:spPr>
        <p:txBody>
          <a:bodyPr wrap="square" rtlCol="0">
            <a:spAutoFit/>
          </a:bodyPr>
          <a:lstStyle/>
          <a:p>
            <a:pPr marL="342900" indent="-342900" algn="just">
              <a:buAutoNum type="alphaUcPeriod" startAt="3"/>
            </a:pPr>
            <a:r>
              <a:rPr lang="fr-FR" sz="2000" b="1" i="1" dirty="0"/>
              <a:t>Définition fiscale de l’activité professionnelle</a:t>
            </a:r>
          </a:p>
          <a:p>
            <a:pPr algn="just"/>
            <a:endParaRPr lang="fr-FR" sz="2000" i="1" dirty="0"/>
          </a:p>
          <a:p>
            <a:pPr algn="just">
              <a:buFontTx/>
              <a:buChar char="-"/>
            </a:pPr>
            <a:r>
              <a:rPr lang="fr-FR" sz="2000" dirty="0"/>
              <a:t>La source des revenus professionnels est </a:t>
            </a:r>
            <a:r>
              <a:rPr lang="fr-FR" sz="2000" u="sng" dirty="0"/>
              <a:t>le travail </a:t>
            </a:r>
          </a:p>
          <a:p>
            <a:pPr lvl="1" algn="just">
              <a:buFontTx/>
              <a:buChar char="-"/>
            </a:pPr>
            <a:r>
              <a:rPr lang="fr-FR" sz="2000" dirty="0"/>
              <a:t>=&gt; les revenus provenant de la cession et de la concession des droits provient non pas d’un travail, mais de l’exploitation d’une œuvre par un tiers (droits patrimoniaux propres à l’auteur sur une </a:t>
            </a:r>
            <a:r>
              <a:rPr lang="fr-FR" sz="2000" dirty="0" err="1"/>
              <a:t>oeuvre</a:t>
            </a:r>
            <a:r>
              <a:rPr lang="fr-FR" sz="2000" dirty="0"/>
              <a:t>)</a:t>
            </a:r>
          </a:p>
          <a:p>
            <a:pPr lvl="1" algn="just">
              <a:buFontTx/>
              <a:buChar char="-"/>
            </a:pPr>
            <a:r>
              <a:rPr lang="fr-FR" sz="2000" dirty="0"/>
              <a:t>Il faut distinguer, dans le contrat qui lie l’auteur et le commanditaire ce qui constitue la rémunération au titre de travail, et ce qui constitue le prix de la cession/concession de droits intellectuels</a:t>
            </a:r>
          </a:p>
          <a:p>
            <a:pPr algn="just">
              <a:buFontTx/>
              <a:buChar char="-"/>
            </a:pPr>
            <a:r>
              <a:rPr lang="fr-FR" sz="2000" dirty="0"/>
              <a:t>= </a:t>
            </a:r>
            <a:r>
              <a:rPr lang="fr-FR" sz="2000" b="1" dirty="0"/>
              <a:t>accomplissement, dans un but de lucre, d’un ensemble d’opérations suffisamment fréquentes et liées entre elles pour constituer une occupation continue et habituelle</a:t>
            </a:r>
            <a:r>
              <a:rPr lang="fr-FR" sz="2000" dirty="0"/>
              <a:t> (pas seulement occasionnelle =&gt; &lt; circonstances de fait)</a:t>
            </a:r>
          </a:p>
          <a:p>
            <a:pPr algn="just"/>
            <a:endParaRPr lang="fr-BE" sz="2400" b="1" i="1" dirty="0"/>
          </a:p>
        </p:txBody>
      </p:sp>
    </p:spTree>
    <p:extLst>
      <p:ext uri="{BB962C8B-B14F-4D97-AF65-F5344CB8AC3E}">
        <p14:creationId xmlns:p14="http://schemas.microsoft.com/office/powerpoint/2010/main" val="810024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Le traitement fiscal des revenus professionnels (3)</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462760"/>
          </a:xfrm>
          <a:prstGeom prst="rect">
            <a:avLst/>
          </a:prstGeom>
          <a:noFill/>
        </p:spPr>
        <p:txBody>
          <a:bodyPr wrap="square" rtlCol="0">
            <a:spAutoFit/>
          </a:bodyPr>
          <a:lstStyle/>
          <a:p>
            <a:pPr algn="just"/>
            <a:r>
              <a:rPr lang="fr-FR" sz="2000" b="1" i="1" dirty="0"/>
              <a:t>D. L’imposition du bénéficiaire du revenu</a:t>
            </a:r>
          </a:p>
          <a:p>
            <a:pPr algn="just"/>
            <a:endParaRPr lang="fr-FR" sz="2000" i="1" dirty="0"/>
          </a:p>
          <a:p>
            <a:pPr algn="just"/>
            <a:r>
              <a:rPr lang="fr-FR" sz="2000" i="1" dirty="0"/>
              <a:t>- </a:t>
            </a:r>
            <a:r>
              <a:rPr lang="fr-FR" sz="2000" dirty="0"/>
              <a:t>L’artiste qui exerce une activité indépendante perçoit des profits (= activité libérale), l’artiste qui exerce une activité salariée perçoit une rémunération (cf. lien de subordination en droit social)</a:t>
            </a:r>
          </a:p>
          <a:p>
            <a:pPr marL="342900" indent="-342900" algn="just">
              <a:buFontTx/>
              <a:buChar char="-"/>
            </a:pPr>
            <a:r>
              <a:rPr lang="fr-FR" sz="2000" i="1" dirty="0"/>
              <a:t>Rappel</a:t>
            </a:r>
            <a:r>
              <a:rPr lang="fr-FR" sz="2000" dirty="0"/>
              <a:t> : si l’artiste perçoit </a:t>
            </a:r>
            <a:r>
              <a:rPr lang="fr-FR" sz="2000" u="sng" dirty="0"/>
              <a:t>uniquement</a:t>
            </a:r>
            <a:r>
              <a:rPr lang="fr-FR" sz="2000" dirty="0"/>
              <a:t> des droits d’auteur au titre de revenus professionnels, il sera considéré comme indépendant sur le plan de la sécurité sociale (</a:t>
            </a:r>
            <a:r>
              <a:rPr lang="fr-FR" sz="2000" b="1" dirty="0">
                <a:solidFill>
                  <a:srgbClr val="FF0000"/>
                </a:solidFill>
              </a:rPr>
              <a:t>différent du droit fiscal</a:t>
            </a:r>
            <a:r>
              <a:rPr lang="fr-FR" sz="2000" dirty="0"/>
              <a:t>)</a:t>
            </a:r>
          </a:p>
          <a:p>
            <a:pPr algn="just"/>
            <a:endParaRPr lang="fr-FR" sz="2000" dirty="0"/>
          </a:p>
          <a:p>
            <a:pPr algn="just"/>
            <a:r>
              <a:rPr lang="fr-FR" sz="2000" b="1" i="1" dirty="0"/>
              <a:t>E. Les frais professionnels déductibles</a:t>
            </a:r>
            <a:endParaRPr lang="fr-FR" sz="2000" i="1" dirty="0"/>
          </a:p>
          <a:p>
            <a:pPr algn="just">
              <a:buFontTx/>
              <a:buChar char="-"/>
            </a:pPr>
            <a:r>
              <a:rPr lang="fr-FR" sz="2000" dirty="0"/>
              <a:t>Question très importante en pratique =&gt; choix entre remboursement des frais professionnels forfaitaires ou réels </a:t>
            </a:r>
          </a:p>
          <a:p>
            <a:pPr algn="just">
              <a:buFontTx/>
              <a:buChar char="-"/>
            </a:pPr>
            <a:r>
              <a:rPr lang="fr-FR" sz="2000" dirty="0"/>
              <a:t>Exemples : distance domicile – lieu de travail, restaurant, loyers, téléphone, </a:t>
            </a:r>
            <a:r>
              <a:rPr lang="fr-FR" sz="2000" dirty="0" err="1"/>
              <a:t>etc</a:t>
            </a:r>
            <a:endParaRPr lang="fr-FR" sz="2000" dirty="0"/>
          </a:p>
          <a:p>
            <a:pPr algn="just"/>
            <a:endParaRPr lang="fr-BE" sz="2400" b="1" i="1" dirty="0"/>
          </a:p>
        </p:txBody>
      </p:sp>
    </p:spTree>
    <p:extLst>
      <p:ext uri="{BB962C8B-B14F-4D97-AF65-F5344CB8AC3E}">
        <p14:creationId xmlns:p14="http://schemas.microsoft.com/office/powerpoint/2010/main" val="2545384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sz="4800" dirty="0"/>
              <a:t>Section 2. </a:t>
            </a:r>
            <a:br>
              <a:rPr lang="fr-FR" sz="4800" dirty="0"/>
            </a:br>
            <a:r>
              <a:rPr lang="fr-FR" sz="4800" dirty="0"/>
              <a:t>la taxation des droits d’auteur et des droits voisins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a:bodyPr>
          <a:lstStyle/>
          <a:p>
            <a:pPr marL="0" indent="0">
              <a:buNone/>
            </a:pPr>
            <a:r>
              <a:rPr lang="fr-FR" dirty="0"/>
              <a:t>§1. Nouveau régime depuis 2023</a:t>
            </a:r>
          </a:p>
          <a:p>
            <a:pPr marL="0" indent="0">
              <a:buNone/>
            </a:pPr>
            <a:endParaRPr lang="fr-FR" dirty="0"/>
          </a:p>
          <a:p>
            <a:pPr marL="0" indent="0">
              <a:buNone/>
            </a:pPr>
            <a:r>
              <a:rPr lang="fr-FR" dirty="0"/>
              <a:t>§2. Champ d’application</a:t>
            </a:r>
          </a:p>
          <a:p>
            <a:pPr marL="0" indent="0">
              <a:buNone/>
            </a:pPr>
            <a:endParaRPr lang="fr-FR" dirty="0"/>
          </a:p>
          <a:p>
            <a:pPr marL="0" indent="0">
              <a:buNone/>
            </a:pPr>
            <a:r>
              <a:rPr lang="fr-FR" dirty="0"/>
              <a:t>§3. Taux d’imposition et précompte</a:t>
            </a:r>
          </a:p>
          <a:p>
            <a:pPr marL="0" indent="0">
              <a:buNone/>
            </a:pPr>
            <a:endParaRPr lang="fr-FR" dirty="0"/>
          </a:p>
          <a:p>
            <a:pPr marL="0" indent="0">
              <a:buNone/>
            </a:pPr>
            <a:r>
              <a:rPr lang="fr-FR" dirty="0"/>
              <a:t>§4. Les cotisations de sécurité sociale</a:t>
            </a:r>
          </a:p>
        </p:txBody>
      </p:sp>
    </p:spTree>
    <p:extLst>
      <p:ext uri="{BB962C8B-B14F-4D97-AF65-F5344CB8AC3E}">
        <p14:creationId xmlns:p14="http://schemas.microsoft.com/office/powerpoint/2010/main" val="351334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Nouveau régime depuis 2023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4093428"/>
          </a:xfrm>
          <a:prstGeom prst="rect">
            <a:avLst/>
          </a:prstGeom>
          <a:noFill/>
        </p:spPr>
        <p:txBody>
          <a:bodyPr wrap="square" rtlCol="0">
            <a:spAutoFit/>
          </a:bodyPr>
          <a:lstStyle/>
          <a:p>
            <a:r>
              <a:rPr lang="fr-FR" sz="2400" b="1" dirty="0"/>
              <a:t>Avant le 1</a:t>
            </a:r>
            <a:r>
              <a:rPr lang="fr-FR" sz="2400" b="1" baseline="30000" dirty="0"/>
              <a:t>er</a:t>
            </a:r>
            <a:r>
              <a:rPr lang="fr-FR" sz="2400" b="1" dirty="0"/>
              <a:t> janvier 2023 </a:t>
            </a:r>
          </a:p>
          <a:p>
            <a:endParaRPr lang="fr-FR" sz="2400" dirty="0"/>
          </a:p>
          <a:p>
            <a:r>
              <a:rPr lang="fr-BE" sz="2000" dirty="0"/>
              <a:t>Les revenus issus de la cession des droits d'auteur sont imposés à titre de revenus mobiliers à un taux de 15% jusqu'à un certain montant (64.070 euros pour les revenus 2022). Au-delà de ce montant, il s'agit de revenus professionnels (sauf preuve contraire).</a:t>
            </a:r>
          </a:p>
          <a:p>
            <a:endParaRPr lang="fr-BE" sz="2000" dirty="0"/>
          </a:p>
          <a:p>
            <a:r>
              <a:rPr lang="fr-BE" sz="2000" dirty="0"/>
              <a:t>Par ailleurs, le taux de 15% est calculé après déduction des frais réels ou forfaitaires.</a:t>
            </a:r>
          </a:p>
          <a:p>
            <a:endParaRPr lang="fr-BE" sz="2000" dirty="0"/>
          </a:p>
          <a:p>
            <a:endParaRPr lang="fr-BE" sz="2000" dirty="0"/>
          </a:p>
          <a:p>
            <a:pPr algn="just">
              <a:buFontTx/>
              <a:buChar char="-"/>
            </a:pPr>
            <a:endParaRPr lang="fr-FR" sz="2000" dirty="0"/>
          </a:p>
          <a:p>
            <a:pPr algn="just">
              <a:buFontTx/>
              <a:buChar char="-"/>
            </a:pPr>
            <a:endParaRPr lang="fr-BE" sz="1200" dirty="0">
              <a:effectLst>
                <a:glow>
                  <a:srgbClr val="000000"/>
                </a:glow>
                <a:outerShdw sx="0" sy="0">
                  <a:srgbClr val="000000"/>
                </a:outerShdw>
                <a:reflection stA="0" endPos="0" fadeDir="0" sx="0" sy="0"/>
              </a:effectLst>
            </a:endParaRPr>
          </a:p>
        </p:txBody>
      </p:sp>
      <p:graphicFrame>
        <p:nvGraphicFramePr>
          <p:cNvPr id="3" name="Tableau 2">
            <a:extLst>
              <a:ext uri="{FF2B5EF4-FFF2-40B4-BE49-F238E27FC236}">
                <a16:creationId xmlns:a16="http://schemas.microsoft.com/office/drawing/2014/main" id="{07014309-7864-A606-995B-C38715297504}"/>
              </a:ext>
            </a:extLst>
          </p:cNvPr>
          <p:cNvGraphicFramePr>
            <a:graphicFrameLocks noGrp="1"/>
          </p:cNvGraphicFramePr>
          <p:nvPr>
            <p:extLst>
              <p:ext uri="{D42A27DB-BD31-4B8C-83A1-F6EECF244321}">
                <p14:modId xmlns:p14="http://schemas.microsoft.com/office/powerpoint/2010/main" val="975827304"/>
              </p:ext>
            </p:extLst>
          </p:nvPr>
        </p:nvGraphicFramePr>
        <p:xfrm>
          <a:off x="1040654" y="5560409"/>
          <a:ext cx="10058400" cy="1097280"/>
        </p:xfrm>
        <a:graphic>
          <a:graphicData uri="http://schemas.openxmlformats.org/drawingml/2006/table">
            <a:tbl>
              <a:tblPr/>
              <a:tblGrid>
                <a:gridCol w="5029200">
                  <a:extLst>
                    <a:ext uri="{9D8B030D-6E8A-4147-A177-3AD203B41FA5}">
                      <a16:colId xmlns:a16="http://schemas.microsoft.com/office/drawing/2014/main" val="710184918"/>
                    </a:ext>
                  </a:extLst>
                </a:gridCol>
                <a:gridCol w="5029200">
                  <a:extLst>
                    <a:ext uri="{9D8B030D-6E8A-4147-A177-3AD203B41FA5}">
                      <a16:colId xmlns:a16="http://schemas.microsoft.com/office/drawing/2014/main" val="45662289"/>
                    </a:ext>
                  </a:extLst>
                </a:gridCol>
              </a:tblGrid>
              <a:tr h="0">
                <a:tc>
                  <a:txBody>
                    <a:bodyPr/>
                    <a:lstStyle/>
                    <a:p>
                      <a:r>
                        <a:rPr lang="fr-BE"/>
                        <a:t>0 EUR – 17.090 EUR</a:t>
                      </a:r>
                    </a:p>
                  </a:txBody>
                  <a:tcPr anchor="ctr">
                    <a:lnL>
                      <a:noFill/>
                    </a:lnL>
                    <a:lnR>
                      <a:noFill/>
                    </a:lnR>
                    <a:lnT>
                      <a:noFill/>
                    </a:lnT>
                    <a:lnB>
                      <a:noFill/>
                    </a:lnB>
                    <a:noFill/>
                  </a:tcPr>
                </a:tc>
                <a:tc>
                  <a:txBody>
                    <a:bodyPr/>
                    <a:lstStyle/>
                    <a:p>
                      <a:r>
                        <a:rPr lang="fr-BE"/>
                        <a:t>50 %</a:t>
                      </a:r>
                    </a:p>
                  </a:txBody>
                  <a:tcPr anchor="ctr">
                    <a:lnL>
                      <a:noFill/>
                    </a:lnL>
                    <a:lnR>
                      <a:noFill/>
                    </a:lnR>
                    <a:lnT>
                      <a:noFill/>
                    </a:lnT>
                    <a:lnB>
                      <a:noFill/>
                    </a:lnB>
                    <a:noFill/>
                  </a:tcPr>
                </a:tc>
                <a:extLst>
                  <a:ext uri="{0D108BD9-81ED-4DB2-BD59-A6C34878D82A}">
                    <a16:rowId xmlns:a16="http://schemas.microsoft.com/office/drawing/2014/main" val="635262010"/>
                  </a:ext>
                </a:extLst>
              </a:tr>
              <a:tr h="0">
                <a:tc>
                  <a:txBody>
                    <a:bodyPr/>
                    <a:lstStyle/>
                    <a:p>
                      <a:r>
                        <a:rPr lang="fr-BE" dirty="0"/>
                        <a:t>17.090 EUR – 34.170 EUR</a:t>
                      </a:r>
                    </a:p>
                  </a:txBody>
                  <a:tcPr anchor="ctr">
                    <a:lnL>
                      <a:noFill/>
                    </a:lnL>
                    <a:lnR>
                      <a:noFill/>
                    </a:lnR>
                    <a:lnT>
                      <a:noFill/>
                    </a:lnT>
                    <a:lnB>
                      <a:noFill/>
                    </a:lnB>
                    <a:noFill/>
                  </a:tcPr>
                </a:tc>
                <a:tc>
                  <a:txBody>
                    <a:bodyPr/>
                    <a:lstStyle/>
                    <a:p>
                      <a:r>
                        <a:rPr lang="fr-BE"/>
                        <a:t>25 %</a:t>
                      </a:r>
                    </a:p>
                  </a:txBody>
                  <a:tcPr anchor="ctr">
                    <a:lnL>
                      <a:noFill/>
                    </a:lnL>
                    <a:lnR>
                      <a:noFill/>
                    </a:lnR>
                    <a:lnT>
                      <a:noFill/>
                    </a:lnT>
                    <a:lnB>
                      <a:noFill/>
                    </a:lnB>
                    <a:noFill/>
                  </a:tcPr>
                </a:tc>
                <a:extLst>
                  <a:ext uri="{0D108BD9-81ED-4DB2-BD59-A6C34878D82A}">
                    <a16:rowId xmlns:a16="http://schemas.microsoft.com/office/drawing/2014/main" val="1198560021"/>
                  </a:ext>
                </a:extLst>
              </a:tr>
              <a:tr h="0">
                <a:tc>
                  <a:txBody>
                    <a:bodyPr/>
                    <a:lstStyle/>
                    <a:p>
                      <a:r>
                        <a:rPr lang="fr-BE" dirty="0"/>
                        <a:t>34.170 EUR – ...</a:t>
                      </a:r>
                    </a:p>
                  </a:txBody>
                  <a:tcPr anchor="ctr">
                    <a:lnL>
                      <a:noFill/>
                    </a:lnL>
                    <a:lnR>
                      <a:noFill/>
                    </a:lnR>
                    <a:lnT>
                      <a:noFill/>
                    </a:lnT>
                    <a:lnB>
                      <a:noFill/>
                    </a:lnB>
                    <a:noFill/>
                  </a:tcPr>
                </a:tc>
                <a:tc>
                  <a:txBody>
                    <a:bodyPr/>
                    <a:lstStyle/>
                    <a:p>
                      <a:r>
                        <a:rPr lang="fr-BE" dirty="0"/>
                        <a:t>0</a:t>
                      </a:r>
                    </a:p>
                  </a:txBody>
                  <a:tcPr anchor="ctr">
                    <a:lnL>
                      <a:noFill/>
                    </a:lnL>
                    <a:lnR>
                      <a:noFill/>
                    </a:lnR>
                    <a:lnT>
                      <a:noFill/>
                    </a:lnT>
                    <a:lnB>
                      <a:noFill/>
                    </a:lnB>
                    <a:noFill/>
                  </a:tcPr>
                </a:tc>
                <a:extLst>
                  <a:ext uri="{0D108BD9-81ED-4DB2-BD59-A6C34878D82A}">
                    <a16:rowId xmlns:a16="http://schemas.microsoft.com/office/drawing/2014/main" val="1169949198"/>
                  </a:ext>
                </a:extLst>
              </a:tr>
            </a:tbl>
          </a:graphicData>
        </a:graphic>
      </p:graphicFrame>
    </p:spTree>
    <p:extLst>
      <p:ext uri="{BB962C8B-B14F-4D97-AF65-F5344CB8AC3E}">
        <p14:creationId xmlns:p14="http://schemas.microsoft.com/office/powerpoint/2010/main" val="4254317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2DD61BA-436E-38FE-ED88-8303639221D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3FB9F83-6DF6-3DFF-443E-98FDB4EE4C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B4E07-8DB4-EC9D-AAAC-BB7B57332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780FE3B-A514-7E2A-E020-8F36208E7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12469D7D-6653-1236-2F56-DCE1856C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A92CF8DD-A44E-523D-5099-E5D20CB081EB}"/>
              </a:ext>
            </a:extLst>
          </p:cNvPr>
          <p:cNvSpPr>
            <a:spLocks noGrp="1"/>
          </p:cNvSpPr>
          <p:nvPr>
            <p:ph type="title"/>
          </p:nvPr>
        </p:nvSpPr>
        <p:spPr>
          <a:xfrm>
            <a:off x="1069848" y="484632"/>
            <a:ext cx="10058400" cy="1609344"/>
          </a:xfrm>
        </p:spPr>
        <p:txBody>
          <a:bodyPr>
            <a:normAutofit/>
          </a:bodyPr>
          <a:lstStyle/>
          <a:p>
            <a:r>
              <a:rPr lang="fr-FR" sz="4800" cap="small" dirty="0"/>
              <a:t>§1. Nouveau régime depuis 2023 (2)</a:t>
            </a:r>
          </a:p>
        </p:txBody>
      </p:sp>
      <p:sp>
        <p:nvSpPr>
          <p:cNvPr id="16" name="Oval 15">
            <a:extLst>
              <a:ext uri="{FF2B5EF4-FFF2-40B4-BE49-F238E27FC236}">
                <a16:creationId xmlns:a16="http://schemas.microsoft.com/office/drawing/2014/main" id="{DBE4E222-562F-D71A-F71A-ABAF56DFB9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AD7C9211-82C3-322B-83BF-77C72DD7C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41768E40-75A9-7720-70B2-3EF42F21B395}"/>
              </a:ext>
            </a:extLst>
          </p:cNvPr>
          <p:cNvSpPr txBox="1"/>
          <p:nvPr/>
        </p:nvSpPr>
        <p:spPr>
          <a:xfrm>
            <a:off x="1069848" y="2480983"/>
            <a:ext cx="10058399" cy="4708981"/>
          </a:xfrm>
          <a:prstGeom prst="rect">
            <a:avLst/>
          </a:prstGeom>
          <a:noFill/>
        </p:spPr>
        <p:txBody>
          <a:bodyPr wrap="square" rtlCol="0">
            <a:spAutoFit/>
          </a:bodyPr>
          <a:lstStyle/>
          <a:p>
            <a:r>
              <a:rPr lang="fr-FR" sz="2400" b="1" dirty="0"/>
              <a:t>Avant le 1</a:t>
            </a:r>
            <a:r>
              <a:rPr lang="fr-FR" sz="2400" b="1" baseline="30000" dirty="0"/>
              <a:t>er</a:t>
            </a:r>
            <a:r>
              <a:rPr lang="fr-FR" sz="2400" b="1" dirty="0"/>
              <a:t> janvier 2023</a:t>
            </a:r>
          </a:p>
          <a:p>
            <a:endParaRPr lang="fr-FR" sz="2400" b="1" dirty="0"/>
          </a:p>
          <a:p>
            <a:r>
              <a:rPr lang="fr-BE" sz="2400" dirty="0"/>
              <a:t>Exemple si les revenus issus de la cession de droits d'auteur s'élèvent à 300 euros :</a:t>
            </a:r>
          </a:p>
          <a:p>
            <a:pPr>
              <a:buFont typeface="Arial" panose="020B0604020202020204" pitchFamily="34" charset="0"/>
              <a:buChar char="•"/>
            </a:pPr>
            <a:r>
              <a:rPr lang="fr-BE" sz="2400" dirty="0"/>
              <a:t>Cotisation de sécurité sociale : 13,07% donc 39,21 euros</a:t>
            </a:r>
          </a:p>
          <a:p>
            <a:pPr>
              <a:buFont typeface="Arial" panose="020B0604020202020204" pitchFamily="34" charset="0"/>
              <a:buChar char="•"/>
            </a:pPr>
            <a:r>
              <a:rPr lang="fr-BE" sz="2400" dirty="0"/>
              <a:t>300 – 39,21 euros = 260,79 euros</a:t>
            </a:r>
          </a:p>
          <a:p>
            <a:pPr>
              <a:buFont typeface="Arial" panose="020B0604020202020204" pitchFamily="34" charset="0"/>
              <a:buChar char="•"/>
            </a:pPr>
            <a:r>
              <a:rPr lang="fr-BE" sz="2400" dirty="0"/>
              <a:t>Frais forfaitaires (50%) = 130,40 euros</a:t>
            </a:r>
          </a:p>
          <a:p>
            <a:pPr>
              <a:buFont typeface="Arial" panose="020B0604020202020204" pitchFamily="34" charset="0"/>
              <a:buChar char="•"/>
            </a:pPr>
            <a:r>
              <a:rPr lang="fr-BE" sz="2400" dirty="0"/>
              <a:t>Montant imposable = 130,39 euros</a:t>
            </a:r>
          </a:p>
          <a:p>
            <a:pPr>
              <a:buFont typeface="Arial" panose="020B0604020202020204" pitchFamily="34" charset="0"/>
              <a:buChar char="•"/>
            </a:pPr>
            <a:r>
              <a:rPr lang="fr-BE" sz="2400" dirty="0"/>
              <a:t>Précompte mobilier (15%) = 19,56 euros</a:t>
            </a:r>
          </a:p>
          <a:p>
            <a:pPr>
              <a:buFont typeface="Arial" panose="020B0604020202020204" pitchFamily="34" charset="0"/>
              <a:buChar char="•"/>
            </a:pPr>
            <a:r>
              <a:rPr lang="fr-BE" sz="2400" dirty="0"/>
              <a:t>Revenu net = 241,23 euros (260,79 – 19,56).</a:t>
            </a:r>
          </a:p>
          <a:p>
            <a:r>
              <a:rPr lang="fr-FR" sz="2400" b="1" dirty="0"/>
              <a:t> </a:t>
            </a:r>
          </a:p>
          <a:p>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3427879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Champ d’application (1)</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2308324"/>
          </a:xfrm>
          <a:prstGeom prst="rect">
            <a:avLst/>
          </a:prstGeom>
          <a:noFill/>
        </p:spPr>
        <p:txBody>
          <a:bodyPr wrap="square" rtlCol="0">
            <a:spAutoFit/>
          </a:bodyPr>
          <a:lstStyle/>
          <a:p>
            <a:pPr algn="just"/>
            <a:r>
              <a:rPr lang="fr-BE" sz="2400" b="1" dirty="0"/>
              <a:t>Avant 2023</a:t>
            </a:r>
          </a:p>
          <a:p>
            <a:pPr algn="just"/>
            <a:endParaRPr lang="fr-BE" sz="2400" dirty="0"/>
          </a:p>
          <a:p>
            <a:pPr algn="just"/>
            <a:r>
              <a:rPr lang="fr-BE" sz="2400" dirty="0"/>
              <a:t>Pour le traitement fiscal particulier, étaient visés les revenus perçus pour tous les travaux protégés par les droits d'auteur (exemples : brevets, dessins, modèles, marques, œuvres littéraires et artistiques, programmes d'ordinateur, bases de données, </a:t>
            </a:r>
            <a:r>
              <a:rPr lang="fr-BE" sz="2400" dirty="0" err="1"/>
              <a:t>etc</a:t>
            </a:r>
            <a:r>
              <a:rPr lang="fr-BE" sz="2400" dirty="0"/>
              <a:t>)</a:t>
            </a: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306688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5495B6-186C-A2C9-087B-8B43662E341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EBB742-732B-3D99-0C0F-F6BC49373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6849463-D3D1-2B27-6C33-565CA3B73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4E219CD0-2FF7-D741-DC8D-866DF99D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20241811-C15A-E0C4-DD55-D2828079F7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3FF7AB46-611E-DBD5-48C4-E393A7D643AF}"/>
              </a:ext>
            </a:extLst>
          </p:cNvPr>
          <p:cNvSpPr>
            <a:spLocks noGrp="1"/>
          </p:cNvSpPr>
          <p:nvPr>
            <p:ph type="title"/>
          </p:nvPr>
        </p:nvSpPr>
        <p:spPr>
          <a:xfrm>
            <a:off x="1069848" y="484632"/>
            <a:ext cx="10058400" cy="1609344"/>
          </a:xfrm>
        </p:spPr>
        <p:txBody>
          <a:bodyPr>
            <a:normAutofit/>
          </a:bodyPr>
          <a:lstStyle/>
          <a:p>
            <a:r>
              <a:rPr lang="fr-FR" sz="4800" cap="small" dirty="0"/>
              <a:t>§2. Champ d’application (2)</a:t>
            </a:r>
          </a:p>
        </p:txBody>
      </p:sp>
      <p:sp>
        <p:nvSpPr>
          <p:cNvPr id="16" name="Oval 15">
            <a:extLst>
              <a:ext uri="{FF2B5EF4-FFF2-40B4-BE49-F238E27FC236}">
                <a16:creationId xmlns:a16="http://schemas.microsoft.com/office/drawing/2014/main" id="{AFA09D39-B132-92EB-B2B9-3A9D0235BD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183A1FC8-C871-062A-940C-ED9A7525F0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FC9F4525-527A-69A7-4CF9-056A3EFE3C56}"/>
              </a:ext>
            </a:extLst>
          </p:cNvPr>
          <p:cNvSpPr txBox="1"/>
          <p:nvPr/>
        </p:nvSpPr>
        <p:spPr>
          <a:xfrm>
            <a:off x="1069848" y="2480983"/>
            <a:ext cx="10058399" cy="4154984"/>
          </a:xfrm>
          <a:prstGeom prst="rect">
            <a:avLst/>
          </a:prstGeom>
          <a:noFill/>
        </p:spPr>
        <p:txBody>
          <a:bodyPr wrap="square" rtlCol="0">
            <a:spAutoFit/>
          </a:bodyPr>
          <a:lstStyle/>
          <a:p>
            <a:r>
              <a:rPr lang="fr-BE" sz="2400" dirty="0"/>
              <a:t>Dorénavant, seuls certains types de revenus seront concernés.</a:t>
            </a:r>
          </a:p>
          <a:p>
            <a:endParaRPr lang="fr-BE" sz="2400" dirty="0"/>
          </a:p>
          <a:p>
            <a:pPr algn="just"/>
            <a:r>
              <a:rPr lang="fr-BE" sz="2400" dirty="0"/>
              <a:t>1° Les revenus issus de la </a:t>
            </a:r>
            <a:r>
              <a:rPr lang="fr-BE" sz="2400" b="1" dirty="0"/>
              <a:t>cession des droits d'auteur pour des œuvres littéraires ou artistiques en vue de l'exploitation ou de l'utilisation effective de ces droits</a:t>
            </a:r>
            <a:r>
              <a:rPr lang="fr-BE" sz="2400" dirty="0"/>
              <a:t>.</a:t>
            </a:r>
          </a:p>
          <a:p>
            <a:pPr algn="just"/>
            <a:endParaRPr lang="fr-BE" sz="2400" dirty="0"/>
          </a:p>
          <a:p>
            <a:pPr algn="just"/>
            <a:r>
              <a:rPr lang="fr-BE" sz="2400" dirty="0"/>
              <a:t>2° </a:t>
            </a:r>
            <a:r>
              <a:rPr lang="fr-BE" sz="2400" u="sng" dirty="0"/>
              <a:t>De plus</a:t>
            </a:r>
            <a:r>
              <a:rPr lang="fr-BE" sz="2400" dirty="0"/>
              <a:t>, il sera requis que le titulaire originaire du droit détienne une </a:t>
            </a:r>
            <a:r>
              <a:rPr lang="fr-BE" sz="2400" b="1" dirty="0"/>
              <a:t>attestation du travail des arts </a:t>
            </a:r>
            <a:r>
              <a:rPr lang="fr-BE" sz="2400" b="1" i="1" dirty="0"/>
              <a:t>ou</a:t>
            </a:r>
            <a:r>
              <a:rPr lang="fr-BE" sz="2400" dirty="0"/>
              <a:t>, à défaut, que dans le cadre de la cession, il </a:t>
            </a:r>
            <a:r>
              <a:rPr lang="fr-BE" sz="2400" b="1" dirty="0"/>
              <a:t>transfère ces droits à un tiers aux fins de communication au public</a:t>
            </a:r>
            <a:r>
              <a:rPr lang="fr-BE" sz="2400" dirty="0"/>
              <a:t>, d'exécution ou de représentation publique, ou de reproduction.</a:t>
            </a:r>
          </a:p>
        </p:txBody>
      </p:sp>
    </p:spTree>
    <p:extLst>
      <p:ext uri="{BB962C8B-B14F-4D97-AF65-F5344CB8AC3E}">
        <p14:creationId xmlns:p14="http://schemas.microsoft.com/office/powerpoint/2010/main" val="3007762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527324D-B571-D916-6ED8-78341CA6A76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CA8EF7-C6B8-8E7D-AE6D-45BF61D595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3E0FA4-1A09-4EA9-2756-C788582763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A3B77C3-A86C-7FB7-6597-8C39307DAD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D36BCBD2-8019-E451-5715-12B8F9CCF1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BD47695E-5380-8770-ABAF-FE94EF8B6BD0}"/>
              </a:ext>
            </a:extLst>
          </p:cNvPr>
          <p:cNvSpPr>
            <a:spLocks noGrp="1"/>
          </p:cNvSpPr>
          <p:nvPr>
            <p:ph type="title"/>
          </p:nvPr>
        </p:nvSpPr>
        <p:spPr>
          <a:xfrm>
            <a:off x="1069848" y="484632"/>
            <a:ext cx="10058400" cy="1609344"/>
          </a:xfrm>
        </p:spPr>
        <p:txBody>
          <a:bodyPr>
            <a:normAutofit/>
          </a:bodyPr>
          <a:lstStyle/>
          <a:p>
            <a:r>
              <a:rPr lang="fr-FR" sz="4800" cap="small" dirty="0"/>
              <a:t>§2. Champ d’application (2)</a:t>
            </a:r>
          </a:p>
        </p:txBody>
      </p:sp>
      <p:sp>
        <p:nvSpPr>
          <p:cNvPr id="16" name="Oval 15">
            <a:extLst>
              <a:ext uri="{FF2B5EF4-FFF2-40B4-BE49-F238E27FC236}">
                <a16:creationId xmlns:a16="http://schemas.microsoft.com/office/drawing/2014/main" id="{71BB082E-80E3-0963-A2BD-141F734118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8946D634-6B63-AC54-BB1A-DB3EB72A2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01716D1-B539-7515-E7BE-5F40EE876FC1}"/>
              </a:ext>
            </a:extLst>
          </p:cNvPr>
          <p:cNvSpPr txBox="1"/>
          <p:nvPr/>
        </p:nvSpPr>
        <p:spPr>
          <a:xfrm>
            <a:off x="1069848" y="2480983"/>
            <a:ext cx="10058399" cy="4154984"/>
          </a:xfrm>
          <a:prstGeom prst="rect">
            <a:avLst/>
          </a:prstGeom>
          <a:noFill/>
        </p:spPr>
        <p:txBody>
          <a:bodyPr wrap="square" rtlCol="0">
            <a:spAutoFit/>
          </a:bodyPr>
          <a:lstStyle/>
          <a:p>
            <a:pPr algn="just"/>
            <a:r>
              <a:rPr lang="fr-BE" sz="2400" b="1" dirty="0"/>
              <a:t>Avant 2023</a:t>
            </a:r>
          </a:p>
          <a:p>
            <a:endParaRPr lang="fr-BE" sz="2400" dirty="0"/>
          </a:p>
          <a:p>
            <a:r>
              <a:rPr lang="fr-BE" sz="2400" dirty="0"/>
              <a:t>En d'autres termes, le groupe des bénéficiaires est délimité par les critères suivants :</a:t>
            </a:r>
          </a:p>
          <a:p>
            <a:endParaRPr lang="fr-BE" sz="2400" dirty="0"/>
          </a:p>
          <a:p>
            <a:pPr>
              <a:buFont typeface="Arial" panose="020B0604020202020204" pitchFamily="34" charset="0"/>
              <a:buChar char="•"/>
            </a:pPr>
            <a:r>
              <a:rPr lang="fr-BE" sz="2400" dirty="0"/>
              <a:t>soit il s'agit de personnes qui disposent d'une attestation du travail des arts (artistes) ;</a:t>
            </a:r>
          </a:p>
          <a:p>
            <a:pPr>
              <a:buFont typeface="Arial" panose="020B0604020202020204" pitchFamily="34" charset="0"/>
              <a:buChar char="•"/>
            </a:pPr>
            <a:endParaRPr lang="fr-BE" sz="2400" dirty="0"/>
          </a:p>
          <a:p>
            <a:pPr>
              <a:buFont typeface="Arial" panose="020B0604020202020204" pitchFamily="34" charset="0"/>
              <a:buChar char="•"/>
            </a:pPr>
            <a:r>
              <a:rPr lang="fr-BE" sz="2400" dirty="0"/>
              <a:t>soit, à défaut, il s'agit de personnes qui transfèrent les droits de leur œuvre aux fins de communication au public ou de reproduction (non-artistes)</a:t>
            </a:r>
          </a:p>
        </p:txBody>
      </p:sp>
    </p:spTree>
    <p:extLst>
      <p:ext uri="{BB962C8B-B14F-4D97-AF65-F5344CB8AC3E}">
        <p14:creationId xmlns:p14="http://schemas.microsoft.com/office/powerpoint/2010/main" val="3962124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Taux d’imposition et précompte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5447645"/>
          </a:xfrm>
          <a:prstGeom prst="rect">
            <a:avLst/>
          </a:prstGeom>
          <a:noFill/>
        </p:spPr>
        <p:txBody>
          <a:bodyPr wrap="square" rtlCol="0">
            <a:spAutoFit/>
          </a:bodyPr>
          <a:lstStyle/>
          <a:p>
            <a:pPr algn="just"/>
            <a:r>
              <a:rPr lang="fr-FR" sz="2400" dirty="0"/>
              <a:t>Le pourcentage de l’impôt dépend de deux limites :</a:t>
            </a:r>
          </a:p>
          <a:p>
            <a:pPr algn="just"/>
            <a:endParaRPr lang="fr-FR" sz="2400" dirty="0"/>
          </a:p>
          <a:p>
            <a:pPr algn="just"/>
            <a:r>
              <a:rPr lang="fr-FR" sz="2400" b="1" dirty="0"/>
              <a:t>Limite absolue </a:t>
            </a:r>
            <a:r>
              <a:rPr lang="fr-FR" sz="2400" dirty="0"/>
              <a:t>: </a:t>
            </a:r>
            <a:r>
              <a:rPr lang="fr-BE" sz="2400" dirty="0"/>
              <a:t>au-delà du plafond le 64.070 euros (montant pour les revenus 2022), les revenus sont imposés comme des revenus professionnels.</a:t>
            </a:r>
          </a:p>
          <a:p>
            <a:pPr algn="just"/>
            <a:endParaRPr lang="fr-BE" sz="2400" dirty="0"/>
          </a:p>
          <a:p>
            <a:pPr algn="just"/>
            <a:r>
              <a:rPr lang="fr-BE" sz="2400" b="1" dirty="0"/>
              <a:t>Limite relative </a:t>
            </a:r>
            <a:r>
              <a:rPr lang="fr-BE" sz="2400" dirty="0"/>
              <a:t>: Pour que les revenus issus de droits d'auteur restent imposés comme des revenus mobiliers, deux nouvelles conditions sont prévues (si elles ne sont pas respectées, les revenus sont taxés comme revenus professionnels)</a:t>
            </a:r>
          </a:p>
          <a:p>
            <a:pPr algn="just"/>
            <a:endParaRPr lang="fr-BE" sz="2400" dirty="0"/>
          </a:p>
          <a:p>
            <a:pPr algn="just">
              <a:buFontTx/>
              <a:buChar char="-"/>
            </a:pPr>
            <a:endParaRPr lang="fr-BE" sz="2400" dirty="0"/>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600431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dirty="0"/>
              <a:t>PARTIE 2. ASPECTS SOCIAUX ET SALARIAUX</a:t>
            </a:r>
            <a:endParaRPr lang="fr-FR" b="1" dirty="0">
              <a:latin typeface="+mn-lt"/>
            </a:endParaRPr>
          </a:p>
        </p:txBody>
      </p:sp>
      <p:sp>
        <p:nvSpPr>
          <p:cNvPr id="34"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extLst>
              <p:ext uri="{D42A27DB-BD31-4B8C-83A1-F6EECF244321}">
                <p14:modId xmlns:p14="http://schemas.microsoft.com/office/powerpoint/2010/main" val="2506439370"/>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97171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25E286-D84A-15C4-4F7B-278ED9430A8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ACABB3-FEAB-133C-1A55-691B2666B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E2CF3A-3DFE-3AD7-8A40-129B878560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3665673B-0FD2-7EFF-8834-F10431B35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C7CFDF0A-6AC5-CE21-89A5-D417815E4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3C3D82CC-7AB9-2659-0312-82925A48A774}"/>
              </a:ext>
            </a:extLst>
          </p:cNvPr>
          <p:cNvSpPr>
            <a:spLocks noGrp="1"/>
          </p:cNvSpPr>
          <p:nvPr>
            <p:ph type="title"/>
          </p:nvPr>
        </p:nvSpPr>
        <p:spPr>
          <a:xfrm>
            <a:off x="1069848" y="484632"/>
            <a:ext cx="10058400" cy="1609344"/>
          </a:xfrm>
        </p:spPr>
        <p:txBody>
          <a:bodyPr>
            <a:normAutofit/>
          </a:bodyPr>
          <a:lstStyle/>
          <a:p>
            <a:r>
              <a:rPr lang="fr-FR" sz="4800" cap="small" dirty="0"/>
              <a:t>§3. Taux d’imposition et précompte (2)</a:t>
            </a:r>
          </a:p>
        </p:txBody>
      </p:sp>
      <p:sp>
        <p:nvSpPr>
          <p:cNvPr id="16" name="Oval 15">
            <a:extLst>
              <a:ext uri="{FF2B5EF4-FFF2-40B4-BE49-F238E27FC236}">
                <a16:creationId xmlns:a16="http://schemas.microsoft.com/office/drawing/2014/main" id="{36EB101F-BC8A-D0B5-045D-350E90B86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1CEDEFA-4E30-A766-F771-24E0EDA3B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AEAB14B0-1B10-4F1D-F9D2-C561174ED30B}"/>
              </a:ext>
            </a:extLst>
          </p:cNvPr>
          <p:cNvSpPr txBox="1"/>
          <p:nvPr/>
        </p:nvSpPr>
        <p:spPr>
          <a:xfrm>
            <a:off x="1069848" y="2480983"/>
            <a:ext cx="10058399" cy="6555641"/>
          </a:xfrm>
          <a:prstGeom prst="rect">
            <a:avLst/>
          </a:prstGeom>
          <a:noFill/>
        </p:spPr>
        <p:txBody>
          <a:bodyPr wrap="square" rtlCol="0">
            <a:spAutoFit/>
          </a:bodyPr>
          <a:lstStyle/>
          <a:p>
            <a:pPr algn="just"/>
            <a:r>
              <a:rPr lang="nl-BE" sz="2400" u="sng" dirty="0">
                <a:solidFill>
                  <a:srgbClr val="FF0000"/>
                </a:solidFill>
              </a:rPr>
              <a:t>Première condition</a:t>
            </a:r>
            <a:r>
              <a:rPr lang="nl-BE" sz="2400" dirty="0">
                <a:solidFill>
                  <a:srgbClr val="FF0000"/>
                </a:solidFill>
              </a:rPr>
              <a:t> </a:t>
            </a:r>
            <a:r>
              <a:rPr lang="nl-BE" sz="2400" dirty="0"/>
              <a:t>: le </a:t>
            </a:r>
            <a:r>
              <a:rPr lang="fr-BE" sz="2400" b="1" dirty="0">
                <a:solidFill>
                  <a:srgbClr val="FF0000"/>
                </a:solidFill>
              </a:rPr>
              <a:t>pourcentage</a:t>
            </a:r>
            <a:r>
              <a:rPr lang="fr-BE" sz="2400" b="1" dirty="0"/>
              <a:t> </a:t>
            </a:r>
            <a:r>
              <a:rPr lang="fr-BE" sz="2400" dirty="0"/>
              <a:t>=&gt;</a:t>
            </a:r>
            <a:r>
              <a:rPr lang="fr-BE" sz="2400" b="1" dirty="0"/>
              <a:t> </a:t>
            </a:r>
            <a:r>
              <a:rPr lang="fr-BE" sz="2400" dirty="0"/>
              <a:t>les revenus de droits d'auteur ne peuvent plus dépasser un pourcentage de toutes les rémunérations perçues (en ce compris les droits d'auteur). La condition du pourcentage ne s'applique que si la cession s'accompagne de l'exécution d'une prestation. Autrement dit, elle ne s'applique pas lorsque la rémunération pour la cession est perçue ultérieurement, indépendamment de la rémunération initiale.</a:t>
            </a:r>
          </a:p>
          <a:p>
            <a:endParaRPr lang="fr-BE" sz="2400" dirty="0"/>
          </a:p>
          <a:p>
            <a:pPr>
              <a:buFont typeface="Arial" panose="020B0604020202020204" pitchFamily="34" charset="0"/>
              <a:buChar char="•"/>
            </a:pPr>
            <a:r>
              <a:rPr lang="fr-BE" sz="2000" dirty="0"/>
              <a:t>50% pour l'année de revenus 2023 ;</a:t>
            </a:r>
          </a:p>
          <a:p>
            <a:pPr>
              <a:buFont typeface="Arial" panose="020B0604020202020204" pitchFamily="34" charset="0"/>
              <a:buChar char="•"/>
            </a:pPr>
            <a:r>
              <a:rPr lang="fr-BE" sz="2000" dirty="0"/>
              <a:t>40% pour l'année de revenus 2024 ;</a:t>
            </a:r>
          </a:p>
          <a:p>
            <a:pPr>
              <a:buFont typeface="Arial" panose="020B0604020202020204" pitchFamily="34" charset="0"/>
              <a:buChar char="•"/>
            </a:pPr>
            <a:r>
              <a:rPr lang="fr-BE" sz="2000" dirty="0"/>
              <a:t>30% à partir de l'année de revenus 2025.</a:t>
            </a:r>
          </a:p>
          <a:p>
            <a:pPr algn="just"/>
            <a:endParaRPr lang="fr-BE" sz="2400" dirty="0"/>
          </a:p>
          <a:p>
            <a:pPr algn="just"/>
            <a:endParaRPr lang="fr-BE" sz="2400" dirty="0"/>
          </a:p>
          <a:p>
            <a:pPr algn="just"/>
            <a:endParaRPr lang="fr-BE" sz="2400" dirty="0"/>
          </a:p>
          <a:p>
            <a:pPr algn="just">
              <a:buFontTx/>
              <a:buChar char="-"/>
            </a:pPr>
            <a:endParaRPr lang="fr-BE" sz="2400" dirty="0"/>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570566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7D68FD-1C95-67D4-E063-4A72953BA2C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A96676-16FB-2B65-3286-25BFC4F4D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3F8A048-67ED-9793-DCD6-115618DF2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465BA887-C81C-363E-99C4-F313648C8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02A0F097-980B-0509-8EF4-C285D2F336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7D18ACA5-17F0-4A9B-3CF1-5D7B420A0F22}"/>
              </a:ext>
            </a:extLst>
          </p:cNvPr>
          <p:cNvSpPr>
            <a:spLocks noGrp="1"/>
          </p:cNvSpPr>
          <p:nvPr>
            <p:ph type="title"/>
          </p:nvPr>
        </p:nvSpPr>
        <p:spPr>
          <a:xfrm>
            <a:off x="1069848" y="484632"/>
            <a:ext cx="10058400" cy="1609344"/>
          </a:xfrm>
        </p:spPr>
        <p:txBody>
          <a:bodyPr>
            <a:normAutofit/>
          </a:bodyPr>
          <a:lstStyle/>
          <a:p>
            <a:r>
              <a:rPr lang="fr-FR" sz="4800" cap="small" dirty="0"/>
              <a:t>§3. Taux d’imposition et précompte (3)</a:t>
            </a:r>
          </a:p>
        </p:txBody>
      </p:sp>
      <p:sp>
        <p:nvSpPr>
          <p:cNvPr id="16" name="Oval 15">
            <a:extLst>
              <a:ext uri="{FF2B5EF4-FFF2-40B4-BE49-F238E27FC236}">
                <a16:creationId xmlns:a16="http://schemas.microsoft.com/office/drawing/2014/main" id="{F75E3EB5-EE68-DE9F-A341-58635ED5D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ABAE9936-3CC7-5C47-EC18-F7299C58D2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EB4D773E-A95D-F821-C0C9-0576BFA725B0}"/>
              </a:ext>
            </a:extLst>
          </p:cNvPr>
          <p:cNvSpPr txBox="1"/>
          <p:nvPr/>
        </p:nvSpPr>
        <p:spPr>
          <a:xfrm>
            <a:off x="1069848" y="2480983"/>
            <a:ext cx="10058399" cy="3970318"/>
          </a:xfrm>
          <a:prstGeom prst="rect">
            <a:avLst/>
          </a:prstGeom>
          <a:noFill/>
        </p:spPr>
        <p:txBody>
          <a:bodyPr wrap="square" rtlCol="0">
            <a:spAutoFit/>
          </a:bodyPr>
          <a:lstStyle/>
          <a:p>
            <a:pPr algn="just"/>
            <a:r>
              <a:rPr lang="fr-BE" sz="2400" u="sng" dirty="0"/>
              <a:t>Exemple</a:t>
            </a:r>
            <a:r>
              <a:rPr lang="fr-BE" sz="2400" dirty="0"/>
              <a:t> : un artiste cède ses droits d'auteur à un cessionnaire qui exploite ces droits et lui verse des droits d'auteur et une rémunération pour des prestations de directeur artistique effectuées par le cédant dans l'entreprise du cessionnaire. Un montant total annuel de 75.000 euros est versé. La rémunération correspondant à la cession des droits d'auteur est évaluée à 45 000 euros. </a:t>
            </a:r>
          </a:p>
          <a:p>
            <a:pPr algn="just"/>
            <a:endParaRPr lang="fr-BE" sz="2400" dirty="0"/>
          </a:p>
          <a:p>
            <a:pPr algn="just"/>
            <a:r>
              <a:rPr lang="fr-BE" sz="2400" dirty="0"/>
              <a:t>=&gt; Dans ce cas, il s’agit d’un montant supérieur à 30%</a:t>
            </a:r>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104966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F283B68-A121-9E43-03CB-701D3D5E02A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198FABF-901C-CA10-C4E3-155BFCEB9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059FCE9-BCAB-956C-954A-20398C293C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B9A5793D-47CF-993A-9D49-9C635FE19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47B56C80-8DD9-715F-172C-E90D3C081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A68D9739-5D64-08C6-3DAE-EC2E0AB1F008}"/>
              </a:ext>
            </a:extLst>
          </p:cNvPr>
          <p:cNvSpPr>
            <a:spLocks noGrp="1"/>
          </p:cNvSpPr>
          <p:nvPr>
            <p:ph type="title"/>
          </p:nvPr>
        </p:nvSpPr>
        <p:spPr>
          <a:xfrm>
            <a:off x="1069848" y="484632"/>
            <a:ext cx="10058400" cy="1609344"/>
          </a:xfrm>
        </p:spPr>
        <p:txBody>
          <a:bodyPr>
            <a:normAutofit/>
          </a:bodyPr>
          <a:lstStyle/>
          <a:p>
            <a:r>
              <a:rPr lang="fr-FR" sz="4800" cap="small" dirty="0"/>
              <a:t>§3. Taux d’imposition et précompte (4)</a:t>
            </a:r>
          </a:p>
        </p:txBody>
      </p:sp>
      <p:sp>
        <p:nvSpPr>
          <p:cNvPr id="16" name="Oval 15">
            <a:extLst>
              <a:ext uri="{FF2B5EF4-FFF2-40B4-BE49-F238E27FC236}">
                <a16:creationId xmlns:a16="http://schemas.microsoft.com/office/drawing/2014/main" id="{39EE523E-65C6-A303-6536-EB6A81840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4DA294B9-3D46-D114-7196-4918DA13F1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1CAD6D47-1A9A-0F02-5482-B97632FE9FB3}"/>
              </a:ext>
            </a:extLst>
          </p:cNvPr>
          <p:cNvSpPr txBox="1"/>
          <p:nvPr/>
        </p:nvSpPr>
        <p:spPr>
          <a:xfrm>
            <a:off x="1069848" y="2480983"/>
            <a:ext cx="10058399" cy="3600986"/>
          </a:xfrm>
          <a:prstGeom prst="rect">
            <a:avLst/>
          </a:prstGeom>
          <a:noFill/>
        </p:spPr>
        <p:txBody>
          <a:bodyPr wrap="square" rtlCol="0">
            <a:spAutoFit/>
          </a:bodyPr>
          <a:lstStyle/>
          <a:p>
            <a:pPr algn="just"/>
            <a:r>
              <a:rPr lang="nl-BE" sz="2400" u="sng" dirty="0">
                <a:solidFill>
                  <a:srgbClr val="FF0000"/>
                </a:solidFill>
              </a:rPr>
              <a:t>Deuxième condition</a:t>
            </a:r>
            <a:r>
              <a:rPr lang="nl-BE" sz="2400" dirty="0">
                <a:solidFill>
                  <a:srgbClr val="FF0000"/>
                </a:solidFill>
              </a:rPr>
              <a:t> </a:t>
            </a:r>
            <a:r>
              <a:rPr lang="nl-BE" sz="2400" dirty="0"/>
              <a:t>: </a:t>
            </a:r>
            <a:r>
              <a:rPr lang="fr-BE" sz="2400" b="1" dirty="0">
                <a:solidFill>
                  <a:srgbClr val="FF0000"/>
                </a:solidFill>
              </a:rPr>
              <a:t>appréciation de la limite absolue par rapport à une moyenne</a:t>
            </a:r>
            <a:r>
              <a:rPr lang="fr-BE" sz="2400" b="1" dirty="0"/>
              <a:t> </a:t>
            </a:r>
            <a:r>
              <a:rPr lang="fr-BE" sz="2400" dirty="0"/>
              <a:t>=&gt; les revenus bruts moyens annuels issus de droits d'auteur, déclarés avant l'application du plafond et du pourcentage, et perçus au cours des quatre années de revenus qui précèdent l'année de revenus concernée ne peuvent pas dépasser pas 64.070 euros (montant pour l'année de revenus 2022).</a:t>
            </a:r>
          </a:p>
          <a:p>
            <a:endParaRPr lang="fr-BE" sz="2400" dirty="0"/>
          </a:p>
          <a:p>
            <a:pPr algn="just"/>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446752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9CAF178-3061-33BA-C700-641AAB91C62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3F16EC0-5508-EDE5-B43B-A3E5DFE88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10CA7D-8C95-BA64-12A0-E05616CFF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0CF439AD-86CA-D40B-A2DD-ECC7430700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69F1FC7-0C3A-4C8E-973A-5B8DFC38E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D9B63941-4498-91A5-42B4-C73AB9012CB3}"/>
              </a:ext>
            </a:extLst>
          </p:cNvPr>
          <p:cNvSpPr>
            <a:spLocks noGrp="1"/>
          </p:cNvSpPr>
          <p:nvPr>
            <p:ph type="title"/>
          </p:nvPr>
        </p:nvSpPr>
        <p:spPr>
          <a:xfrm>
            <a:off x="1069848" y="484632"/>
            <a:ext cx="10058400" cy="1609344"/>
          </a:xfrm>
        </p:spPr>
        <p:txBody>
          <a:bodyPr>
            <a:normAutofit/>
          </a:bodyPr>
          <a:lstStyle/>
          <a:p>
            <a:r>
              <a:rPr lang="fr-FR" sz="4800" cap="small" dirty="0"/>
              <a:t>§3. Taux d’imposition et précompte (5)</a:t>
            </a:r>
          </a:p>
        </p:txBody>
      </p:sp>
      <p:sp>
        <p:nvSpPr>
          <p:cNvPr id="16" name="Oval 15">
            <a:extLst>
              <a:ext uri="{FF2B5EF4-FFF2-40B4-BE49-F238E27FC236}">
                <a16:creationId xmlns:a16="http://schemas.microsoft.com/office/drawing/2014/main" id="{3E276801-C61B-B833-942E-8447AF6817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3F98F649-9177-3C81-9F2F-7154D24C0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35A346D8-9613-3C51-F46C-17E5CCD3F62A}"/>
              </a:ext>
            </a:extLst>
          </p:cNvPr>
          <p:cNvSpPr txBox="1"/>
          <p:nvPr/>
        </p:nvSpPr>
        <p:spPr>
          <a:xfrm>
            <a:off x="1069848" y="2480983"/>
            <a:ext cx="10058399" cy="5139869"/>
          </a:xfrm>
          <a:prstGeom prst="rect">
            <a:avLst/>
          </a:prstGeom>
          <a:noFill/>
        </p:spPr>
        <p:txBody>
          <a:bodyPr wrap="square" rtlCol="0">
            <a:spAutoFit/>
          </a:bodyPr>
          <a:lstStyle/>
          <a:p>
            <a:r>
              <a:rPr lang="fr-BE" sz="2400" u="sng" dirty="0"/>
              <a:t>Exemple</a:t>
            </a:r>
            <a:r>
              <a:rPr lang="fr-BE" sz="2400" dirty="0"/>
              <a:t> : les revenus bruts de droits d'auteur s'élèvent à :</a:t>
            </a:r>
          </a:p>
          <a:p>
            <a:endParaRPr lang="fr-BE" sz="2400" dirty="0"/>
          </a:p>
          <a:p>
            <a:pPr algn="just">
              <a:buFont typeface="Arial" panose="020B0604020202020204" pitchFamily="34" charset="0"/>
              <a:buChar char="•"/>
            </a:pPr>
            <a:r>
              <a:rPr lang="fr-BE" sz="2000" dirty="0"/>
              <a:t>40.000 euros pour la période imposable 2023 ;</a:t>
            </a:r>
          </a:p>
          <a:p>
            <a:pPr algn="just">
              <a:buFont typeface="Arial" panose="020B0604020202020204" pitchFamily="34" charset="0"/>
              <a:buChar char="•"/>
            </a:pPr>
            <a:r>
              <a:rPr lang="fr-BE" sz="2000" dirty="0"/>
              <a:t>100.000 euros pour la période imposable 2019 ;</a:t>
            </a:r>
          </a:p>
          <a:p>
            <a:pPr algn="just">
              <a:buFont typeface="Arial" panose="020B0604020202020204" pitchFamily="34" charset="0"/>
              <a:buChar char="•"/>
            </a:pPr>
            <a:r>
              <a:rPr lang="fr-BE" sz="2000" dirty="0"/>
              <a:t>70.000 euros pour la période imposable 2020 ;</a:t>
            </a:r>
          </a:p>
          <a:p>
            <a:pPr algn="just">
              <a:buFont typeface="Arial" panose="020B0604020202020204" pitchFamily="34" charset="0"/>
              <a:buChar char="•"/>
            </a:pPr>
            <a:r>
              <a:rPr lang="fr-BE" sz="2000" dirty="0"/>
              <a:t>50.000 euros pour la période imposable 2021 ;</a:t>
            </a:r>
          </a:p>
          <a:p>
            <a:pPr algn="just">
              <a:buFont typeface="Arial" panose="020B0604020202020204" pitchFamily="34" charset="0"/>
              <a:buChar char="•"/>
            </a:pPr>
            <a:r>
              <a:rPr lang="fr-BE" sz="2000" dirty="0"/>
              <a:t>60.000 euros pour la période imposable 2022.</a:t>
            </a:r>
          </a:p>
          <a:p>
            <a:pPr algn="just">
              <a:buFont typeface="Arial" panose="020B0604020202020204" pitchFamily="34" charset="0"/>
              <a:buChar char="•"/>
            </a:pPr>
            <a:endParaRPr lang="fr-BE" sz="2400" dirty="0"/>
          </a:p>
          <a:p>
            <a:pPr algn="just"/>
            <a:r>
              <a:rPr lang="fr-BE" sz="2400" dirty="0"/>
              <a:t>Le revenu brut moyen pour les quatre périodes imposables précédant 2023 est de 70.000 euros. Ce montant est supérieur à la limite de 64.070 euros. Par conséquent, les revenus bruts de 40.000 euros recueillis en 2023 sont imposables comme revenus professionnels.</a:t>
            </a:r>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9536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1877C1-BA66-66D9-7559-27C3B7426AA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D08EB8-18B6-1CF2-673B-BC33872C5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544E6E-12E3-F1A8-1AFA-6EEA38C37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7F8C3B60-D7E1-DC63-31D8-9428E25F0F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37BB7639-3D03-241B-E0DC-222449A6C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9A64D9EC-CBCC-65AF-7EDD-BDE5D6DA6A64}"/>
              </a:ext>
            </a:extLst>
          </p:cNvPr>
          <p:cNvSpPr>
            <a:spLocks noGrp="1"/>
          </p:cNvSpPr>
          <p:nvPr>
            <p:ph type="title"/>
          </p:nvPr>
        </p:nvSpPr>
        <p:spPr>
          <a:xfrm>
            <a:off x="1069848" y="484632"/>
            <a:ext cx="10058400" cy="1609344"/>
          </a:xfrm>
        </p:spPr>
        <p:txBody>
          <a:bodyPr>
            <a:normAutofit/>
          </a:bodyPr>
          <a:lstStyle/>
          <a:p>
            <a:r>
              <a:rPr lang="fr-FR" sz="4800" cap="small" dirty="0"/>
              <a:t>§4. Les cotisations de sécurité sociale (1)</a:t>
            </a:r>
          </a:p>
        </p:txBody>
      </p:sp>
      <p:sp>
        <p:nvSpPr>
          <p:cNvPr id="16" name="Oval 15">
            <a:extLst>
              <a:ext uri="{FF2B5EF4-FFF2-40B4-BE49-F238E27FC236}">
                <a16:creationId xmlns:a16="http://schemas.microsoft.com/office/drawing/2014/main" id="{BD813C86-A006-E3A7-1C2E-6EF65F572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DADDFCCE-3A7C-125F-57AC-4EB81D093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61E9C91C-0F0E-A7B8-7BC1-D4458E8933D4}"/>
              </a:ext>
            </a:extLst>
          </p:cNvPr>
          <p:cNvSpPr txBox="1"/>
          <p:nvPr/>
        </p:nvSpPr>
        <p:spPr>
          <a:xfrm>
            <a:off x="1069848" y="2480983"/>
            <a:ext cx="10058399" cy="3970318"/>
          </a:xfrm>
          <a:prstGeom prst="rect">
            <a:avLst/>
          </a:prstGeom>
          <a:noFill/>
        </p:spPr>
        <p:txBody>
          <a:bodyPr wrap="square" rtlCol="0">
            <a:spAutoFit/>
          </a:bodyPr>
          <a:lstStyle/>
          <a:p>
            <a:r>
              <a:rPr lang="fr-BE" sz="2400" b="1" dirty="0"/>
              <a:t>Avant 2023</a:t>
            </a:r>
          </a:p>
          <a:p>
            <a:endParaRPr lang="fr-BE" sz="2400" b="1" dirty="0"/>
          </a:p>
          <a:p>
            <a:pPr algn="just"/>
            <a:r>
              <a:rPr lang="fr-BE" sz="2400" dirty="0"/>
              <a:t>Jusqu’en 2022, il n’existait pas de réglementation spécifique pour le traitement des droits d’auteur à l’égard de la sécurité sociale. Les indemnités pour cession de droits d’auteur devaient être </a:t>
            </a:r>
            <a:r>
              <a:rPr lang="fr-BE" sz="2400" b="1" dirty="0"/>
              <a:t>assujetties</a:t>
            </a:r>
            <a:r>
              <a:rPr lang="fr-BE" sz="2400" dirty="0"/>
              <a:t> aux cotisations ONSS ordinaires patronales et travailleur </a:t>
            </a:r>
            <a:r>
              <a:rPr lang="fr-BE" sz="2400" b="1" dirty="0"/>
              <a:t>si elles étaient liées à l’exécution du contrat de travail</a:t>
            </a:r>
            <a:r>
              <a:rPr lang="fr-BE" sz="2400" dirty="0"/>
              <a:t> ; à défaut, elles ne constituaient pas de la rémunération assujettie.</a:t>
            </a:r>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2712306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BA6204-F331-DDB5-0C67-B9A4E83E9D5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027669-3FE6-9776-CF78-77376AD21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DB8396-38B0-C9F0-2562-FFB45593B0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982C80CB-5B88-F5AE-A5B4-D2604DEDF4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AFAFAA04-33FB-8FE8-81B6-16BB2D195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C3F4A861-DE10-6832-2178-A54F25ACAEB8}"/>
              </a:ext>
            </a:extLst>
          </p:cNvPr>
          <p:cNvSpPr>
            <a:spLocks noGrp="1"/>
          </p:cNvSpPr>
          <p:nvPr>
            <p:ph type="title"/>
          </p:nvPr>
        </p:nvSpPr>
        <p:spPr>
          <a:xfrm>
            <a:off x="1069848" y="484632"/>
            <a:ext cx="10058400" cy="1609344"/>
          </a:xfrm>
        </p:spPr>
        <p:txBody>
          <a:bodyPr>
            <a:normAutofit/>
          </a:bodyPr>
          <a:lstStyle/>
          <a:p>
            <a:r>
              <a:rPr lang="fr-FR" sz="4800" cap="small" dirty="0"/>
              <a:t>§4. Les cotisations de sécurité sociale (2)</a:t>
            </a:r>
          </a:p>
        </p:txBody>
      </p:sp>
      <p:sp>
        <p:nvSpPr>
          <p:cNvPr id="16" name="Oval 15">
            <a:extLst>
              <a:ext uri="{FF2B5EF4-FFF2-40B4-BE49-F238E27FC236}">
                <a16:creationId xmlns:a16="http://schemas.microsoft.com/office/drawing/2014/main" id="{33B69D6A-3FDA-DD4C-9081-BAC202BB6C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512EB365-C872-0941-50C9-A2BA40124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95BE7D3E-35D9-34BE-E223-66E0F556F6E1}"/>
              </a:ext>
            </a:extLst>
          </p:cNvPr>
          <p:cNvSpPr txBox="1"/>
          <p:nvPr/>
        </p:nvSpPr>
        <p:spPr>
          <a:xfrm>
            <a:off x="1069848" y="2480983"/>
            <a:ext cx="10058399" cy="5262979"/>
          </a:xfrm>
          <a:prstGeom prst="rect">
            <a:avLst/>
          </a:prstGeom>
          <a:noFill/>
        </p:spPr>
        <p:txBody>
          <a:bodyPr wrap="square" rtlCol="0">
            <a:spAutoFit/>
          </a:bodyPr>
          <a:lstStyle/>
          <a:p>
            <a:pPr algn="just"/>
            <a:r>
              <a:rPr lang="fr-BE" sz="2400" dirty="0"/>
              <a:t>Désormais, les indemnités pour cession de droits d’auteur sont exonérées socialement si les conditions complémentaires suivantes sont cumulativement réunies (pour mémoire) :</a:t>
            </a:r>
          </a:p>
          <a:p>
            <a:pPr algn="just"/>
            <a:endParaRPr lang="fr-BE" sz="2400" dirty="0"/>
          </a:p>
          <a:p>
            <a:pPr algn="just">
              <a:buFont typeface="Arial" panose="020B0604020202020204" pitchFamily="34" charset="0"/>
              <a:buChar char="•"/>
            </a:pPr>
            <a:r>
              <a:rPr lang="fr-BE" sz="2000" dirty="0"/>
              <a:t>Le montant total des indemnités pour cession de droits d’auteur accordé au cours des 4 trimestres de l’année civile concernée, n’excède pas </a:t>
            </a:r>
            <a:r>
              <a:rPr lang="fr-BE" sz="2000" b="1" dirty="0"/>
              <a:t>30 % des revenus </a:t>
            </a:r>
            <a:r>
              <a:rPr lang="fr-BE" sz="2000" dirty="0"/>
              <a:t>assujettis aux cotisations de sécurité sociale </a:t>
            </a:r>
          </a:p>
          <a:p>
            <a:pPr algn="just">
              <a:buFont typeface="Arial" panose="020B0604020202020204" pitchFamily="34" charset="0"/>
              <a:buChar char="•"/>
            </a:pPr>
            <a:r>
              <a:rPr lang="fr-BE" sz="2000" dirty="0"/>
              <a:t>La rémunération et les indemnités pour cession de droits d’auteur sont fixées </a:t>
            </a:r>
            <a:r>
              <a:rPr lang="fr-BE" sz="2000" b="1" dirty="0"/>
              <a:t>conformément au marché</a:t>
            </a:r>
            <a:endParaRPr lang="fr-BE" sz="2000" dirty="0"/>
          </a:p>
          <a:p>
            <a:pPr algn="just">
              <a:buFont typeface="Arial" panose="020B0604020202020204" pitchFamily="34" charset="0"/>
              <a:buChar char="•"/>
            </a:pPr>
            <a:r>
              <a:rPr lang="fr-BE" sz="2000" dirty="0"/>
              <a:t>L’indemnité est mentionnée dans la </a:t>
            </a:r>
            <a:r>
              <a:rPr lang="fr-BE" sz="2000" b="1" dirty="0"/>
              <a:t>déclaration à l'ONSS</a:t>
            </a:r>
            <a:r>
              <a:rPr lang="fr-BE" sz="2000" dirty="0"/>
              <a:t> avec le code rémunération adéquat</a:t>
            </a:r>
          </a:p>
          <a:p>
            <a:pPr algn="just">
              <a:buFont typeface="Arial" panose="020B0604020202020204" pitchFamily="34" charset="0"/>
              <a:buChar char="•"/>
            </a:pPr>
            <a:r>
              <a:rPr lang="fr-BE" sz="2000" dirty="0"/>
              <a:t>L’indemnité n’est </a:t>
            </a:r>
            <a:r>
              <a:rPr lang="fr-BE" sz="2000" b="1" dirty="0"/>
              <a:t>pas accordée en conversion</a:t>
            </a:r>
            <a:r>
              <a:rPr lang="fr-BE" sz="2000" dirty="0"/>
              <a:t> de la rémunération, de primes ou d’autres avantages rémunératoires.</a:t>
            </a:r>
          </a:p>
          <a:p>
            <a:pPr algn="just">
              <a:buFontTx/>
              <a:buChar char="-"/>
            </a:pPr>
            <a:endParaRPr lang="fr-BE" sz="2400" dirty="0"/>
          </a:p>
          <a:p>
            <a:pPr algn="just">
              <a:buFontTx/>
              <a:buChar char="-"/>
            </a:pPr>
            <a:endParaRPr lang="fr-FR" sz="2400" dirty="0"/>
          </a:p>
          <a:p>
            <a:pPr algn="just">
              <a:buFontTx/>
              <a:buChar char="-"/>
            </a:pPr>
            <a:endParaRPr lang="fr-BE" sz="1200" dirty="0">
              <a:effectLst>
                <a:glow>
                  <a:srgbClr val="000000"/>
                </a:glow>
                <a:outerShdw sx="0" sy="0">
                  <a:srgbClr val="000000"/>
                </a:outerShdw>
                <a:reflection stA="0" endPos="0" fadeDir="0" sx="0" sy="0"/>
              </a:effectLst>
            </a:endParaRPr>
          </a:p>
        </p:txBody>
      </p:sp>
    </p:spTree>
    <p:extLst>
      <p:ext uri="{BB962C8B-B14F-4D97-AF65-F5344CB8AC3E}">
        <p14:creationId xmlns:p14="http://schemas.microsoft.com/office/powerpoint/2010/main" val="163657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2DDC8-3308-107A-D691-AE1BE3CDC9B4}"/>
              </a:ext>
            </a:extLst>
          </p:cNvPr>
          <p:cNvSpPr>
            <a:spLocks noGrp="1"/>
          </p:cNvSpPr>
          <p:nvPr>
            <p:ph type="title"/>
          </p:nvPr>
        </p:nvSpPr>
        <p:spPr/>
        <p:txBody>
          <a:bodyPr/>
          <a:lstStyle/>
          <a:p>
            <a:r>
              <a:rPr lang="fr-FR" sz="5400" cap="small" dirty="0">
                <a:solidFill>
                  <a:srgbClr val="0070C0"/>
                </a:solidFill>
              </a:rPr>
              <a:t>Questions d’examen </a:t>
            </a:r>
            <a:endParaRPr lang="fr-FR" dirty="0"/>
          </a:p>
        </p:txBody>
      </p:sp>
      <p:sp>
        <p:nvSpPr>
          <p:cNvPr id="3" name="Espace réservé du contenu 2">
            <a:extLst>
              <a:ext uri="{FF2B5EF4-FFF2-40B4-BE49-F238E27FC236}">
                <a16:creationId xmlns:a16="http://schemas.microsoft.com/office/drawing/2014/main" id="{D8A15043-5F08-8F1A-B1B7-E9F967DA1E9E}"/>
              </a:ext>
            </a:extLst>
          </p:cNvPr>
          <p:cNvSpPr>
            <a:spLocks noGrp="1"/>
          </p:cNvSpPr>
          <p:nvPr>
            <p:ph idx="1"/>
          </p:nvPr>
        </p:nvSpPr>
        <p:spPr/>
        <p:txBody>
          <a:bodyPr>
            <a:normAutofit/>
          </a:bodyPr>
          <a:lstStyle/>
          <a:p>
            <a:pPr marL="0" indent="0">
              <a:buNone/>
            </a:pPr>
            <a:r>
              <a:rPr lang="fr-FR" b="1" dirty="0"/>
              <a:t>Expliquez ce qu’est l’impôt progressif par tranche (</a:t>
            </a:r>
            <a:r>
              <a:rPr lang="fr-FR" b="1" dirty="0">
                <a:solidFill>
                  <a:srgbClr val="0070C0"/>
                </a:solidFill>
              </a:rPr>
              <a:t>question bonus</a:t>
            </a:r>
            <a:r>
              <a:rPr lang="fr-FR" b="1" dirty="0"/>
              <a:t>)</a:t>
            </a:r>
          </a:p>
          <a:p>
            <a:pPr marL="0" indent="0">
              <a:buNone/>
            </a:pPr>
            <a:r>
              <a:rPr lang="fr-FR" b="1" dirty="0"/>
              <a:t>Expliquez comment est taxée la vente d’une œuvre d’art (</a:t>
            </a:r>
            <a:r>
              <a:rPr lang="fr-FR" b="1" dirty="0">
                <a:solidFill>
                  <a:srgbClr val="0070C0"/>
                </a:solidFill>
              </a:rPr>
              <a:t>question de restitution</a:t>
            </a:r>
            <a:r>
              <a:rPr lang="fr-FR" b="1" dirty="0"/>
              <a:t>)</a:t>
            </a:r>
          </a:p>
          <a:p>
            <a:pPr marL="0" indent="0">
              <a:buNone/>
            </a:pPr>
            <a:r>
              <a:rPr lang="fr-FR" b="1" dirty="0"/>
              <a:t>Expliquez comment sont taxés les droits d’auteur depuis 2023 (</a:t>
            </a:r>
            <a:r>
              <a:rPr lang="fr-FR" b="1" dirty="0">
                <a:solidFill>
                  <a:srgbClr val="0070C0"/>
                </a:solidFill>
              </a:rPr>
              <a:t>question de restitution</a:t>
            </a:r>
            <a:r>
              <a:rPr lang="fr-FR" b="1" dirty="0"/>
              <a:t>)</a:t>
            </a:r>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794228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D27CB916-5E67-804F-926C-245931458173}"/>
              </a:ext>
            </a:extLst>
          </p:cNvPr>
          <p:cNvSpPr>
            <a:spLocks noGrp="1"/>
          </p:cNvSpPr>
          <p:nvPr>
            <p:ph idx="1"/>
          </p:nvPr>
        </p:nvSpPr>
        <p:spPr>
          <a:xfrm>
            <a:off x="1069850" y="844902"/>
            <a:ext cx="5818858" cy="5168196"/>
          </a:xfrm>
        </p:spPr>
        <p:txBody>
          <a:bodyPr anchor="ctr">
            <a:normAutofit/>
          </a:bodyPr>
          <a:lstStyle/>
          <a:p>
            <a:pPr marL="0" indent="0" algn="just">
              <a:buNone/>
            </a:pPr>
            <a:r>
              <a:rPr lang="fr-FR" sz="2400" b="1" dirty="0"/>
              <a:t>Section 1. La taxation des droits d’auteur</a:t>
            </a:r>
          </a:p>
          <a:p>
            <a:pPr marL="0" indent="0" algn="just">
              <a:buNone/>
            </a:pPr>
            <a:endParaRPr lang="fr-FR" sz="2400" b="1" dirty="0"/>
          </a:p>
          <a:p>
            <a:pPr marL="0" indent="0" algn="just">
              <a:buNone/>
            </a:pPr>
            <a:r>
              <a:rPr lang="fr-FR" sz="2400" b="1" dirty="0"/>
              <a:t>Section 2. </a:t>
            </a:r>
            <a:r>
              <a:rPr lang="fr-BE" sz="2400" b="1" dirty="0"/>
              <a:t>L’imposition des revenus professionnels</a:t>
            </a:r>
          </a:p>
          <a:p>
            <a:pPr marL="0" indent="0" algn="just">
              <a:buNone/>
            </a:pPr>
            <a:endParaRPr lang="fr-FR" sz="2400" b="1" dirty="0"/>
          </a:p>
          <a:p>
            <a:pPr marL="0" indent="0" algn="just">
              <a:buNone/>
            </a:pPr>
            <a:r>
              <a:rPr lang="fr-FR" sz="2400" b="1" dirty="0"/>
              <a:t>Section 3. </a:t>
            </a:r>
            <a:r>
              <a:rPr lang="fr-BE" sz="2400" b="1" dirty="0"/>
              <a:t>La TVA</a:t>
            </a:r>
          </a:p>
          <a:p>
            <a:pPr marL="0" indent="0" algn="just">
              <a:buNone/>
            </a:pPr>
            <a:endParaRPr lang="fr-BE" sz="2400" b="1" dirty="0"/>
          </a:p>
          <a:p>
            <a:pPr marL="0" indent="0" algn="just">
              <a:buNone/>
            </a:pPr>
            <a:r>
              <a:rPr lang="fr-BE" sz="2400" b="1" dirty="0"/>
              <a:t>(Section 4. Les prix et subsides)</a:t>
            </a:r>
          </a:p>
        </p:txBody>
      </p:sp>
      <p:sp>
        <p:nvSpPr>
          <p:cNvPr id="32" name="Rectangle 31">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183A60D8-345E-DC46-9238-27B706A0D2A4}"/>
              </a:ext>
            </a:extLst>
          </p:cNvPr>
          <p:cNvSpPr>
            <a:spLocks noGrp="1"/>
          </p:cNvSpPr>
          <p:nvPr>
            <p:ph type="title"/>
          </p:nvPr>
        </p:nvSpPr>
        <p:spPr>
          <a:xfrm>
            <a:off x="8371968" y="2376862"/>
            <a:ext cx="2640646" cy="2104273"/>
          </a:xfrm>
          <a:noFill/>
        </p:spPr>
        <p:txBody>
          <a:bodyPr>
            <a:normAutofit/>
          </a:bodyPr>
          <a:lstStyle/>
          <a:p>
            <a:pPr algn="ctr"/>
            <a:r>
              <a:rPr lang="fr-FR" sz="2000" b="1" u="sng" cap="small" dirty="0">
                <a:solidFill>
                  <a:schemeClr val="bg1">
                    <a:shade val="97000"/>
                    <a:satMod val="150000"/>
                  </a:schemeClr>
                </a:solidFill>
                <a:latin typeface="+mn-lt"/>
              </a:rPr>
              <a:t>4. Taxes et impôts</a:t>
            </a:r>
          </a:p>
        </p:txBody>
      </p:sp>
    </p:spTree>
    <p:extLst>
      <p:ext uri="{BB962C8B-B14F-4D97-AF65-F5344CB8AC3E}">
        <p14:creationId xmlns:p14="http://schemas.microsoft.com/office/powerpoint/2010/main" val="406693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Visage humain, personne, homme, ride&#10;&#10;Description générée automatiquement">
            <a:extLst>
              <a:ext uri="{FF2B5EF4-FFF2-40B4-BE49-F238E27FC236}">
                <a16:creationId xmlns:a16="http://schemas.microsoft.com/office/drawing/2014/main" id="{BD847D99-B0D3-2B77-531B-2E319A82CF13}"/>
              </a:ext>
            </a:extLst>
          </p:cNvPr>
          <p:cNvPicPr>
            <a:picLocks noChangeAspect="1"/>
          </p:cNvPicPr>
          <p:nvPr/>
        </p:nvPicPr>
        <p:blipFill>
          <a:blip r:embed="rId2"/>
          <a:srcRect r="7110" b="-1"/>
          <a:stretch/>
        </p:blipFill>
        <p:spPr>
          <a:xfrm>
            <a:off x="20" y="10"/>
            <a:ext cx="12191980" cy="6857989"/>
          </a:xfrm>
          <a:prstGeom prst="rect">
            <a:avLst/>
          </a:prstGeom>
        </p:spPr>
      </p:pic>
      <p:sp>
        <p:nvSpPr>
          <p:cNvPr id="2" name="Titre 1">
            <a:extLst>
              <a:ext uri="{FF2B5EF4-FFF2-40B4-BE49-F238E27FC236}">
                <a16:creationId xmlns:a16="http://schemas.microsoft.com/office/drawing/2014/main" id="{1BD150EF-B83A-FB54-F720-26F9C204F1F2}"/>
              </a:ext>
            </a:extLst>
          </p:cNvPr>
          <p:cNvSpPr>
            <a:spLocks noGrp="1"/>
          </p:cNvSpPr>
          <p:nvPr>
            <p:ph type="title"/>
          </p:nvPr>
        </p:nvSpPr>
        <p:spPr>
          <a:xfrm>
            <a:off x="1051560" y="1432223"/>
            <a:ext cx="9966960" cy="3035808"/>
          </a:xfrm>
        </p:spPr>
        <p:txBody>
          <a:bodyPr vert="horz" lIns="91440" tIns="45720" rIns="91440" bIns="45720" rtlCol="0" anchor="b">
            <a:normAutofit/>
          </a:bodyPr>
          <a:lstStyle/>
          <a:p>
            <a:pPr>
              <a:lnSpc>
                <a:spcPct val="80000"/>
              </a:lnSpc>
            </a:pPr>
            <a:br>
              <a:rPr lang="en-US" sz="9600" dirty="0">
                <a:solidFill>
                  <a:srgbClr val="FFFFFF"/>
                </a:solidFill>
              </a:rPr>
            </a:br>
            <a:r>
              <a:rPr lang="en-US" sz="9600" dirty="0" err="1">
                <a:solidFill>
                  <a:srgbClr val="FFFFFF"/>
                </a:solidFill>
              </a:rPr>
              <a:t>choco</a:t>
            </a:r>
            <a:endParaRPr lang="en-US" sz="9600" dirty="0">
              <a:solidFill>
                <a:srgbClr val="FFFFFF"/>
              </a:solidFill>
            </a:endParaRPr>
          </a:p>
        </p:txBody>
      </p:sp>
    </p:spTree>
    <p:extLst>
      <p:ext uri="{BB962C8B-B14F-4D97-AF65-F5344CB8AC3E}">
        <p14:creationId xmlns:p14="http://schemas.microsoft.com/office/powerpoint/2010/main" val="419667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150EF-B83A-FB54-F720-26F9C204F1F2}"/>
              </a:ext>
            </a:extLst>
          </p:cNvPr>
          <p:cNvSpPr>
            <a:spLocks noGrp="1"/>
          </p:cNvSpPr>
          <p:nvPr>
            <p:ph type="title"/>
          </p:nvPr>
        </p:nvSpPr>
        <p:spPr>
          <a:xfrm>
            <a:off x="8200102" y="1432223"/>
            <a:ext cx="3071064" cy="4078831"/>
          </a:xfrm>
        </p:spPr>
        <p:txBody>
          <a:bodyPr vert="horz" lIns="91440" tIns="45720" rIns="91440" bIns="45720" rtlCol="0" anchor="ctr">
            <a:normAutofit/>
          </a:bodyPr>
          <a:lstStyle/>
          <a:p>
            <a:pPr>
              <a:lnSpc>
                <a:spcPct val="80000"/>
              </a:lnSpc>
            </a:pPr>
            <a:r>
              <a:rPr lang="en-US" sz="2200" dirty="0">
                <a:blipFill dpi="0" rotWithShape="1">
                  <a:blip r:embed="rId2"/>
                  <a:srcRect/>
                  <a:tile tx="6350" ty="-127000" sx="65000" sy="64000" flip="none" algn="tl"/>
                </a:blipFill>
              </a:rPr>
              <a:t>Choco a </a:t>
            </a:r>
            <a:r>
              <a:rPr lang="en-US" sz="2200" dirty="0" err="1">
                <a:blipFill dpi="0" rotWithShape="1">
                  <a:blip r:embed="rId2"/>
                  <a:srcRect/>
                  <a:tile tx="6350" ty="-127000" sx="65000" sy="64000" flip="none" algn="tl"/>
                </a:blipFill>
              </a:rPr>
              <a:t>vendu</a:t>
            </a:r>
            <a:r>
              <a:rPr lang="en-US" sz="2200" dirty="0">
                <a:blipFill dpi="0" rotWithShape="1">
                  <a:blip r:embed="rId2"/>
                  <a:srcRect/>
                  <a:tile tx="6350" ty="-127000" sx="65000" sy="64000" flip="none" algn="tl"/>
                </a:blipFill>
              </a:rPr>
              <a:t> un dessin et a </a:t>
            </a:r>
            <a:r>
              <a:rPr lang="en-US" sz="2200" dirty="0" err="1">
                <a:blipFill dpi="0" rotWithShape="1">
                  <a:blip r:embed="rId2"/>
                  <a:srcRect/>
                  <a:tile tx="6350" ty="-127000" sx="65000" sy="64000" flip="none" algn="tl"/>
                </a:blipFill>
              </a:rPr>
              <a:t>cédé</a:t>
            </a:r>
            <a:r>
              <a:rPr lang="en-US" sz="2200" dirty="0">
                <a:blipFill dpi="0" rotWithShape="1">
                  <a:blip r:embed="rId2"/>
                  <a:srcRect/>
                  <a:tile tx="6350" ty="-127000" sx="65000" sy="64000" flip="none" algn="tl"/>
                </a:blipFill>
              </a:rPr>
              <a:t> des droits </a:t>
            </a:r>
            <a:r>
              <a:rPr lang="en-US" sz="2200" dirty="0" err="1">
                <a:blipFill dpi="0" rotWithShape="1">
                  <a:blip r:embed="rId2"/>
                  <a:srcRect/>
                  <a:tile tx="6350" ty="-127000" sx="65000" sy="64000" flip="none" algn="tl"/>
                </a:blipFill>
              </a:rPr>
              <a:t>d’auteur</a:t>
            </a:r>
            <a:r>
              <a:rPr lang="en-US" sz="2200" dirty="0">
                <a:blipFill dpi="0" rotWithShape="1">
                  <a:blip r:embed="rId2"/>
                  <a:srcRect/>
                  <a:tile tx="6350" ty="-127000" sx="65000" sy="64000" flip="none" algn="tl"/>
                </a:blipFill>
              </a:rPr>
              <a:t> pour </a:t>
            </a:r>
            <a:r>
              <a:rPr lang="en-US" sz="2200" dirty="0" err="1">
                <a:blipFill dpi="0" rotWithShape="1">
                  <a:blip r:embed="rId2"/>
                  <a:srcRect/>
                  <a:tile tx="6350" ty="-127000" sx="65000" sy="64000" flip="none" algn="tl"/>
                </a:blipFill>
              </a:rPr>
              <a:t>autoriser</a:t>
            </a:r>
            <a:r>
              <a:rPr lang="en-US" sz="2200" dirty="0">
                <a:blipFill dpi="0" rotWithShape="1">
                  <a:blip r:embed="rId2"/>
                  <a:srcRect/>
                  <a:tile tx="6350" ty="-127000" sx="65000" sy="64000" flip="none" algn="tl"/>
                </a:blipFill>
              </a:rPr>
              <a:t> son exploitation.</a:t>
            </a:r>
            <a:br>
              <a:rPr lang="en-US" sz="2200" dirty="0">
                <a:blipFill dpi="0" rotWithShape="1">
                  <a:blip r:embed="rId2"/>
                  <a:srcRect/>
                  <a:tile tx="6350" ty="-127000" sx="65000" sy="64000" flip="none" algn="tl"/>
                </a:blipFill>
              </a:rPr>
            </a:br>
            <a:br>
              <a:rPr lang="en-US" sz="2200" dirty="0">
                <a:blipFill dpi="0" rotWithShape="1">
                  <a:blip r:embed="rId2"/>
                  <a:srcRect/>
                  <a:tile tx="6350" ty="-127000" sx="65000" sy="64000" flip="none" algn="tl"/>
                </a:blipFill>
              </a:rPr>
            </a:br>
            <a:r>
              <a:rPr lang="en-US" sz="2200" dirty="0">
                <a:blipFill dpi="0" rotWithShape="1">
                  <a:blip r:embed="rId2"/>
                  <a:srcRect/>
                  <a:tile tx="6350" ty="-127000" sx="65000" sy="64000" flip="none" algn="tl"/>
                </a:blipFill>
              </a:rPr>
              <a:t>Il a </a:t>
            </a:r>
            <a:r>
              <a:rPr lang="en-US" sz="2200" dirty="0" err="1">
                <a:blipFill dpi="0" rotWithShape="1">
                  <a:blip r:embed="rId2"/>
                  <a:srcRect/>
                  <a:tile tx="6350" ty="-127000" sx="65000" sy="64000" flip="none" algn="tl"/>
                </a:blipFill>
              </a:rPr>
              <a:t>peur</a:t>
            </a:r>
            <a:r>
              <a:rPr lang="en-US" sz="2200" dirty="0">
                <a:blipFill dpi="0" rotWithShape="1">
                  <a:blip r:embed="rId2"/>
                  <a:srcRect/>
                  <a:tile tx="6350" ty="-127000" sx="65000" sy="64000" flip="none" algn="tl"/>
                </a:blipFill>
              </a:rPr>
              <a:t> de mal </a:t>
            </a:r>
            <a:r>
              <a:rPr lang="en-US" sz="2200" dirty="0" err="1">
                <a:blipFill dpi="0" rotWithShape="1">
                  <a:blip r:embed="rId2"/>
                  <a:srcRect/>
                  <a:tile tx="6350" ty="-127000" sx="65000" sy="64000" flip="none" algn="tl"/>
                </a:blipFill>
              </a:rPr>
              <a:t>déclarer</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ses</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revenus</a:t>
            </a:r>
            <a:r>
              <a:rPr lang="en-US" sz="2200" dirty="0">
                <a:blipFill dpi="0" rotWithShape="1">
                  <a:blip r:embed="rId2"/>
                  <a:srcRect/>
                  <a:tile tx="6350" ty="-127000" sx="65000" sy="64000" flip="none" algn="tl"/>
                </a:blipFill>
              </a:rPr>
              <a:t> à </a:t>
            </a:r>
            <a:r>
              <a:rPr lang="en-US" sz="2200" dirty="0" err="1">
                <a:blipFill dpi="0" rotWithShape="1">
                  <a:blip r:embed="rId2"/>
                  <a:srcRect/>
                  <a:tile tx="6350" ty="-127000" sx="65000" sy="64000" flip="none" algn="tl"/>
                </a:blipFill>
              </a:rPr>
              <a:t>l’administration</a:t>
            </a:r>
            <a:r>
              <a:rPr lang="en-US" sz="2200" dirty="0">
                <a:blipFill dpi="0" rotWithShape="1">
                  <a:blip r:embed="rId2"/>
                  <a:srcRect/>
                  <a:tile tx="6350" ty="-127000" sx="65000" sy="64000" flip="none" algn="tl"/>
                </a:blipFill>
              </a:rPr>
              <a:t> </a:t>
            </a:r>
            <a:r>
              <a:rPr lang="en-US" sz="2200" dirty="0" err="1">
                <a:blipFill dpi="0" rotWithShape="1">
                  <a:blip r:embed="rId2"/>
                  <a:srcRect/>
                  <a:tile tx="6350" ty="-127000" sx="65000" sy="64000" flip="none" algn="tl"/>
                </a:blipFill>
              </a:rPr>
              <a:t>fiscale</a:t>
            </a:r>
            <a:br>
              <a:rPr lang="en-US" sz="2200" dirty="0">
                <a:blipFill dpi="0" rotWithShape="1">
                  <a:blip r:embed="rId2"/>
                  <a:srcRect/>
                  <a:tile tx="6350" ty="-127000" sx="65000" sy="64000" flip="none" algn="tl"/>
                </a:blipFill>
              </a:rPr>
            </a:br>
            <a:br>
              <a:rPr lang="en-US" sz="2200" dirty="0">
                <a:blipFill dpi="0" rotWithShape="1">
                  <a:blip r:embed="rId2"/>
                  <a:srcRect/>
                  <a:tile tx="6350" ty="-127000" sx="65000" sy="64000" flip="none" algn="tl"/>
                </a:blipFill>
              </a:rPr>
            </a:br>
            <a:r>
              <a:rPr lang="en-US" sz="2200" dirty="0">
                <a:blipFill dpi="0" rotWithShape="1">
                  <a:blip r:embed="rId2"/>
                  <a:srcRect/>
                  <a:tile tx="6350" ty="-127000" sx="65000" sy="64000" flip="none" algn="tl"/>
                </a:blipFill>
              </a:rPr>
              <a:t>…</a:t>
            </a:r>
            <a:endParaRPr lang="en-US" sz="2400" dirty="0">
              <a:blipFill dpi="0" rotWithShape="1">
                <a:blip r:embed="rId2"/>
                <a:srcRect/>
                <a:tile tx="6350" ty="-127000" sx="65000" sy="64000" flip="none" algn="tl"/>
              </a:blipFill>
            </a:endParaRPr>
          </a:p>
        </p:txBody>
      </p:sp>
      <p:pic>
        <p:nvPicPr>
          <p:cNvPr id="5" name="Espace réservé du contenu 4" descr="Une image contenant Visage humain, personne, homme, ride&#10;&#10;Description générée automatiquement">
            <a:extLst>
              <a:ext uri="{FF2B5EF4-FFF2-40B4-BE49-F238E27FC236}">
                <a16:creationId xmlns:a16="http://schemas.microsoft.com/office/drawing/2014/main" id="{BD847D99-B0D3-2B77-531B-2E319A82CF13}"/>
              </a:ext>
            </a:extLst>
          </p:cNvPr>
          <p:cNvPicPr>
            <a:picLocks noChangeAspect="1"/>
          </p:cNvPicPr>
          <p:nvPr/>
        </p:nvPicPr>
        <p:blipFill>
          <a:blip r:embed="rId3"/>
          <a:srcRect r="7110" b="-1"/>
          <a:stretch/>
        </p:blipFill>
        <p:spPr>
          <a:xfrm>
            <a:off x="920834" y="1529509"/>
            <a:ext cx="6631744" cy="3730346"/>
          </a:xfrm>
          <a:prstGeom prst="rect">
            <a:avLst/>
          </a:prstGeom>
        </p:spPr>
      </p:pic>
    </p:spTree>
    <p:extLst>
      <p:ext uri="{BB962C8B-B14F-4D97-AF65-F5344CB8AC3E}">
        <p14:creationId xmlns:p14="http://schemas.microsoft.com/office/powerpoint/2010/main" val="414141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sz="4800" dirty="0"/>
              <a:t>Section 1. </a:t>
            </a:r>
            <a:br>
              <a:rPr lang="fr-FR" sz="4800" dirty="0"/>
            </a:br>
            <a:r>
              <a:rPr lang="fr-FR" sz="4800" dirty="0"/>
              <a:t>Les revenus professionnels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863600"/>
            <a:ext cx="5132665" cy="5613400"/>
          </a:xfrm>
        </p:spPr>
        <p:txBody>
          <a:bodyPr anchor="ctr">
            <a:normAutofit/>
          </a:bodyPr>
          <a:lstStyle/>
          <a:p>
            <a:pPr marL="0" indent="0">
              <a:buNone/>
            </a:pPr>
            <a:r>
              <a:rPr lang="fr-FR" dirty="0"/>
              <a:t>§1. Définition</a:t>
            </a:r>
          </a:p>
          <a:p>
            <a:pPr marL="0" indent="0">
              <a:buNone/>
            </a:pPr>
            <a:endParaRPr lang="fr-FR" dirty="0"/>
          </a:p>
          <a:p>
            <a:pPr marL="0" indent="0">
              <a:buNone/>
            </a:pPr>
            <a:r>
              <a:rPr lang="fr-FR" dirty="0"/>
              <a:t>§2. Le calcul de l’impôt</a:t>
            </a:r>
          </a:p>
          <a:p>
            <a:pPr marL="0" indent="0">
              <a:buNone/>
            </a:pPr>
            <a:endParaRPr lang="fr-FR" dirty="0"/>
          </a:p>
          <a:p>
            <a:pPr marL="0" indent="0">
              <a:buNone/>
            </a:pPr>
            <a:r>
              <a:rPr lang="fr-FR" dirty="0"/>
              <a:t>§3. Le traitement fiscal des revenus professionnels</a:t>
            </a:r>
          </a:p>
        </p:txBody>
      </p:sp>
    </p:spTree>
    <p:extLst>
      <p:ext uri="{BB962C8B-B14F-4D97-AF65-F5344CB8AC3E}">
        <p14:creationId xmlns:p14="http://schemas.microsoft.com/office/powerpoint/2010/main" val="1178782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Définition</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3847207"/>
          </a:xfrm>
          <a:prstGeom prst="rect">
            <a:avLst/>
          </a:prstGeom>
          <a:noFill/>
        </p:spPr>
        <p:txBody>
          <a:bodyPr wrap="square" rtlCol="0">
            <a:spAutoFit/>
          </a:bodyPr>
          <a:lstStyle/>
          <a:p>
            <a:pPr algn="just">
              <a:buFontTx/>
              <a:buChar char="-"/>
            </a:pPr>
            <a:r>
              <a:rPr lang="fr-FR" sz="2000" dirty="0"/>
              <a:t>« </a:t>
            </a:r>
            <a:r>
              <a:rPr lang="fr-BE" sz="2000" b="1" i="1" dirty="0"/>
              <a:t>Prélèvement que l'État opère sur les ressources des personnes physiques ou morales afin de subvenir aux charges publiques </a:t>
            </a:r>
            <a:r>
              <a:rPr lang="fr-BE" sz="2000" dirty="0"/>
              <a:t>»</a:t>
            </a:r>
          </a:p>
          <a:p>
            <a:pPr algn="just">
              <a:buFontTx/>
              <a:buChar char="-"/>
            </a:pPr>
            <a:endParaRPr lang="fr-BE" sz="2000" dirty="0"/>
          </a:p>
          <a:p>
            <a:pPr algn="just">
              <a:buFontTx/>
              <a:buChar char="-"/>
            </a:pPr>
            <a:r>
              <a:rPr lang="fr-BE" sz="2000" dirty="0"/>
              <a:t>Le droit fiscal répartit, d’une part, la charge de l’imposition entre les contribuables et, d’autre part, les pouvoirs d’imposition entre les autorités publique</a:t>
            </a:r>
          </a:p>
          <a:p>
            <a:pPr algn="just">
              <a:buFontTx/>
              <a:buChar char="-"/>
            </a:pPr>
            <a:r>
              <a:rPr lang="fr-BE" sz="2000" dirty="0"/>
              <a:t>Pratiqué par l’Etat, les régions, les communautés, les provinces ou les communes sur les ressources des personnes qui y vivent ou y possèdent des intérêts</a:t>
            </a:r>
            <a:endParaRPr lang="fr-FR" sz="2000" dirty="0"/>
          </a:p>
          <a:p>
            <a:pPr algn="just">
              <a:buFontTx/>
              <a:buChar char="-"/>
            </a:pPr>
            <a:r>
              <a:rPr lang="fr-BE" sz="2000" dirty="0"/>
              <a:t>Obligatoire =&gt; pas de consentement individuel et préalable du contribuable </a:t>
            </a:r>
          </a:p>
          <a:p>
            <a:pPr algn="just">
              <a:buFontTx/>
              <a:buChar char="-"/>
            </a:pPr>
            <a:r>
              <a:rPr lang="fr-BE" sz="2000" dirty="0"/>
              <a:t>Appliqué sur les ressources des personnes = sur les revenus, le patrimoine et leur utilisation (dépenses)</a:t>
            </a:r>
          </a:p>
          <a:p>
            <a:pPr algn="just">
              <a:buFontTx/>
              <a:buChar char="-"/>
            </a:pPr>
            <a:r>
              <a:rPr lang="fr-BE" sz="2000" dirty="0"/>
              <a:t>Les personnes doivent avoir un lien avec l’autorité qui prélève </a:t>
            </a:r>
          </a:p>
          <a:p>
            <a:pPr algn="just"/>
            <a:endParaRPr lang="fr-BE" sz="2400" b="1" i="1" dirty="0"/>
          </a:p>
        </p:txBody>
      </p:sp>
    </p:spTree>
    <p:extLst>
      <p:ext uri="{BB962C8B-B14F-4D97-AF65-F5344CB8AC3E}">
        <p14:creationId xmlns:p14="http://schemas.microsoft.com/office/powerpoint/2010/main" val="40505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Définition (2)</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ZoneTexte 3">
            <a:extLst>
              <a:ext uri="{FF2B5EF4-FFF2-40B4-BE49-F238E27FC236}">
                <a16:creationId xmlns:a16="http://schemas.microsoft.com/office/drawing/2014/main" id="{0AE7E702-2ACD-0F4B-8536-0A492F70D14F}"/>
              </a:ext>
            </a:extLst>
          </p:cNvPr>
          <p:cNvSpPr txBox="1"/>
          <p:nvPr/>
        </p:nvSpPr>
        <p:spPr>
          <a:xfrm>
            <a:off x="1069848" y="2480983"/>
            <a:ext cx="10058399" cy="2923877"/>
          </a:xfrm>
          <a:prstGeom prst="rect">
            <a:avLst/>
          </a:prstGeom>
          <a:noFill/>
        </p:spPr>
        <p:txBody>
          <a:bodyPr wrap="square" rtlCol="0">
            <a:spAutoFit/>
          </a:bodyPr>
          <a:lstStyle/>
          <a:p>
            <a:pPr algn="just"/>
            <a:r>
              <a:rPr lang="fr-FR" sz="2000" b="1" u="sng" dirty="0"/>
              <a:t>Objectifs</a:t>
            </a:r>
          </a:p>
          <a:p>
            <a:pPr algn="just"/>
            <a:endParaRPr lang="fr-FR" sz="2000" b="1" u="sng" dirty="0"/>
          </a:p>
          <a:p>
            <a:pPr algn="just">
              <a:buFontTx/>
              <a:buChar char="-"/>
            </a:pPr>
            <a:r>
              <a:rPr lang="fr-BE" sz="2000" dirty="0"/>
              <a:t>Fonction principale : moyen pour l’Etat de se procurer les ressources financières nécessaires à son fonctionnement et aux services d'utilité publique</a:t>
            </a:r>
          </a:p>
          <a:p>
            <a:pPr algn="just">
              <a:buFontTx/>
              <a:buChar char="-"/>
            </a:pPr>
            <a:r>
              <a:rPr lang="fr-BE" sz="2000" dirty="0"/>
              <a:t>Autres fonctions : fonction sociale de redistribution des richesses + fonction d’incitation/pénalisation dans les domaines les plus divers</a:t>
            </a:r>
          </a:p>
          <a:p>
            <a:pPr algn="just">
              <a:buFontTx/>
              <a:buChar char="-"/>
            </a:pPr>
            <a:r>
              <a:rPr lang="fr-BE" sz="2000" dirty="0"/>
              <a:t>Principe d’équité (pas obligatoire pour l’Etat) : établi d’après les facultés contributives de chacun</a:t>
            </a:r>
          </a:p>
          <a:p>
            <a:pPr algn="just"/>
            <a:endParaRPr lang="fr-BE" sz="2400" b="1" i="1" dirty="0"/>
          </a:p>
        </p:txBody>
      </p:sp>
    </p:spTree>
    <p:extLst>
      <p:ext uri="{BB962C8B-B14F-4D97-AF65-F5344CB8AC3E}">
        <p14:creationId xmlns:p14="http://schemas.microsoft.com/office/powerpoint/2010/main" val="2403431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5265</TotalTime>
  <Words>2751</Words>
  <Application>Microsoft Macintosh PowerPoint</Application>
  <PresentationFormat>Grand écran</PresentationFormat>
  <Paragraphs>298</Paragraphs>
  <Slides>36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36</vt:i4>
      </vt:variant>
    </vt:vector>
  </HeadingPairs>
  <TitlesOfParts>
    <vt:vector size="43" baseType="lpstr">
      <vt:lpstr>Arial</vt:lpstr>
      <vt:lpstr>Calibri</vt:lpstr>
      <vt:lpstr>Rockwell</vt:lpstr>
      <vt:lpstr>Rockwell Condensed</vt:lpstr>
      <vt:lpstr>Rockwell Extra Bold</vt:lpstr>
      <vt:lpstr>Wingdings</vt:lpstr>
      <vt:lpstr>Type de bois</vt:lpstr>
      <vt:lpstr>ESAVL LE DROIT DES ARTISTES</vt:lpstr>
      <vt:lpstr>PLAN DU COURS</vt:lpstr>
      <vt:lpstr>PARTIE 2. ASPECTS SOCIAUX ET SALARIAUX</vt:lpstr>
      <vt:lpstr>4. Taxes et impôts</vt:lpstr>
      <vt:lpstr> choco</vt:lpstr>
      <vt:lpstr>Choco a vendu un dessin et a cédé des droits d’auteur pour autoriser son exploitation.  Il a peur de mal déclarer ses revenus à l’administration fiscale  …</vt:lpstr>
      <vt:lpstr>Section 1.  Les revenus professionnels</vt:lpstr>
      <vt:lpstr>§1. Définition</vt:lpstr>
      <vt:lpstr>§1. Définition (2)</vt:lpstr>
      <vt:lpstr>§1. Définition (3)</vt:lpstr>
      <vt:lpstr>§1. Définition (4)</vt:lpstr>
      <vt:lpstr>§1. Définition (5)</vt:lpstr>
      <vt:lpstr>§2.. Le mode de calcul (1)</vt:lpstr>
      <vt:lpstr>§2. Le mode de calcul (2)</vt:lpstr>
      <vt:lpstr>§2. Le mode de calcul (3)</vt:lpstr>
      <vt:lpstr>Présentation PowerPoint</vt:lpstr>
      <vt:lpstr>§2. Le mode de calcul (4)</vt:lpstr>
      <vt:lpstr>§2. Le mode de calcul (5)</vt:lpstr>
      <vt:lpstr>§2. Le mode de calcul (6)</vt:lpstr>
      <vt:lpstr>§3. Le traitement fiscal des revenus professionnels</vt:lpstr>
      <vt:lpstr>§3. Le traitement fiscal des revenus professionnels (2)</vt:lpstr>
      <vt:lpstr>§3. Le traitement fiscal des revenus professionnels (3)</vt:lpstr>
      <vt:lpstr>Section 2.  la taxation des droits d’auteur et des droits voisins</vt:lpstr>
      <vt:lpstr>§1. Nouveau régime depuis 2023 (1)</vt:lpstr>
      <vt:lpstr>§1. Nouveau régime depuis 2023 (2)</vt:lpstr>
      <vt:lpstr>§2. Champ d’application (1)</vt:lpstr>
      <vt:lpstr>§2. Champ d’application (2)</vt:lpstr>
      <vt:lpstr>§2. Champ d’application (2)</vt:lpstr>
      <vt:lpstr>§3. Taux d’imposition et précompte</vt:lpstr>
      <vt:lpstr>§3. Taux d’imposition et précompte (2)</vt:lpstr>
      <vt:lpstr>§3. Taux d’imposition et précompte (3)</vt:lpstr>
      <vt:lpstr>§3. Taux d’imposition et précompte (4)</vt:lpstr>
      <vt:lpstr>§3. Taux d’imposition et précompte (5)</vt:lpstr>
      <vt:lpstr>§4. Les cotisations de sécurité sociale (1)</vt:lpstr>
      <vt:lpstr>§4. Les cotisations de sécurité sociale (2)</vt:lpstr>
      <vt:lpstr>Questions d’examen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ESAVL  LE DROIT DES ARTISTES</dc:title>
  <dc:creator>menier.avocat@proximus.be</dc:creator>
  <cp:lastModifiedBy>christophe men</cp:lastModifiedBy>
  <cp:revision>91</cp:revision>
  <dcterms:created xsi:type="dcterms:W3CDTF">2020-09-13T19:55:32Z</dcterms:created>
  <dcterms:modified xsi:type="dcterms:W3CDTF">2024-12-09T22:11:52Z</dcterms:modified>
</cp:coreProperties>
</file>